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684" r:id="rId4"/>
  </p:sldMasterIdLst>
  <p:sldIdLst>
    <p:sldId id="487" r:id="rId5"/>
    <p:sldId id="480" r:id="rId6"/>
    <p:sldId id="489" r:id="rId7"/>
    <p:sldId id="354" r:id="rId8"/>
    <p:sldId id="394" r:id="rId9"/>
    <p:sldId id="490" r:id="rId10"/>
    <p:sldId id="491" r:id="rId11"/>
    <p:sldId id="471" r:id="rId12"/>
    <p:sldId id="475" r:id="rId13"/>
    <p:sldId id="492" r:id="rId14"/>
    <p:sldId id="474" r:id="rId15"/>
    <p:sldId id="493" r:id="rId16"/>
    <p:sldId id="494" r:id="rId17"/>
    <p:sldId id="473" r:id="rId18"/>
    <p:sldId id="355" r:id="rId19"/>
    <p:sldId id="495" r:id="rId20"/>
    <p:sldId id="496" r:id="rId21"/>
    <p:sldId id="497" r:id="rId22"/>
    <p:sldId id="498" r:id="rId23"/>
    <p:sldId id="499" r:id="rId24"/>
    <p:sldId id="503" r:id="rId25"/>
    <p:sldId id="506" r:id="rId26"/>
    <p:sldId id="507" r:id="rId27"/>
    <p:sldId id="508" r:id="rId28"/>
    <p:sldId id="509" r:id="rId29"/>
    <p:sldId id="510" r:id="rId30"/>
    <p:sldId id="511" r:id="rId31"/>
    <p:sldId id="512" r:id="rId32"/>
    <p:sldId id="513" r:id="rId33"/>
    <p:sldId id="514" r:id="rId34"/>
    <p:sldId id="515" r:id="rId35"/>
    <p:sldId id="516" r:id="rId36"/>
    <p:sldId id="517" r:id="rId37"/>
    <p:sldId id="518" r:id="rId38"/>
    <p:sldId id="519" r:id="rId39"/>
    <p:sldId id="520" r:id="rId40"/>
    <p:sldId id="521" r:id="rId41"/>
    <p:sldId id="522" r:id="rId42"/>
    <p:sldId id="523" r:id="rId43"/>
    <p:sldId id="524" r:id="rId44"/>
    <p:sldId id="525" r:id="rId45"/>
    <p:sldId id="526" r:id="rId46"/>
    <p:sldId id="527" r:id="rId47"/>
    <p:sldId id="528" r:id="rId48"/>
    <p:sldId id="529" r:id="rId49"/>
    <p:sldId id="530" r:id="rId50"/>
    <p:sldId id="531" r:id="rId51"/>
    <p:sldId id="532" r:id="rId52"/>
    <p:sldId id="533" r:id="rId53"/>
    <p:sldId id="534" r:id="rId54"/>
    <p:sldId id="535" r:id="rId55"/>
    <p:sldId id="536" r:id="rId56"/>
    <p:sldId id="537" r:id="rId57"/>
    <p:sldId id="538" r:id="rId58"/>
    <p:sldId id="539" r:id="rId59"/>
    <p:sldId id="540" r:id="rId60"/>
    <p:sldId id="541" r:id="rId61"/>
    <p:sldId id="542" r:id="rId62"/>
    <p:sldId id="543" r:id="rId63"/>
    <p:sldId id="544" r:id="rId64"/>
    <p:sldId id="545" r:id="rId65"/>
    <p:sldId id="546" r:id="rId66"/>
    <p:sldId id="547" r:id="rId67"/>
    <p:sldId id="548" r:id="rId68"/>
    <p:sldId id="549" r:id="rId69"/>
    <p:sldId id="550" r:id="rId7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61" autoAdjust="0"/>
    <p:restoredTop sz="95755"/>
  </p:normalViewPr>
  <p:slideViewPr>
    <p:cSldViewPr snapToGrid="0" snapToObjects="1">
      <p:cViewPr varScale="1">
        <p:scale>
          <a:sx n="115" d="100"/>
          <a:sy n="115" d="100"/>
        </p:scale>
        <p:origin x="6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8E3B79-0500-D649-90C1-019E93C00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D40CBC7-CF50-2A48-A5EE-73459E72F1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FFA470-542D-E143-A263-D65D33066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02.08.2024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A005A2-6F92-E64D-8A77-92C09DC45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52825F-2500-AA46-A5DE-8FC9F6BEA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9662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921D7A-3B72-AF47-AD59-ED4636BF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879EA07-D792-9248-86E7-60BB75B75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CF54B4-6F66-C94C-8E5E-BFEC07EE2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02.08.2024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248349-4DA1-5443-88F7-B199804AA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C6B6E3-E85E-3947-A0CB-EE2417AC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7196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FCA72E3-8237-BF4E-AD88-6328803635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A36EBCF-9AC8-DB4A-8F23-DCBD7568FE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E9BD3A-DB09-FC47-9439-7173213E3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02.08.2024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084376-2A17-7A4C-B095-EF23DC345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CE835D-CE75-2246-92E8-D00BC4A7A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2931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90330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53905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7792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83585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82770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65246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43032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2806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53BCD9-D698-8C4E-8064-92BF8A116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8B409E-EF4B-664E-9F44-36CDF3B59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054AB8-C50A-8C45-BFB7-A9D5CE8BC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02.08.2024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0B6220-9DCC-904A-B1F4-8A68FE3D9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ACEC2D-363C-4743-8BD1-F6B5F10F3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7084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43642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03585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28645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24936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29377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93569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8427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59465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70021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7880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21843E-862A-C641-A79C-8B3543F4C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FADB211-BB36-E14E-9555-C18EF033E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81DB77D-C3D9-5D48-B24A-138FE99E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02.08.2024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5FC4C2-7584-674C-8229-113034B1A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B61C87-F8B3-E048-8462-C6930ACB9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48873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44470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37008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46496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05933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06354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46663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018576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876163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80860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6517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BCD94-5F89-274A-A076-80DE93A3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1B682F-3026-9642-8DE5-910340BC7C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6AFCC1C-C5DC-954F-9C2C-C0090D33CB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B1EA788-B17D-B74B-B4D3-873E6E9B9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02.08.2024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ECF90E-EECB-654D-8454-B268008B7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CFE1B8-BA7F-DA4E-8140-0E1D6B25B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00748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67529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67016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46554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60327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8370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03D4F1-6694-3A42-ABCD-F1DC66C75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67CFDB1-8C47-A943-A045-2FF780F0B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670AB81-6E3E-144C-9E69-CC63BD817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A6E86BF-5999-B34B-9AA6-D188241459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21FA3BF-218C-A04F-A420-76F6A6BB7F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39495BE-765E-4B48-8A53-E2FDD63EC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02.08.2024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43FE7FA-9800-CD4B-A1A4-DF988F029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0F629CD-84A2-5249-ADF6-A3B732184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865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2A46F0-4BA6-7946-8D18-A530214DB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AF67559-EA1B-8047-94D6-1E8E5CD30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02.08.2024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F61CA60-B210-E344-BD7B-5F753C1F6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8A54F4E-3DB3-EC43-A748-F28014528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6353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DA1379E-285B-654B-BF8E-B878E1477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02.08.2024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8CFE5AC-3B84-6A47-97A0-8A954C5D2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1C032AA-2F87-6543-8C6B-7CE97CCD1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70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55AF6-9A52-3441-BB6E-C9F9B3015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B36985-7F04-B143-8B37-F02A965D6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17F2E49-3C7E-084C-B19E-42671CB1B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24CE952-5018-6440-82EB-E45C6219E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02.08.2024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76764D7-109F-184B-BC2D-6BBD0CA4A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38EDD39-C3C6-AC46-A540-C388A8CE3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6773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913F1A-C8D5-A642-B820-E721DA4F5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EA6275F-E87A-D443-A2FF-31D56F1291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DD9D9-DA6B-7849-ABC9-2CD7AAC2F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5DDFB4E-AB33-5245-AA32-263EBAB33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02.08.2024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3A220D-CF57-404E-B9A2-AA0550169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D2C9892-5F8A-9646-9FCE-75166F01F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160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0FDCDF-4ACE-F84C-8924-F04544E61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331DD0-4E40-2C44-9BAD-551B82052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DADBF8-3A66-4C41-8276-98B6F9432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63791-609A-BA4F-85E7-775ECC5AEB58}" type="datetimeFigureOut">
              <a:rPr lang="ru-RU" smtClean="0"/>
              <a:t>02.08.2024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060DD1-6D98-6F44-8AB6-1F91E57CC4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6001B6-75BC-2D45-8411-E6886324D3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7465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757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4102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373ACB-5AA9-F548-8EFD-DDC80B4E4B34}" type="datetimeFigureOut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02.08.2024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49C8D-FE74-CF4A-A11B-189A9B70534D}" type="slidenum">
              <a:rPr kumimoji="0" lang="ru-RU" sz="1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5180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835932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6000" b="1" dirty="0">
                <a:solidFill>
                  <a:schemeClr val="bg1"/>
                </a:solidFill>
              </a:rPr>
              <a:t>Задача семантической сегментации</a:t>
            </a:r>
            <a:endParaRPr 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8131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Другие задачи компьютерного зрения</a:t>
            </a:r>
          </a:p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Тема 3.1.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102870" y="6020668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lang="ru-RU" sz="1500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00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Билинейная интерполяция</a:t>
            </a:r>
          </a:p>
        </p:txBody>
      </p:sp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4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4" descr="image-5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2"/>
          <a:srcRect t="46735"/>
          <a:stretch/>
        </p:blipFill>
        <p:spPr>
          <a:xfrm>
            <a:off x="1069975" y="3647326"/>
            <a:ext cx="10283825" cy="2860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CBDF5F-8F3F-B44F-CB3C-3314CAE3B322}"/>
              </a:ext>
            </a:extLst>
          </p:cNvPr>
          <p:cNvSpPr txBox="1"/>
          <p:nvPr/>
        </p:nvSpPr>
        <p:spPr>
          <a:xfrm>
            <a:off x="1222375" y="1219200"/>
            <a:ext cx="1013142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практике как правило считается, что старые значения пикселей будут в углах интерполируемого квадрата</a:t>
            </a:r>
            <a:r>
              <a:rPr lang="ru-RU" dirty="0">
                <a:solidFill>
                  <a:schemeClr val="bg1"/>
                </a:solidFill>
                <a:effectLst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Можно взять 4 точки и провести линии между ними.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Затем на этих линиях отложить новые точки.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Затем для этих новых точек провести промежуточные линии внутри образовавшегося четырехугольника.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Таким образом можно провести интерполяцию в несколько раз.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интерполяция может быть не только повышающей, но и понижающей разрешение.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123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63769"/>
            <a:ext cx="10697308" cy="106942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Транспонированная свертка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17500" y="1333192"/>
                <a:ext cx="6431643" cy="5258108"/>
              </a:xfrm>
            </p:spPr>
            <p:txBody>
              <a:bodyPr>
                <a:normAutofit/>
              </a:bodyPr>
              <a:lstStyle/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Свертка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где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произведение</a:t>
                </a:r>
                <a: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b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</a:b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соответствующих матриц</a:t>
                </a:r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Обратная свертка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1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Транспонированная свертка</a:t>
                </a:r>
              </a:p>
              <a:p>
                <a:pPr marL="623888" indent="71120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Транспонированная свертка с шагом</a:t>
                </a:r>
                <a:b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</a:b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позволяет расширить результат</a:t>
                </a:r>
              </a:p>
              <a:p>
                <a:pPr lvl="1"/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На практике операцию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можно опустить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7500" y="1333192"/>
                <a:ext cx="6431643" cy="5258108"/>
              </a:xfrm>
              <a:blipFill>
                <a:blip r:embed="rId2"/>
                <a:stretch>
                  <a:fillRect l="-1896" t="-1972" b="-23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Объект 2"/>
          <p:cNvSpPr txBox="1">
            <a:spLocks/>
          </p:cNvSpPr>
          <p:nvPr/>
        </p:nvSpPr>
        <p:spPr>
          <a:xfrm>
            <a:off x="4349808" y="3657925"/>
            <a:ext cx="6482697" cy="3119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360" y="1367386"/>
            <a:ext cx="6195528" cy="3730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317500" y="4438649"/>
            <a:ext cx="5911849" cy="168197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7110992" y="5290825"/>
            <a:ext cx="321915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>
                <a:solidFill>
                  <a:schemeClr val="bg1">
                    <a:lumMod val="95000"/>
                  </a:schemeClr>
                </a:solidFill>
              </a:rPr>
              <a:t>Для повышения размерности </a:t>
            </a:r>
            <a:r>
              <a:rPr lang="en-US" i="1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i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i="1" dirty="0">
                <a:solidFill>
                  <a:schemeClr val="bg1">
                    <a:lumMod val="95000"/>
                  </a:schemeClr>
                </a:solidFill>
              </a:rPr>
              <a:t>транспонированная свертка</a:t>
            </a:r>
            <a:br>
              <a:rPr lang="ru-RU" i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i="1" dirty="0">
                <a:solidFill>
                  <a:schemeClr val="bg1">
                    <a:lumMod val="95000"/>
                  </a:schemeClr>
                </a:solidFill>
              </a:rPr>
              <a:t> должна быть с шагом </a:t>
            </a:r>
            <a:r>
              <a:rPr lang="en-US" i="1" dirty="0">
                <a:solidFill>
                  <a:schemeClr val="bg1">
                    <a:lumMod val="95000"/>
                  </a:schemeClr>
                </a:solidFill>
              </a:rPr>
              <a:t>&gt;1</a:t>
            </a:r>
            <a:endParaRPr lang="ru-RU" i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260" y="3261560"/>
            <a:ext cx="6021153" cy="187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0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63769"/>
            <a:ext cx="10697308" cy="106942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Транспонированная свертка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17500" y="1333192"/>
                <a:ext cx="6431643" cy="5258108"/>
              </a:xfrm>
            </p:spPr>
            <p:txBody>
              <a:bodyPr>
                <a:normAutofit/>
              </a:bodyPr>
              <a:lstStyle/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Свертка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где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произведение</a:t>
                </a:r>
                <a: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br>
                  <a:rPr lang="ru-RU" b="1" dirty="0">
                    <a:solidFill>
                      <a:schemeClr val="bg1">
                        <a:lumMod val="95000"/>
                      </a:schemeClr>
                    </a:solidFill>
                  </a:rPr>
                </a:b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соответствующих матриц</a:t>
                </a:r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Обратная свертка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1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Транспонированная свертка</a:t>
                </a:r>
              </a:p>
              <a:p>
                <a:pPr marL="623888" indent="71120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en-US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Транспонированная свертка с шагом</a:t>
                </a:r>
                <a:b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</a:b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позволяет расширить результат</a:t>
                </a:r>
              </a:p>
              <a:p>
                <a:pPr lvl="1"/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На практике операцию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ru-RU" dirty="0">
                    <a:solidFill>
                      <a:schemeClr val="bg1">
                        <a:lumMod val="95000"/>
                      </a:schemeClr>
                    </a:solidFill>
                  </a:rPr>
                  <a:t>можно опустить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7500" y="1333192"/>
                <a:ext cx="6431643" cy="5258108"/>
              </a:xfrm>
              <a:blipFill>
                <a:blip r:embed="rId2"/>
                <a:stretch>
                  <a:fillRect l="-1896" t="-1972" b="-23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Объект 2"/>
          <p:cNvSpPr txBox="1">
            <a:spLocks/>
          </p:cNvSpPr>
          <p:nvPr/>
        </p:nvSpPr>
        <p:spPr>
          <a:xfrm>
            <a:off x="4349808" y="3657925"/>
            <a:ext cx="6482697" cy="3119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360" y="1367386"/>
            <a:ext cx="6195528" cy="3730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317500" y="4438649"/>
            <a:ext cx="5911849" cy="168197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7110992" y="5290825"/>
            <a:ext cx="321915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>
                <a:solidFill>
                  <a:schemeClr val="bg1">
                    <a:lumMod val="95000"/>
                  </a:schemeClr>
                </a:solidFill>
              </a:rPr>
              <a:t>Для повышения размерности </a:t>
            </a:r>
            <a:r>
              <a:rPr lang="en-US" i="1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i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i="1" dirty="0">
                <a:solidFill>
                  <a:schemeClr val="bg1">
                    <a:lumMod val="95000"/>
                  </a:schemeClr>
                </a:solidFill>
              </a:rPr>
              <a:t>транспонированная свертка</a:t>
            </a:r>
            <a:br>
              <a:rPr lang="ru-RU" i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i="1" dirty="0">
                <a:solidFill>
                  <a:schemeClr val="bg1">
                    <a:lumMod val="95000"/>
                  </a:schemeClr>
                </a:solidFill>
              </a:rPr>
              <a:t> должна быть с шагом </a:t>
            </a:r>
            <a:r>
              <a:rPr lang="en-US" i="1" dirty="0">
                <a:solidFill>
                  <a:schemeClr val="bg1">
                    <a:lumMod val="95000"/>
                  </a:schemeClr>
                </a:solidFill>
              </a:rPr>
              <a:t>&gt;1</a:t>
            </a:r>
            <a:endParaRPr lang="ru-RU" i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260" y="3261560"/>
            <a:ext cx="6021153" cy="1870980"/>
          </a:xfrm>
          <a:prstGeom prst="rect">
            <a:avLst/>
          </a:prstGeom>
        </p:spPr>
      </p:pic>
      <p:pic>
        <p:nvPicPr>
          <p:cNvPr id="1026" name="Picture 2" descr="Лекция 7. Сегментация и детекция Что такое задача сегментации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29" y="380294"/>
            <a:ext cx="11231880" cy="621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03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8066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Свертка высокого разрешения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7800" y="1333192"/>
            <a:ext cx="11557000" cy="140048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В основе техники идея перемешивания карт признаков </a:t>
            </a:r>
            <a:r>
              <a:rPr lang="en-US" sz="2200" dirty="0">
                <a:solidFill>
                  <a:schemeClr val="bg1"/>
                </a:solidFill>
              </a:rPr>
              <a:t>(shuffle pixels)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Свертка выполняется в два этапа.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Необходимое число карт признаков генерируется свертками 1</a:t>
            </a:r>
            <a:r>
              <a:rPr lang="ru-RU" sz="2200" i="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×1.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Дальше из карт признаков  собирается итоговое изображение.</a:t>
            </a: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289" t="1" r="-612" b="-1296"/>
          <a:stretch/>
        </p:blipFill>
        <p:spPr>
          <a:xfrm>
            <a:off x="5105400" y="2654685"/>
            <a:ext cx="6448426" cy="39024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77800" y="1333192"/>
            <a:ext cx="8813800" cy="41940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837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8066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Свертка высокого разрешения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7800" y="1333192"/>
            <a:ext cx="11557000" cy="140048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В основе техники идея перемешивания карт признаков </a:t>
            </a:r>
            <a:r>
              <a:rPr lang="en-US" sz="2200" dirty="0">
                <a:solidFill>
                  <a:schemeClr val="bg1"/>
                </a:solidFill>
              </a:rPr>
              <a:t>(shuffle pixels)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Свертка выполняется в два этапа.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Необходимое число карт признаков генерируется свертками 1</a:t>
            </a:r>
            <a:r>
              <a:rPr lang="ru-RU" sz="2200" i="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×1.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Дальше из карт признаков  собирается итоговое изображение.</a:t>
            </a: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289" t="1" r="-612" b="-1296"/>
          <a:stretch/>
        </p:blipFill>
        <p:spPr>
          <a:xfrm>
            <a:off x="5105400" y="2654685"/>
            <a:ext cx="6448426" cy="39024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77800" y="1333192"/>
            <a:ext cx="8813800" cy="41940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185" y="1170061"/>
            <a:ext cx="9411768" cy="560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0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6101" y="95723"/>
            <a:ext cx="10515600" cy="1092124"/>
          </a:xfr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Задача сегментации – </a:t>
            </a:r>
            <a:r>
              <a:rPr lang="en-US" sz="4800" b="1" dirty="0">
                <a:solidFill>
                  <a:schemeClr val="bg1"/>
                </a:solidFill>
              </a:rPr>
              <a:t>deep learning FCN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4641" y="1187847"/>
            <a:ext cx="11678520" cy="5251054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ru-RU" sz="2400" b="1" u="sng" dirty="0">
                <a:solidFill>
                  <a:schemeClr val="bg1"/>
                </a:solidFill>
              </a:rPr>
              <a:t>Идея </a:t>
            </a:r>
            <a:r>
              <a:rPr lang="en-US" sz="2400" b="1" u="sng" dirty="0">
                <a:solidFill>
                  <a:schemeClr val="bg1"/>
                </a:solidFill>
              </a:rPr>
              <a:t>FCN – </a:t>
            </a:r>
            <a:r>
              <a:rPr lang="ru-RU" sz="2400" b="1" u="sng" dirty="0">
                <a:solidFill>
                  <a:schemeClr val="bg1"/>
                </a:solidFill>
              </a:rPr>
              <a:t>замена классифицирующего головного слоя на </a:t>
            </a:r>
            <a:br>
              <a:rPr lang="ru-RU" sz="2400" b="1" u="sng" dirty="0">
                <a:solidFill>
                  <a:schemeClr val="bg1"/>
                </a:solidFill>
              </a:rPr>
            </a:br>
            <a:r>
              <a:rPr lang="ru-RU" sz="2400" b="1" u="sng" dirty="0">
                <a:solidFill>
                  <a:schemeClr val="bg1"/>
                </a:solidFill>
              </a:rPr>
              <a:t>расширение результата до размера входного слоя</a:t>
            </a:r>
            <a:endParaRPr lang="ru-RU" sz="2200" dirty="0">
              <a:solidFill>
                <a:schemeClr val="bg1"/>
              </a:solidFill>
            </a:endParaRPr>
          </a:p>
          <a:p>
            <a:pPr marL="53975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Полностью </a:t>
            </a:r>
            <a:r>
              <a:rPr lang="ru-RU" sz="2200" dirty="0" err="1">
                <a:solidFill>
                  <a:schemeClr val="bg1"/>
                </a:solidFill>
              </a:rPr>
              <a:t>сверточная</a:t>
            </a:r>
            <a:r>
              <a:rPr lang="ru-RU" sz="2200" dirty="0">
                <a:solidFill>
                  <a:schemeClr val="bg1"/>
                </a:solidFill>
              </a:rPr>
              <a:t> сеть. </a:t>
            </a:r>
            <a:endParaRPr lang="en-US" sz="2200" dirty="0">
              <a:solidFill>
                <a:schemeClr val="bg1"/>
              </a:solidFill>
            </a:endParaRPr>
          </a:p>
          <a:p>
            <a:pPr marL="53975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Используется кодировщик </a:t>
            </a:r>
            <a:r>
              <a:rPr lang="ru-RU" sz="2200" dirty="0" err="1">
                <a:solidFill>
                  <a:schemeClr val="bg1"/>
                </a:solidFill>
              </a:rPr>
              <a:t>предобученной</a:t>
            </a:r>
            <a:r>
              <a:rPr lang="ru-RU" sz="2200" dirty="0">
                <a:solidFill>
                  <a:schemeClr val="bg1"/>
                </a:solidFill>
              </a:rPr>
              <a:t> сети классификатор </a:t>
            </a:r>
            <a:endParaRPr lang="en-US" sz="2200" dirty="0">
              <a:solidFill>
                <a:schemeClr val="bg1"/>
              </a:solidFill>
            </a:endParaRPr>
          </a:p>
          <a:p>
            <a:pPr marL="53975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Головня часть – также сверточные слои.</a:t>
            </a:r>
          </a:p>
          <a:p>
            <a:pPr marL="53975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Выход последней карты признаков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 err="1">
                <a:solidFill>
                  <a:schemeClr val="bg1"/>
                </a:solidFill>
              </a:rPr>
              <a:t>передискретизируются</a:t>
            </a:r>
            <a:r>
              <a:rPr lang="ru-RU" sz="2200" dirty="0">
                <a:solidFill>
                  <a:schemeClr val="bg1"/>
                </a:solidFill>
              </a:rPr>
              <a:t> в размер изображения</a:t>
            </a:r>
            <a:endParaRPr lang="en-US" sz="2200" dirty="0">
              <a:solidFill>
                <a:schemeClr val="bg1"/>
              </a:solidFill>
            </a:endParaRPr>
          </a:p>
          <a:p>
            <a:pPr marL="539750" lvl="1">
              <a:lnSpc>
                <a:spcPct val="100000"/>
              </a:lnSpc>
              <a:spcBef>
                <a:spcPts val="300"/>
              </a:spcBef>
            </a:pPr>
            <a:r>
              <a:rPr lang="ru-RU" sz="2200" dirty="0">
                <a:solidFill>
                  <a:schemeClr val="bg1"/>
                </a:solidFill>
              </a:rPr>
              <a:t>Для каждого пикселя выбирается значение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с максимальным </a:t>
            </a:r>
            <a:r>
              <a:rPr lang="en-US" sz="2200" dirty="0">
                <a:solidFill>
                  <a:schemeClr val="bg1"/>
                </a:solidFill>
              </a:rPr>
              <a:t>score</a:t>
            </a:r>
          </a:p>
          <a:p>
            <a:pPr lvl="2">
              <a:lnSpc>
                <a:spcPct val="100000"/>
              </a:lnSpc>
              <a:spcBef>
                <a:spcPts val="300"/>
              </a:spcBef>
            </a:pPr>
            <a:r>
              <a:rPr lang="ru-RU" sz="1800" dirty="0">
                <a:solidFill>
                  <a:schemeClr val="bg1"/>
                </a:solidFill>
              </a:rPr>
              <a:t>Остальные значения – нули.</a:t>
            </a:r>
          </a:p>
          <a:p>
            <a:pPr lvl="2">
              <a:lnSpc>
                <a:spcPct val="100000"/>
              </a:lnSpc>
              <a:spcBef>
                <a:spcPts val="300"/>
              </a:spcBef>
            </a:pPr>
            <a:r>
              <a:rPr lang="ru-RU" sz="1800" dirty="0">
                <a:solidFill>
                  <a:schemeClr val="bg1"/>
                </a:solidFill>
              </a:rPr>
              <a:t>Принцип аналогичный </a:t>
            </a:r>
            <a:r>
              <a:rPr lang="en-US" sz="1800" dirty="0">
                <a:solidFill>
                  <a:schemeClr val="bg1"/>
                </a:solidFill>
              </a:rPr>
              <a:t>one</a:t>
            </a:r>
            <a:r>
              <a:rPr lang="ru-RU" sz="1800" dirty="0">
                <a:solidFill>
                  <a:schemeClr val="bg1"/>
                </a:solidFill>
              </a:rPr>
              <a:t>-</a:t>
            </a:r>
            <a:r>
              <a:rPr lang="en-US" sz="1800" dirty="0">
                <a:solidFill>
                  <a:schemeClr val="bg1"/>
                </a:solidFill>
              </a:rPr>
              <a:t>hot-encoding</a:t>
            </a:r>
            <a:endParaRPr lang="ru-RU" sz="1800" dirty="0">
              <a:solidFill>
                <a:schemeClr val="bg1"/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944" y="2657091"/>
            <a:ext cx="5442217" cy="40004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290144" y="1150799"/>
            <a:ext cx="8571845" cy="80862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223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 dirty="0">
                <a:solidFill>
                  <a:schemeClr val="bg1"/>
                </a:solidFill>
              </a:rPr>
              <a:t>Архитектура сегментации </a:t>
            </a:r>
            <a:r>
              <a:rPr lang="en-US" sz="4800" b="1" dirty="0" err="1">
                <a:solidFill>
                  <a:schemeClr val="bg1"/>
                </a:solidFill>
              </a:rPr>
              <a:t>DeconvNet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64022" y="1152075"/>
            <a:ext cx="10960693" cy="214772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Основная идея: использование подхода </a:t>
            </a:r>
            <a:r>
              <a:rPr lang="ru-RU" sz="2400" dirty="0" err="1">
                <a:solidFill>
                  <a:schemeClr val="bg1"/>
                </a:solidFill>
              </a:rPr>
              <a:t>энкодер</a:t>
            </a:r>
            <a:r>
              <a:rPr lang="ru-RU" sz="2400" dirty="0">
                <a:solidFill>
                  <a:schemeClr val="bg1"/>
                </a:solidFill>
              </a:rPr>
              <a:t>-декодер для получения выходной карты признаков.</a:t>
            </a:r>
            <a:endParaRPr dirty="0"/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Увеличение размеров карт при помощи </a:t>
            </a:r>
            <a:endParaRPr dirty="0"/>
          </a:p>
          <a:p>
            <a:pPr lvl="1">
              <a:lnSpc>
                <a:spcPct val="120000"/>
              </a:lnSpc>
              <a:spcBef>
                <a:spcPts val="0"/>
              </a:spcBef>
              <a:defRPr/>
            </a:pPr>
            <a:r>
              <a:rPr lang="ru-RU" dirty="0" err="1">
                <a:solidFill>
                  <a:schemeClr val="bg1"/>
                </a:solidFill>
              </a:rPr>
              <a:t>unpooling</a:t>
            </a:r>
            <a:r>
              <a:rPr lang="ru-RU" dirty="0">
                <a:solidFill>
                  <a:schemeClr val="bg1"/>
                </a:solidFill>
              </a:rPr>
              <a:t> (обратный </a:t>
            </a:r>
            <a:r>
              <a:rPr lang="ru-RU" dirty="0" err="1">
                <a:solidFill>
                  <a:schemeClr val="bg1"/>
                </a:solidFill>
              </a:rPr>
              <a:t>пулинг</a:t>
            </a:r>
            <a:r>
              <a:rPr lang="ru-RU" dirty="0">
                <a:solidFill>
                  <a:schemeClr val="bg1"/>
                </a:solidFill>
              </a:rPr>
              <a:t>) </a:t>
            </a:r>
            <a:endParaRPr dirty="0"/>
          </a:p>
          <a:p>
            <a:pPr lvl="1">
              <a:lnSpc>
                <a:spcPct val="120000"/>
              </a:lnSpc>
              <a:spcBef>
                <a:spcPts val="0"/>
              </a:spcBef>
              <a:defRPr/>
            </a:pPr>
            <a:r>
              <a:rPr lang="ru-RU" dirty="0">
                <a:solidFill>
                  <a:schemeClr val="bg1"/>
                </a:solidFill>
              </a:rPr>
              <a:t>обратная свертки </a:t>
            </a:r>
            <a:r>
              <a:rPr lang="en-US" dirty="0">
                <a:solidFill>
                  <a:schemeClr val="bg1"/>
                </a:solidFill>
              </a:rPr>
              <a:t> - с</a:t>
            </a:r>
            <a:r>
              <a:rPr lang="ru-RU" dirty="0">
                <a:solidFill>
                  <a:schemeClr val="bg1"/>
                </a:solidFill>
              </a:rPr>
              <a:t>сглаживание эффекта </a:t>
            </a:r>
            <a:r>
              <a:rPr lang="ru-RU" dirty="0" err="1">
                <a:solidFill>
                  <a:schemeClr val="bg1"/>
                </a:solidFill>
              </a:rPr>
              <a:t>unpooling</a:t>
            </a:r>
            <a:r>
              <a:rPr lang="ru-RU" dirty="0">
                <a:solidFill>
                  <a:schemeClr val="bg1"/>
                </a:solidFill>
              </a:rPr>
              <a:t>.</a:t>
            </a:r>
            <a:endParaRPr dirty="0"/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Сегментация путем межканальной классификации по пикселям.</a:t>
            </a:r>
            <a:endParaRPr dirty="0"/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endParaRPr lang="ru-RU" sz="2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159896" y="3299804"/>
            <a:ext cx="6636348" cy="33113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 bwMode="auto">
          <a:xfrm>
            <a:off x="564022" y="1152075"/>
            <a:ext cx="10366049" cy="72179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4" name="AutoShape 2" descr="Review: DeconvNet — Unpooling Layer (Semantic Segmentation) | by Sik-Ho  Tsang | Towards Data Sci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861048"/>
            <a:ext cx="5088295" cy="1728192"/>
          </a:xfrm>
          <a:prstGeom prst="rect">
            <a:avLst/>
          </a:prstGeom>
        </p:spPr>
      </p:pic>
      <p:grpSp>
        <p:nvGrpSpPr>
          <p:cNvPr id="9" name="Группа 8"/>
          <p:cNvGrpSpPr/>
          <p:nvPr/>
        </p:nvGrpSpPr>
        <p:grpSpPr>
          <a:xfrm>
            <a:off x="695400" y="5740501"/>
            <a:ext cx="2748324" cy="1116734"/>
            <a:chOff x="8226469" y="4635173"/>
            <a:chExt cx="1937342" cy="720186"/>
          </a:xfrm>
        </p:grpSpPr>
        <p:sp>
          <p:nvSpPr>
            <p:cNvPr id="10" name="Freeform 234">
              <a:extLst>
                <a:ext uri="{FF2B5EF4-FFF2-40B4-BE49-F238E27FC236}">
                  <a16:creationId xmlns:a16="http://schemas.microsoft.com/office/drawing/2014/main" id="{0529B9BF-F207-4F80-88CE-781A963ABD6A}"/>
                </a:ext>
              </a:extLst>
            </p:cNvPr>
            <p:cNvSpPr>
              <a:spLocks/>
            </p:cNvSpPr>
            <p:nvPr/>
          </p:nvSpPr>
          <p:spPr bwMode="auto">
            <a:xfrm rot="735370">
              <a:off x="9789146" y="5014502"/>
              <a:ext cx="103188" cy="68263"/>
            </a:xfrm>
            <a:custGeom>
              <a:avLst/>
              <a:gdLst>
                <a:gd name="T0" fmla="*/ 0 w 65"/>
                <a:gd name="T1" fmla="*/ 0 h 43"/>
                <a:gd name="T2" fmla="*/ 65 w 65"/>
                <a:gd name="T3" fmla="*/ 21 h 43"/>
                <a:gd name="T4" fmla="*/ 0 w 65"/>
                <a:gd name="T5" fmla="*/ 43 h 43"/>
                <a:gd name="T6" fmla="*/ 0 w 65"/>
                <a:gd name="T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43">
                  <a:moveTo>
                    <a:pt x="0" y="0"/>
                  </a:moveTo>
                  <a:lnTo>
                    <a:pt x="65" y="21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F2B5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700" b="0" i="0" u="none" strike="noStrike" kern="0" cap="none" spc="0" normalizeH="0" baseline="0" noProof="0">
                <a:ln>
                  <a:noFill/>
                </a:ln>
                <a:solidFill>
                  <a:srgbClr val="0F2B5E"/>
                </a:solidFill>
                <a:effectLst/>
                <a:uLnTx/>
                <a:uFillTx/>
                <a:latin typeface="Mont Regular" panose="00000700000000000000" pitchFamily="2" charset="0"/>
                <a:cs typeface="Arial"/>
              </a:endParaRPr>
            </a:p>
          </p:txBody>
        </p:sp>
        <p:sp>
          <p:nvSpPr>
            <p:cNvPr id="11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9584924" y="5155882"/>
              <a:ext cx="577485" cy="45719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2" name="Freeform 263">
              <a:extLst>
                <a:ext uri="{FF2B5EF4-FFF2-40B4-BE49-F238E27FC236}">
                  <a16:creationId xmlns:a16="http://schemas.microsoft.com/office/drawing/2014/main" id="{F38D6F4A-2774-48D3-BD8F-A47C7CC4B8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9272" y="4635173"/>
              <a:ext cx="280448" cy="478164"/>
            </a:xfrm>
            <a:custGeom>
              <a:avLst/>
              <a:gdLst>
                <a:gd name="T0" fmla="*/ 0 w 400"/>
                <a:gd name="T1" fmla="*/ 227 h 682"/>
                <a:gd name="T2" fmla="*/ 0 w 400"/>
                <a:gd name="T3" fmla="*/ 682 h 682"/>
                <a:gd name="T4" fmla="*/ 400 w 400"/>
                <a:gd name="T5" fmla="*/ 451 h 682"/>
                <a:gd name="T6" fmla="*/ 398 w 400"/>
                <a:gd name="T7" fmla="*/ 0 h 682"/>
                <a:gd name="T8" fmla="*/ 0 w 400"/>
                <a:gd name="T9" fmla="*/ 227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82">
                  <a:moveTo>
                    <a:pt x="0" y="227"/>
                  </a:moveTo>
                  <a:lnTo>
                    <a:pt x="0" y="682"/>
                  </a:lnTo>
                  <a:lnTo>
                    <a:pt x="400" y="451"/>
                  </a:lnTo>
                  <a:lnTo>
                    <a:pt x="398" y="0"/>
                  </a:lnTo>
                  <a:lnTo>
                    <a:pt x="0" y="227"/>
                  </a:lnTo>
                  <a:close/>
                </a:path>
              </a:pathLst>
            </a:custGeom>
            <a:solidFill>
              <a:srgbClr val="CCD2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3" name="Line 265">
              <a:extLst>
                <a:ext uri="{FF2B5EF4-FFF2-40B4-BE49-F238E27FC236}">
                  <a16:creationId xmlns:a16="http://schemas.microsoft.com/office/drawing/2014/main" id="{2D0D045B-047A-4F40-A249-33AE2D0D62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68094" y="4714399"/>
              <a:ext cx="0" cy="314102"/>
            </a:xfrm>
            <a:prstGeom prst="line">
              <a:avLst/>
            </a:prstGeom>
            <a:noFill/>
            <a:ln w="9525" cap="rnd">
              <a:solidFill>
                <a:srgbClr val="0F2B5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4" name="Line 266">
              <a:extLst>
                <a:ext uri="{FF2B5EF4-FFF2-40B4-BE49-F238E27FC236}">
                  <a16:creationId xmlns:a16="http://schemas.microsoft.com/office/drawing/2014/main" id="{6148A561-4AC5-4B42-B464-E3F4B22ACB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229272" y="4791522"/>
              <a:ext cx="281850" cy="162660"/>
            </a:xfrm>
            <a:prstGeom prst="line">
              <a:avLst/>
            </a:prstGeom>
            <a:noFill/>
            <a:ln w="9525" cap="rnd">
              <a:solidFill>
                <a:srgbClr val="0F2B5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5" name="Freeform 299">
              <a:extLst>
                <a:ext uri="{FF2B5EF4-FFF2-40B4-BE49-F238E27FC236}">
                  <a16:creationId xmlns:a16="http://schemas.microsoft.com/office/drawing/2014/main" id="{31D95D39-2177-42C5-876B-AD2D356E04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7169" y="5111233"/>
              <a:ext cx="639422" cy="68009"/>
            </a:xfrm>
            <a:custGeom>
              <a:avLst/>
              <a:gdLst>
                <a:gd name="T0" fmla="*/ 2362 w 2426"/>
                <a:gd name="T1" fmla="*/ 245 h 259"/>
                <a:gd name="T2" fmla="*/ 2425 w 2426"/>
                <a:gd name="T3" fmla="*/ 251 h 259"/>
                <a:gd name="T4" fmla="*/ 2273 w 2426"/>
                <a:gd name="T5" fmla="*/ 244 h 259"/>
                <a:gd name="T6" fmla="*/ 2323 w 2426"/>
                <a:gd name="T7" fmla="*/ 233 h 259"/>
                <a:gd name="T8" fmla="*/ 2226 w 2426"/>
                <a:gd name="T9" fmla="*/ 239 h 259"/>
                <a:gd name="T10" fmla="*/ 2179 w 2426"/>
                <a:gd name="T11" fmla="*/ 218 h 259"/>
                <a:gd name="T12" fmla="*/ 2226 w 2426"/>
                <a:gd name="T13" fmla="*/ 239 h 259"/>
                <a:gd name="T14" fmla="*/ 2075 w 2426"/>
                <a:gd name="T15" fmla="*/ 216 h 259"/>
                <a:gd name="T16" fmla="*/ 2139 w 2426"/>
                <a:gd name="T17" fmla="*/ 222 h 259"/>
                <a:gd name="T18" fmla="*/ 1987 w 2426"/>
                <a:gd name="T19" fmla="*/ 215 h 259"/>
                <a:gd name="T20" fmla="*/ 2036 w 2426"/>
                <a:gd name="T21" fmla="*/ 204 h 259"/>
                <a:gd name="T22" fmla="*/ 1939 w 2426"/>
                <a:gd name="T23" fmla="*/ 210 h 259"/>
                <a:gd name="T24" fmla="*/ 1893 w 2426"/>
                <a:gd name="T25" fmla="*/ 190 h 259"/>
                <a:gd name="T26" fmla="*/ 1939 w 2426"/>
                <a:gd name="T27" fmla="*/ 210 h 259"/>
                <a:gd name="T28" fmla="*/ 1789 w 2426"/>
                <a:gd name="T29" fmla="*/ 187 h 259"/>
                <a:gd name="T30" fmla="*/ 1852 w 2426"/>
                <a:gd name="T31" fmla="*/ 194 h 259"/>
                <a:gd name="T32" fmla="*/ 1700 w 2426"/>
                <a:gd name="T33" fmla="*/ 186 h 259"/>
                <a:gd name="T34" fmla="*/ 1750 w 2426"/>
                <a:gd name="T35" fmla="*/ 175 h 259"/>
                <a:gd name="T36" fmla="*/ 1652 w 2426"/>
                <a:gd name="T37" fmla="*/ 182 h 259"/>
                <a:gd name="T38" fmla="*/ 1606 w 2426"/>
                <a:gd name="T39" fmla="*/ 161 h 259"/>
                <a:gd name="T40" fmla="*/ 1652 w 2426"/>
                <a:gd name="T41" fmla="*/ 182 h 259"/>
                <a:gd name="T42" fmla="*/ 1502 w 2426"/>
                <a:gd name="T43" fmla="*/ 158 h 259"/>
                <a:gd name="T44" fmla="*/ 1566 w 2426"/>
                <a:gd name="T45" fmla="*/ 165 h 259"/>
                <a:gd name="T46" fmla="*/ 1414 w 2426"/>
                <a:gd name="T47" fmla="*/ 158 h 259"/>
                <a:gd name="T48" fmla="*/ 1463 w 2426"/>
                <a:gd name="T49" fmla="*/ 146 h 259"/>
                <a:gd name="T50" fmla="*/ 1366 w 2426"/>
                <a:gd name="T51" fmla="*/ 153 h 259"/>
                <a:gd name="T52" fmla="*/ 1320 w 2426"/>
                <a:gd name="T53" fmla="*/ 132 h 259"/>
                <a:gd name="T54" fmla="*/ 1366 w 2426"/>
                <a:gd name="T55" fmla="*/ 153 h 259"/>
                <a:gd name="T56" fmla="*/ 1215 w 2426"/>
                <a:gd name="T57" fmla="*/ 130 h 259"/>
                <a:gd name="T58" fmla="*/ 1279 w 2426"/>
                <a:gd name="T59" fmla="*/ 136 h 259"/>
                <a:gd name="T60" fmla="*/ 1127 w 2426"/>
                <a:gd name="T61" fmla="*/ 129 h 259"/>
                <a:gd name="T62" fmla="*/ 1176 w 2426"/>
                <a:gd name="T63" fmla="*/ 118 h 259"/>
                <a:gd name="T64" fmla="*/ 1079 w 2426"/>
                <a:gd name="T65" fmla="*/ 124 h 259"/>
                <a:gd name="T66" fmla="*/ 1033 w 2426"/>
                <a:gd name="T67" fmla="*/ 103 h 259"/>
                <a:gd name="T68" fmla="*/ 1079 w 2426"/>
                <a:gd name="T69" fmla="*/ 124 h 259"/>
                <a:gd name="T70" fmla="*/ 929 w 2426"/>
                <a:gd name="T71" fmla="*/ 101 h 259"/>
                <a:gd name="T72" fmla="*/ 993 w 2426"/>
                <a:gd name="T73" fmla="*/ 107 h 259"/>
                <a:gd name="T74" fmla="*/ 841 w 2426"/>
                <a:gd name="T75" fmla="*/ 100 h 259"/>
                <a:gd name="T76" fmla="*/ 890 w 2426"/>
                <a:gd name="T77" fmla="*/ 89 h 259"/>
                <a:gd name="T78" fmla="*/ 793 w 2426"/>
                <a:gd name="T79" fmla="*/ 95 h 259"/>
                <a:gd name="T80" fmla="*/ 747 w 2426"/>
                <a:gd name="T81" fmla="*/ 74 h 259"/>
                <a:gd name="T82" fmla="*/ 793 w 2426"/>
                <a:gd name="T83" fmla="*/ 95 h 259"/>
                <a:gd name="T84" fmla="*/ 642 w 2426"/>
                <a:gd name="T85" fmla="*/ 72 h 259"/>
                <a:gd name="T86" fmla="*/ 706 w 2426"/>
                <a:gd name="T87" fmla="*/ 78 h 259"/>
                <a:gd name="T88" fmla="*/ 554 w 2426"/>
                <a:gd name="T89" fmla="*/ 71 h 259"/>
                <a:gd name="T90" fmla="*/ 603 w 2426"/>
                <a:gd name="T91" fmla="*/ 60 h 259"/>
                <a:gd name="T92" fmla="*/ 506 w 2426"/>
                <a:gd name="T93" fmla="*/ 66 h 259"/>
                <a:gd name="T94" fmla="*/ 460 w 2426"/>
                <a:gd name="T95" fmla="*/ 46 h 259"/>
                <a:gd name="T96" fmla="*/ 506 w 2426"/>
                <a:gd name="T97" fmla="*/ 66 h 259"/>
                <a:gd name="T98" fmla="*/ 356 w 2426"/>
                <a:gd name="T99" fmla="*/ 43 h 259"/>
                <a:gd name="T100" fmla="*/ 419 w 2426"/>
                <a:gd name="T101" fmla="*/ 50 h 259"/>
                <a:gd name="T102" fmla="*/ 267 w 2426"/>
                <a:gd name="T103" fmla="*/ 42 h 259"/>
                <a:gd name="T104" fmla="*/ 317 w 2426"/>
                <a:gd name="T105" fmla="*/ 31 h 259"/>
                <a:gd name="T106" fmla="*/ 220 w 2426"/>
                <a:gd name="T107" fmla="*/ 38 h 259"/>
                <a:gd name="T108" fmla="*/ 174 w 2426"/>
                <a:gd name="T109" fmla="*/ 17 h 259"/>
                <a:gd name="T110" fmla="*/ 220 w 2426"/>
                <a:gd name="T111" fmla="*/ 38 h 259"/>
                <a:gd name="T112" fmla="*/ 69 w 2426"/>
                <a:gd name="T113" fmla="*/ 14 h 259"/>
                <a:gd name="T114" fmla="*/ 133 w 2426"/>
                <a:gd name="T115" fmla="*/ 21 h 259"/>
                <a:gd name="T116" fmla="*/ 8 w 2426"/>
                <a:gd name="T117" fmla="*/ 16 h 259"/>
                <a:gd name="T118" fmla="*/ 30 w 2426"/>
                <a:gd name="T119" fmla="*/ 3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26" h="259">
                  <a:moveTo>
                    <a:pt x="2417" y="258"/>
                  </a:moveTo>
                  <a:lnTo>
                    <a:pt x="2369" y="253"/>
                  </a:lnTo>
                  <a:cubicBezTo>
                    <a:pt x="2364" y="253"/>
                    <a:pt x="2361" y="249"/>
                    <a:pt x="2362" y="245"/>
                  </a:cubicBezTo>
                  <a:cubicBezTo>
                    <a:pt x="2362" y="240"/>
                    <a:pt x="2366" y="237"/>
                    <a:pt x="2370" y="238"/>
                  </a:cubicBezTo>
                  <a:lnTo>
                    <a:pt x="2418" y="242"/>
                  </a:lnTo>
                  <a:cubicBezTo>
                    <a:pt x="2423" y="243"/>
                    <a:pt x="2426" y="247"/>
                    <a:pt x="2425" y="251"/>
                  </a:cubicBezTo>
                  <a:cubicBezTo>
                    <a:pt x="2425" y="255"/>
                    <a:pt x="2421" y="259"/>
                    <a:pt x="2417" y="258"/>
                  </a:cubicBezTo>
                  <a:close/>
                  <a:moveTo>
                    <a:pt x="2321" y="249"/>
                  </a:moveTo>
                  <a:lnTo>
                    <a:pt x="2273" y="244"/>
                  </a:lnTo>
                  <a:cubicBezTo>
                    <a:pt x="2269" y="243"/>
                    <a:pt x="2266" y="239"/>
                    <a:pt x="2266" y="235"/>
                  </a:cubicBezTo>
                  <a:cubicBezTo>
                    <a:pt x="2267" y="231"/>
                    <a:pt x="2271" y="227"/>
                    <a:pt x="2275" y="228"/>
                  </a:cubicBezTo>
                  <a:lnTo>
                    <a:pt x="2323" y="233"/>
                  </a:lnTo>
                  <a:cubicBezTo>
                    <a:pt x="2327" y="233"/>
                    <a:pt x="2330" y="237"/>
                    <a:pt x="2330" y="241"/>
                  </a:cubicBezTo>
                  <a:cubicBezTo>
                    <a:pt x="2329" y="246"/>
                    <a:pt x="2325" y="249"/>
                    <a:pt x="2321" y="249"/>
                  </a:cubicBezTo>
                  <a:close/>
                  <a:moveTo>
                    <a:pt x="2226" y="239"/>
                  </a:moveTo>
                  <a:lnTo>
                    <a:pt x="2178" y="234"/>
                  </a:lnTo>
                  <a:cubicBezTo>
                    <a:pt x="2173" y="234"/>
                    <a:pt x="2170" y="230"/>
                    <a:pt x="2171" y="226"/>
                  </a:cubicBezTo>
                  <a:cubicBezTo>
                    <a:pt x="2171" y="221"/>
                    <a:pt x="2175" y="218"/>
                    <a:pt x="2179" y="218"/>
                  </a:cubicBezTo>
                  <a:lnTo>
                    <a:pt x="2227" y="223"/>
                  </a:lnTo>
                  <a:cubicBezTo>
                    <a:pt x="2232" y="224"/>
                    <a:pt x="2235" y="228"/>
                    <a:pt x="2234" y="232"/>
                  </a:cubicBezTo>
                  <a:cubicBezTo>
                    <a:pt x="2234" y="236"/>
                    <a:pt x="2230" y="240"/>
                    <a:pt x="2226" y="239"/>
                  </a:cubicBezTo>
                  <a:close/>
                  <a:moveTo>
                    <a:pt x="2130" y="229"/>
                  </a:moveTo>
                  <a:lnTo>
                    <a:pt x="2082" y="225"/>
                  </a:lnTo>
                  <a:cubicBezTo>
                    <a:pt x="2078" y="224"/>
                    <a:pt x="2075" y="220"/>
                    <a:pt x="2075" y="216"/>
                  </a:cubicBezTo>
                  <a:cubicBezTo>
                    <a:pt x="2076" y="212"/>
                    <a:pt x="2080" y="208"/>
                    <a:pt x="2084" y="209"/>
                  </a:cubicBezTo>
                  <a:lnTo>
                    <a:pt x="2132" y="214"/>
                  </a:lnTo>
                  <a:cubicBezTo>
                    <a:pt x="2136" y="214"/>
                    <a:pt x="2139" y="218"/>
                    <a:pt x="2139" y="222"/>
                  </a:cubicBezTo>
                  <a:cubicBezTo>
                    <a:pt x="2138" y="227"/>
                    <a:pt x="2134" y="230"/>
                    <a:pt x="2130" y="229"/>
                  </a:cubicBezTo>
                  <a:close/>
                  <a:moveTo>
                    <a:pt x="2035" y="220"/>
                  </a:moveTo>
                  <a:lnTo>
                    <a:pt x="1987" y="215"/>
                  </a:lnTo>
                  <a:cubicBezTo>
                    <a:pt x="1982" y="215"/>
                    <a:pt x="1979" y="211"/>
                    <a:pt x="1980" y="206"/>
                  </a:cubicBezTo>
                  <a:cubicBezTo>
                    <a:pt x="1980" y="202"/>
                    <a:pt x="1984" y="199"/>
                    <a:pt x="1988" y="199"/>
                  </a:cubicBezTo>
                  <a:lnTo>
                    <a:pt x="2036" y="204"/>
                  </a:lnTo>
                  <a:cubicBezTo>
                    <a:pt x="2041" y="204"/>
                    <a:pt x="2044" y="208"/>
                    <a:pt x="2043" y="213"/>
                  </a:cubicBezTo>
                  <a:cubicBezTo>
                    <a:pt x="2043" y="217"/>
                    <a:pt x="2039" y="220"/>
                    <a:pt x="2035" y="220"/>
                  </a:cubicBezTo>
                  <a:close/>
                  <a:moveTo>
                    <a:pt x="1939" y="210"/>
                  </a:moveTo>
                  <a:lnTo>
                    <a:pt x="1891" y="205"/>
                  </a:lnTo>
                  <a:cubicBezTo>
                    <a:pt x="1887" y="205"/>
                    <a:pt x="1884" y="201"/>
                    <a:pt x="1884" y="197"/>
                  </a:cubicBezTo>
                  <a:cubicBezTo>
                    <a:pt x="1885" y="192"/>
                    <a:pt x="1888" y="189"/>
                    <a:pt x="1893" y="190"/>
                  </a:cubicBezTo>
                  <a:lnTo>
                    <a:pt x="1941" y="194"/>
                  </a:lnTo>
                  <a:cubicBezTo>
                    <a:pt x="1945" y="195"/>
                    <a:pt x="1948" y="199"/>
                    <a:pt x="1948" y="203"/>
                  </a:cubicBezTo>
                  <a:cubicBezTo>
                    <a:pt x="1947" y="208"/>
                    <a:pt x="1943" y="211"/>
                    <a:pt x="1939" y="210"/>
                  </a:cubicBezTo>
                  <a:close/>
                  <a:moveTo>
                    <a:pt x="1844" y="201"/>
                  </a:moveTo>
                  <a:lnTo>
                    <a:pt x="1796" y="196"/>
                  </a:lnTo>
                  <a:cubicBezTo>
                    <a:pt x="1791" y="195"/>
                    <a:pt x="1788" y="192"/>
                    <a:pt x="1789" y="187"/>
                  </a:cubicBezTo>
                  <a:cubicBezTo>
                    <a:pt x="1789" y="183"/>
                    <a:pt x="1793" y="180"/>
                    <a:pt x="1797" y="180"/>
                  </a:cubicBezTo>
                  <a:lnTo>
                    <a:pt x="1845" y="185"/>
                  </a:lnTo>
                  <a:cubicBezTo>
                    <a:pt x="1849" y="185"/>
                    <a:pt x="1853" y="189"/>
                    <a:pt x="1852" y="194"/>
                  </a:cubicBezTo>
                  <a:cubicBezTo>
                    <a:pt x="1852" y="198"/>
                    <a:pt x="1848" y="201"/>
                    <a:pt x="1844" y="201"/>
                  </a:cubicBezTo>
                  <a:close/>
                  <a:moveTo>
                    <a:pt x="1748" y="191"/>
                  </a:moveTo>
                  <a:lnTo>
                    <a:pt x="1700" y="186"/>
                  </a:lnTo>
                  <a:cubicBezTo>
                    <a:pt x="1696" y="186"/>
                    <a:pt x="1693" y="182"/>
                    <a:pt x="1693" y="178"/>
                  </a:cubicBezTo>
                  <a:cubicBezTo>
                    <a:pt x="1694" y="173"/>
                    <a:pt x="1697" y="170"/>
                    <a:pt x="1702" y="170"/>
                  </a:cubicBezTo>
                  <a:lnTo>
                    <a:pt x="1750" y="175"/>
                  </a:lnTo>
                  <a:cubicBezTo>
                    <a:pt x="1754" y="176"/>
                    <a:pt x="1757" y="180"/>
                    <a:pt x="1757" y="184"/>
                  </a:cubicBezTo>
                  <a:cubicBezTo>
                    <a:pt x="1756" y="188"/>
                    <a:pt x="1752" y="192"/>
                    <a:pt x="1748" y="191"/>
                  </a:cubicBezTo>
                  <a:close/>
                  <a:moveTo>
                    <a:pt x="1652" y="182"/>
                  </a:moveTo>
                  <a:lnTo>
                    <a:pt x="1605" y="177"/>
                  </a:lnTo>
                  <a:cubicBezTo>
                    <a:pt x="1600" y="176"/>
                    <a:pt x="1597" y="172"/>
                    <a:pt x="1598" y="168"/>
                  </a:cubicBezTo>
                  <a:cubicBezTo>
                    <a:pt x="1598" y="164"/>
                    <a:pt x="1602" y="160"/>
                    <a:pt x="1606" y="161"/>
                  </a:cubicBezTo>
                  <a:lnTo>
                    <a:pt x="1654" y="166"/>
                  </a:lnTo>
                  <a:cubicBezTo>
                    <a:pt x="1658" y="166"/>
                    <a:pt x="1662" y="170"/>
                    <a:pt x="1661" y="174"/>
                  </a:cubicBezTo>
                  <a:cubicBezTo>
                    <a:pt x="1661" y="179"/>
                    <a:pt x="1657" y="182"/>
                    <a:pt x="1652" y="182"/>
                  </a:cubicBezTo>
                  <a:close/>
                  <a:moveTo>
                    <a:pt x="1557" y="172"/>
                  </a:moveTo>
                  <a:lnTo>
                    <a:pt x="1509" y="167"/>
                  </a:lnTo>
                  <a:cubicBezTo>
                    <a:pt x="1505" y="167"/>
                    <a:pt x="1502" y="163"/>
                    <a:pt x="1502" y="158"/>
                  </a:cubicBezTo>
                  <a:cubicBezTo>
                    <a:pt x="1502" y="154"/>
                    <a:pt x="1506" y="151"/>
                    <a:pt x="1511" y="151"/>
                  </a:cubicBezTo>
                  <a:lnTo>
                    <a:pt x="1559" y="156"/>
                  </a:lnTo>
                  <a:cubicBezTo>
                    <a:pt x="1563" y="156"/>
                    <a:pt x="1566" y="160"/>
                    <a:pt x="1566" y="165"/>
                  </a:cubicBezTo>
                  <a:cubicBezTo>
                    <a:pt x="1565" y="169"/>
                    <a:pt x="1561" y="172"/>
                    <a:pt x="1557" y="172"/>
                  </a:cubicBezTo>
                  <a:close/>
                  <a:moveTo>
                    <a:pt x="1461" y="162"/>
                  </a:moveTo>
                  <a:lnTo>
                    <a:pt x="1414" y="158"/>
                  </a:lnTo>
                  <a:cubicBezTo>
                    <a:pt x="1409" y="157"/>
                    <a:pt x="1406" y="153"/>
                    <a:pt x="1407" y="149"/>
                  </a:cubicBezTo>
                  <a:cubicBezTo>
                    <a:pt x="1407" y="144"/>
                    <a:pt x="1411" y="141"/>
                    <a:pt x="1415" y="142"/>
                  </a:cubicBezTo>
                  <a:lnTo>
                    <a:pt x="1463" y="146"/>
                  </a:lnTo>
                  <a:cubicBezTo>
                    <a:pt x="1467" y="147"/>
                    <a:pt x="1471" y="151"/>
                    <a:pt x="1470" y="155"/>
                  </a:cubicBezTo>
                  <a:cubicBezTo>
                    <a:pt x="1470" y="160"/>
                    <a:pt x="1466" y="163"/>
                    <a:pt x="1461" y="162"/>
                  </a:cubicBezTo>
                  <a:close/>
                  <a:moveTo>
                    <a:pt x="1366" y="153"/>
                  </a:moveTo>
                  <a:lnTo>
                    <a:pt x="1318" y="148"/>
                  </a:lnTo>
                  <a:cubicBezTo>
                    <a:pt x="1314" y="147"/>
                    <a:pt x="1311" y="144"/>
                    <a:pt x="1311" y="139"/>
                  </a:cubicBezTo>
                  <a:cubicBezTo>
                    <a:pt x="1311" y="135"/>
                    <a:pt x="1315" y="132"/>
                    <a:pt x="1320" y="132"/>
                  </a:cubicBezTo>
                  <a:lnTo>
                    <a:pt x="1368" y="137"/>
                  </a:lnTo>
                  <a:cubicBezTo>
                    <a:pt x="1372" y="137"/>
                    <a:pt x="1375" y="141"/>
                    <a:pt x="1375" y="146"/>
                  </a:cubicBezTo>
                  <a:cubicBezTo>
                    <a:pt x="1374" y="150"/>
                    <a:pt x="1370" y="153"/>
                    <a:pt x="1366" y="153"/>
                  </a:cubicBezTo>
                  <a:close/>
                  <a:moveTo>
                    <a:pt x="1270" y="143"/>
                  </a:moveTo>
                  <a:lnTo>
                    <a:pt x="1223" y="138"/>
                  </a:lnTo>
                  <a:cubicBezTo>
                    <a:pt x="1218" y="138"/>
                    <a:pt x="1215" y="134"/>
                    <a:pt x="1215" y="130"/>
                  </a:cubicBezTo>
                  <a:cubicBezTo>
                    <a:pt x="1216" y="125"/>
                    <a:pt x="1220" y="122"/>
                    <a:pt x="1224" y="122"/>
                  </a:cubicBezTo>
                  <a:lnTo>
                    <a:pt x="1272" y="127"/>
                  </a:lnTo>
                  <a:cubicBezTo>
                    <a:pt x="1276" y="128"/>
                    <a:pt x="1280" y="132"/>
                    <a:pt x="1279" y="136"/>
                  </a:cubicBezTo>
                  <a:cubicBezTo>
                    <a:pt x="1279" y="140"/>
                    <a:pt x="1275" y="144"/>
                    <a:pt x="1270" y="143"/>
                  </a:cubicBezTo>
                  <a:close/>
                  <a:moveTo>
                    <a:pt x="1175" y="134"/>
                  </a:moveTo>
                  <a:lnTo>
                    <a:pt x="1127" y="129"/>
                  </a:lnTo>
                  <a:cubicBezTo>
                    <a:pt x="1123" y="128"/>
                    <a:pt x="1120" y="124"/>
                    <a:pt x="1120" y="120"/>
                  </a:cubicBezTo>
                  <a:cubicBezTo>
                    <a:pt x="1120" y="116"/>
                    <a:pt x="1124" y="112"/>
                    <a:pt x="1129" y="113"/>
                  </a:cubicBezTo>
                  <a:lnTo>
                    <a:pt x="1176" y="118"/>
                  </a:lnTo>
                  <a:cubicBezTo>
                    <a:pt x="1181" y="118"/>
                    <a:pt x="1184" y="122"/>
                    <a:pt x="1184" y="126"/>
                  </a:cubicBezTo>
                  <a:cubicBezTo>
                    <a:pt x="1183" y="131"/>
                    <a:pt x="1179" y="134"/>
                    <a:pt x="1175" y="134"/>
                  </a:cubicBezTo>
                  <a:close/>
                  <a:moveTo>
                    <a:pt x="1079" y="124"/>
                  </a:moveTo>
                  <a:lnTo>
                    <a:pt x="1032" y="119"/>
                  </a:lnTo>
                  <a:cubicBezTo>
                    <a:pt x="1027" y="119"/>
                    <a:pt x="1024" y="115"/>
                    <a:pt x="1024" y="110"/>
                  </a:cubicBezTo>
                  <a:cubicBezTo>
                    <a:pt x="1025" y="106"/>
                    <a:pt x="1029" y="103"/>
                    <a:pt x="1033" y="103"/>
                  </a:cubicBezTo>
                  <a:lnTo>
                    <a:pt x="1081" y="108"/>
                  </a:lnTo>
                  <a:cubicBezTo>
                    <a:pt x="1085" y="108"/>
                    <a:pt x="1089" y="112"/>
                    <a:pt x="1088" y="117"/>
                  </a:cubicBezTo>
                  <a:cubicBezTo>
                    <a:pt x="1088" y="121"/>
                    <a:pt x="1084" y="124"/>
                    <a:pt x="1079" y="124"/>
                  </a:cubicBezTo>
                  <a:close/>
                  <a:moveTo>
                    <a:pt x="984" y="114"/>
                  </a:moveTo>
                  <a:lnTo>
                    <a:pt x="936" y="110"/>
                  </a:lnTo>
                  <a:cubicBezTo>
                    <a:pt x="932" y="109"/>
                    <a:pt x="928" y="105"/>
                    <a:pt x="929" y="101"/>
                  </a:cubicBezTo>
                  <a:cubicBezTo>
                    <a:pt x="929" y="96"/>
                    <a:pt x="933" y="93"/>
                    <a:pt x="938" y="94"/>
                  </a:cubicBezTo>
                  <a:lnTo>
                    <a:pt x="985" y="98"/>
                  </a:lnTo>
                  <a:cubicBezTo>
                    <a:pt x="990" y="99"/>
                    <a:pt x="993" y="103"/>
                    <a:pt x="993" y="107"/>
                  </a:cubicBezTo>
                  <a:cubicBezTo>
                    <a:pt x="992" y="112"/>
                    <a:pt x="988" y="115"/>
                    <a:pt x="984" y="114"/>
                  </a:cubicBezTo>
                  <a:close/>
                  <a:moveTo>
                    <a:pt x="888" y="105"/>
                  </a:moveTo>
                  <a:lnTo>
                    <a:pt x="841" y="100"/>
                  </a:lnTo>
                  <a:cubicBezTo>
                    <a:pt x="836" y="100"/>
                    <a:pt x="833" y="96"/>
                    <a:pt x="833" y="91"/>
                  </a:cubicBezTo>
                  <a:cubicBezTo>
                    <a:pt x="834" y="87"/>
                    <a:pt x="838" y="84"/>
                    <a:pt x="842" y="84"/>
                  </a:cubicBezTo>
                  <a:lnTo>
                    <a:pt x="890" y="89"/>
                  </a:lnTo>
                  <a:cubicBezTo>
                    <a:pt x="894" y="89"/>
                    <a:pt x="898" y="93"/>
                    <a:pt x="897" y="98"/>
                  </a:cubicBezTo>
                  <a:cubicBezTo>
                    <a:pt x="897" y="102"/>
                    <a:pt x="893" y="105"/>
                    <a:pt x="888" y="105"/>
                  </a:cubicBezTo>
                  <a:close/>
                  <a:moveTo>
                    <a:pt x="793" y="95"/>
                  </a:moveTo>
                  <a:lnTo>
                    <a:pt x="745" y="90"/>
                  </a:lnTo>
                  <a:cubicBezTo>
                    <a:pt x="741" y="90"/>
                    <a:pt x="737" y="86"/>
                    <a:pt x="738" y="82"/>
                  </a:cubicBezTo>
                  <a:cubicBezTo>
                    <a:pt x="738" y="77"/>
                    <a:pt x="742" y="74"/>
                    <a:pt x="747" y="74"/>
                  </a:cubicBezTo>
                  <a:lnTo>
                    <a:pt x="794" y="79"/>
                  </a:lnTo>
                  <a:cubicBezTo>
                    <a:pt x="799" y="80"/>
                    <a:pt x="802" y="84"/>
                    <a:pt x="802" y="88"/>
                  </a:cubicBezTo>
                  <a:cubicBezTo>
                    <a:pt x="801" y="92"/>
                    <a:pt x="797" y="96"/>
                    <a:pt x="793" y="95"/>
                  </a:cubicBezTo>
                  <a:close/>
                  <a:moveTo>
                    <a:pt x="697" y="86"/>
                  </a:moveTo>
                  <a:lnTo>
                    <a:pt x="650" y="81"/>
                  </a:lnTo>
                  <a:cubicBezTo>
                    <a:pt x="645" y="80"/>
                    <a:pt x="642" y="76"/>
                    <a:pt x="642" y="72"/>
                  </a:cubicBezTo>
                  <a:cubicBezTo>
                    <a:pt x="643" y="68"/>
                    <a:pt x="647" y="64"/>
                    <a:pt x="651" y="65"/>
                  </a:cubicBezTo>
                  <a:lnTo>
                    <a:pt x="699" y="70"/>
                  </a:lnTo>
                  <a:cubicBezTo>
                    <a:pt x="703" y="70"/>
                    <a:pt x="706" y="74"/>
                    <a:pt x="706" y="78"/>
                  </a:cubicBezTo>
                  <a:cubicBezTo>
                    <a:pt x="706" y="83"/>
                    <a:pt x="702" y="86"/>
                    <a:pt x="697" y="86"/>
                  </a:cubicBezTo>
                  <a:close/>
                  <a:moveTo>
                    <a:pt x="602" y="76"/>
                  </a:moveTo>
                  <a:lnTo>
                    <a:pt x="554" y="71"/>
                  </a:lnTo>
                  <a:cubicBezTo>
                    <a:pt x="550" y="71"/>
                    <a:pt x="546" y="67"/>
                    <a:pt x="547" y="62"/>
                  </a:cubicBezTo>
                  <a:cubicBezTo>
                    <a:pt x="547" y="58"/>
                    <a:pt x="551" y="55"/>
                    <a:pt x="556" y="55"/>
                  </a:cubicBezTo>
                  <a:lnTo>
                    <a:pt x="603" y="60"/>
                  </a:lnTo>
                  <a:cubicBezTo>
                    <a:pt x="608" y="61"/>
                    <a:pt x="611" y="64"/>
                    <a:pt x="611" y="69"/>
                  </a:cubicBezTo>
                  <a:cubicBezTo>
                    <a:pt x="610" y="73"/>
                    <a:pt x="606" y="76"/>
                    <a:pt x="602" y="76"/>
                  </a:cubicBezTo>
                  <a:close/>
                  <a:moveTo>
                    <a:pt x="506" y="66"/>
                  </a:moveTo>
                  <a:lnTo>
                    <a:pt x="458" y="62"/>
                  </a:lnTo>
                  <a:cubicBezTo>
                    <a:pt x="454" y="61"/>
                    <a:pt x="451" y="57"/>
                    <a:pt x="451" y="53"/>
                  </a:cubicBezTo>
                  <a:cubicBezTo>
                    <a:pt x="452" y="48"/>
                    <a:pt x="456" y="45"/>
                    <a:pt x="460" y="46"/>
                  </a:cubicBezTo>
                  <a:lnTo>
                    <a:pt x="508" y="50"/>
                  </a:lnTo>
                  <a:cubicBezTo>
                    <a:pt x="512" y="51"/>
                    <a:pt x="515" y="55"/>
                    <a:pt x="515" y="59"/>
                  </a:cubicBezTo>
                  <a:cubicBezTo>
                    <a:pt x="515" y="64"/>
                    <a:pt x="511" y="67"/>
                    <a:pt x="506" y="66"/>
                  </a:cubicBezTo>
                  <a:close/>
                  <a:moveTo>
                    <a:pt x="411" y="57"/>
                  </a:moveTo>
                  <a:lnTo>
                    <a:pt x="363" y="52"/>
                  </a:lnTo>
                  <a:cubicBezTo>
                    <a:pt x="359" y="52"/>
                    <a:pt x="355" y="48"/>
                    <a:pt x="356" y="43"/>
                  </a:cubicBezTo>
                  <a:cubicBezTo>
                    <a:pt x="356" y="39"/>
                    <a:pt x="360" y="36"/>
                    <a:pt x="365" y="36"/>
                  </a:cubicBezTo>
                  <a:lnTo>
                    <a:pt x="412" y="41"/>
                  </a:lnTo>
                  <a:cubicBezTo>
                    <a:pt x="417" y="41"/>
                    <a:pt x="420" y="45"/>
                    <a:pt x="419" y="50"/>
                  </a:cubicBezTo>
                  <a:cubicBezTo>
                    <a:pt x="419" y="54"/>
                    <a:pt x="415" y="57"/>
                    <a:pt x="411" y="57"/>
                  </a:cubicBezTo>
                  <a:close/>
                  <a:moveTo>
                    <a:pt x="315" y="47"/>
                  </a:moveTo>
                  <a:lnTo>
                    <a:pt x="267" y="42"/>
                  </a:lnTo>
                  <a:cubicBezTo>
                    <a:pt x="263" y="42"/>
                    <a:pt x="260" y="38"/>
                    <a:pt x="260" y="34"/>
                  </a:cubicBezTo>
                  <a:cubicBezTo>
                    <a:pt x="261" y="29"/>
                    <a:pt x="265" y="26"/>
                    <a:pt x="269" y="27"/>
                  </a:cubicBezTo>
                  <a:lnTo>
                    <a:pt x="317" y="31"/>
                  </a:lnTo>
                  <a:cubicBezTo>
                    <a:pt x="321" y="32"/>
                    <a:pt x="324" y="36"/>
                    <a:pt x="324" y="40"/>
                  </a:cubicBezTo>
                  <a:cubicBezTo>
                    <a:pt x="324" y="44"/>
                    <a:pt x="320" y="48"/>
                    <a:pt x="315" y="47"/>
                  </a:cubicBezTo>
                  <a:close/>
                  <a:moveTo>
                    <a:pt x="220" y="38"/>
                  </a:moveTo>
                  <a:lnTo>
                    <a:pt x="172" y="33"/>
                  </a:lnTo>
                  <a:cubicBezTo>
                    <a:pt x="168" y="32"/>
                    <a:pt x="164" y="28"/>
                    <a:pt x="165" y="24"/>
                  </a:cubicBezTo>
                  <a:cubicBezTo>
                    <a:pt x="165" y="20"/>
                    <a:pt x="169" y="16"/>
                    <a:pt x="174" y="17"/>
                  </a:cubicBezTo>
                  <a:lnTo>
                    <a:pt x="221" y="22"/>
                  </a:lnTo>
                  <a:cubicBezTo>
                    <a:pt x="226" y="22"/>
                    <a:pt x="229" y="26"/>
                    <a:pt x="228" y="30"/>
                  </a:cubicBezTo>
                  <a:cubicBezTo>
                    <a:pt x="228" y="35"/>
                    <a:pt x="224" y="38"/>
                    <a:pt x="220" y="38"/>
                  </a:cubicBezTo>
                  <a:close/>
                  <a:moveTo>
                    <a:pt x="124" y="28"/>
                  </a:moveTo>
                  <a:lnTo>
                    <a:pt x="76" y="23"/>
                  </a:lnTo>
                  <a:cubicBezTo>
                    <a:pt x="72" y="23"/>
                    <a:pt x="69" y="19"/>
                    <a:pt x="69" y="14"/>
                  </a:cubicBezTo>
                  <a:cubicBezTo>
                    <a:pt x="70" y="10"/>
                    <a:pt x="74" y="7"/>
                    <a:pt x="78" y="7"/>
                  </a:cubicBezTo>
                  <a:lnTo>
                    <a:pt x="126" y="12"/>
                  </a:lnTo>
                  <a:cubicBezTo>
                    <a:pt x="130" y="13"/>
                    <a:pt x="133" y="16"/>
                    <a:pt x="133" y="21"/>
                  </a:cubicBezTo>
                  <a:cubicBezTo>
                    <a:pt x="132" y="25"/>
                    <a:pt x="129" y="28"/>
                    <a:pt x="124" y="28"/>
                  </a:cubicBezTo>
                  <a:close/>
                  <a:moveTo>
                    <a:pt x="29" y="18"/>
                  </a:moveTo>
                  <a:lnTo>
                    <a:pt x="8" y="16"/>
                  </a:lnTo>
                  <a:cubicBezTo>
                    <a:pt x="3" y="16"/>
                    <a:pt x="0" y="12"/>
                    <a:pt x="1" y="8"/>
                  </a:cubicBezTo>
                  <a:cubicBezTo>
                    <a:pt x="1" y="3"/>
                    <a:pt x="5" y="0"/>
                    <a:pt x="9" y="0"/>
                  </a:cubicBezTo>
                  <a:lnTo>
                    <a:pt x="30" y="3"/>
                  </a:lnTo>
                  <a:cubicBezTo>
                    <a:pt x="35" y="3"/>
                    <a:pt x="38" y="7"/>
                    <a:pt x="37" y="11"/>
                  </a:cubicBezTo>
                  <a:cubicBezTo>
                    <a:pt x="37" y="16"/>
                    <a:pt x="33" y="19"/>
                    <a:pt x="29" y="18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6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09720" y="4635173"/>
              <a:ext cx="482371" cy="314102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7" name="Freeform 301">
              <a:extLst>
                <a:ext uri="{FF2B5EF4-FFF2-40B4-BE49-F238E27FC236}">
                  <a16:creationId xmlns:a16="http://schemas.microsoft.com/office/drawing/2014/main" id="{563A37BC-7370-40C1-B209-9E63E35B13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07617" y="4949274"/>
              <a:ext cx="497094" cy="150040"/>
            </a:xfrm>
            <a:custGeom>
              <a:avLst/>
              <a:gdLst>
                <a:gd name="T0" fmla="*/ 1827 w 1889"/>
                <a:gd name="T1" fmla="*/ 545 h 570"/>
                <a:gd name="T2" fmla="*/ 1888 w 1889"/>
                <a:gd name="T3" fmla="*/ 563 h 570"/>
                <a:gd name="T4" fmla="*/ 1740 w 1889"/>
                <a:gd name="T5" fmla="*/ 528 h 570"/>
                <a:gd name="T6" fmla="*/ 1791 w 1889"/>
                <a:gd name="T7" fmla="*/ 526 h 570"/>
                <a:gd name="T8" fmla="*/ 1694 w 1889"/>
                <a:gd name="T9" fmla="*/ 514 h 570"/>
                <a:gd name="T10" fmla="*/ 1653 w 1889"/>
                <a:gd name="T11" fmla="*/ 486 h 570"/>
                <a:gd name="T12" fmla="*/ 1694 w 1889"/>
                <a:gd name="T13" fmla="*/ 514 h 570"/>
                <a:gd name="T14" fmla="*/ 1551 w 1889"/>
                <a:gd name="T15" fmla="*/ 464 h 570"/>
                <a:gd name="T16" fmla="*/ 1612 w 1889"/>
                <a:gd name="T17" fmla="*/ 482 h 570"/>
                <a:gd name="T18" fmla="*/ 1464 w 1889"/>
                <a:gd name="T19" fmla="*/ 447 h 570"/>
                <a:gd name="T20" fmla="*/ 1514 w 1889"/>
                <a:gd name="T21" fmla="*/ 445 h 570"/>
                <a:gd name="T22" fmla="*/ 1418 w 1889"/>
                <a:gd name="T23" fmla="*/ 433 h 570"/>
                <a:gd name="T24" fmla="*/ 1376 w 1889"/>
                <a:gd name="T25" fmla="*/ 404 h 570"/>
                <a:gd name="T26" fmla="*/ 1418 w 1889"/>
                <a:gd name="T27" fmla="*/ 433 h 570"/>
                <a:gd name="T28" fmla="*/ 1274 w 1889"/>
                <a:gd name="T29" fmla="*/ 382 h 570"/>
                <a:gd name="T30" fmla="*/ 1336 w 1889"/>
                <a:gd name="T31" fmla="*/ 400 h 570"/>
                <a:gd name="T32" fmla="*/ 1188 w 1889"/>
                <a:gd name="T33" fmla="*/ 365 h 570"/>
                <a:gd name="T34" fmla="*/ 1238 w 1889"/>
                <a:gd name="T35" fmla="*/ 363 h 570"/>
                <a:gd name="T36" fmla="*/ 1142 w 1889"/>
                <a:gd name="T37" fmla="*/ 351 h 570"/>
                <a:gd name="T38" fmla="*/ 1100 w 1889"/>
                <a:gd name="T39" fmla="*/ 322 h 570"/>
                <a:gd name="T40" fmla="*/ 1142 w 1889"/>
                <a:gd name="T41" fmla="*/ 351 h 570"/>
                <a:gd name="T42" fmla="*/ 998 w 1889"/>
                <a:gd name="T43" fmla="*/ 301 h 570"/>
                <a:gd name="T44" fmla="*/ 1059 w 1889"/>
                <a:gd name="T45" fmla="*/ 319 h 570"/>
                <a:gd name="T46" fmla="*/ 911 w 1889"/>
                <a:gd name="T47" fmla="*/ 283 h 570"/>
                <a:gd name="T48" fmla="*/ 962 w 1889"/>
                <a:gd name="T49" fmla="*/ 282 h 570"/>
                <a:gd name="T50" fmla="*/ 865 w 1889"/>
                <a:gd name="T51" fmla="*/ 270 h 570"/>
                <a:gd name="T52" fmla="*/ 824 w 1889"/>
                <a:gd name="T53" fmla="*/ 241 h 570"/>
                <a:gd name="T54" fmla="*/ 865 w 1889"/>
                <a:gd name="T55" fmla="*/ 270 h 570"/>
                <a:gd name="T56" fmla="*/ 722 w 1889"/>
                <a:gd name="T57" fmla="*/ 219 h 570"/>
                <a:gd name="T58" fmla="*/ 783 w 1889"/>
                <a:gd name="T59" fmla="*/ 237 h 570"/>
                <a:gd name="T60" fmla="*/ 635 w 1889"/>
                <a:gd name="T61" fmla="*/ 202 h 570"/>
                <a:gd name="T62" fmla="*/ 686 w 1889"/>
                <a:gd name="T63" fmla="*/ 200 h 570"/>
                <a:gd name="T64" fmla="*/ 589 w 1889"/>
                <a:gd name="T65" fmla="*/ 188 h 570"/>
                <a:gd name="T66" fmla="*/ 548 w 1889"/>
                <a:gd name="T67" fmla="*/ 159 h 570"/>
                <a:gd name="T68" fmla="*/ 589 w 1889"/>
                <a:gd name="T69" fmla="*/ 188 h 570"/>
                <a:gd name="T70" fmla="*/ 446 w 1889"/>
                <a:gd name="T71" fmla="*/ 138 h 570"/>
                <a:gd name="T72" fmla="*/ 507 w 1889"/>
                <a:gd name="T73" fmla="*/ 156 h 570"/>
                <a:gd name="T74" fmla="*/ 359 w 1889"/>
                <a:gd name="T75" fmla="*/ 120 h 570"/>
                <a:gd name="T76" fmla="*/ 410 w 1889"/>
                <a:gd name="T77" fmla="*/ 119 h 570"/>
                <a:gd name="T78" fmla="*/ 313 w 1889"/>
                <a:gd name="T79" fmla="*/ 107 h 570"/>
                <a:gd name="T80" fmla="*/ 271 w 1889"/>
                <a:gd name="T81" fmla="*/ 78 h 570"/>
                <a:gd name="T82" fmla="*/ 313 w 1889"/>
                <a:gd name="T83" fmla="*/ 107 h 570"/>
                <a:gd name="T84" fmla="*/ 169 w 1889"/>
                <a:gd name="T85" fmla="*/ 56 h 570"/>
                <a:gd name="T86" fmla="*/ 231 w 1889"/>
                <a:gd name="T87" fmla="*/ 74 h 570"/>
                <a:gd name="T88" fmla="*/ 83 w 1889"/>
                <a:gd name="T89" fmla="*/ 39 h 570"/>
                <a:gd name="T90" fmla="*/ 133 w 1889"/>
                <a:gd name="T91" fmla="*/ 37 h 570"/>
                <a:gd name="T92" fmla="*/ 37 w 1889"/>
                <a:gd name="T93" fmla="*/ 25 h 570"/>
                <a:gd name="T94" fmla="*/ 12 w 1889"/>
                <a:gd name="T95" fmla="*/ 1 h 570"/>
                <a:gd name="T96" fmla="*/ 37 w 1889"/>
                <a:gd name="T97" fmla="*/ 25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89" h="570">
                  <a:moveTo>
                    <a:pt x="1878" y="569"/>
                  </a:moveTo>
                  <a:lnTo>
                    <a:pt x="1832" y="555"/>
                  </a:lnTo>
                  <a:cubicBezTo>
                    <a:pt x="1828" y="554"/>
                    <a:pt x="1825" y="550"/>
                    <a:pt x="1827" y="545"/>
                  </a:cubicBezTo>
                  <a:cubicBezTo>
                    <a:pt x="1828" y="541"/>
                    <a:pt x="1832" y="539"/>
                    <a:pt x="1837" y="540"/>
                  </a:cubicBezTo>
                  <a:lnTo>
                    <a:pt x="1883" y="553"/>
                  </a:lnTo>
                  <a:cubicBezTo>
                    <a:pt x="1887" y="555"/>
                    <a:pt x="1889" y="559"/>
                    <a:pt x="1888" y="563"/>
                  </a:cubicBezTo>
                  <a:cubicBezTo>
                    <a:pt x="1887" y="568"/>
                    <a:pt x="1882" y="570"/>
                    <a:pt x="1878" y="569"/>
                  </a:cubicBezTo>
                  <a:close/>
                  <a:moveTo>
                    <a:pt x="1786" y="542"/>
                  </a:moveTo>
                  <a:lnTo>
                    <a:pt x="1740" y="528"/>
                  </a:lnTo>
                  <a:cubicBezTo>
                    <a:pt x="1736" y="527"/>
                    <a:pt x="1733" y="522"/>
                    <a:pt x="1735" y="518"/>
                  </a:cubicBezTo>
                  <a:cubicBezTo>
                    <a:pt x="1736" y="514"/>
                    <a:pt x="1740" y="511"/>
                    <a:pt x="1745" y="513"/>
                  </a:cubicBezTo>
                  <a:lnTo>
                    <a:pt x="1791" y="526"/>
                  </a:lnTo>
                  <a:cubicBezTo>
                    <a:pt x="1795" y="528"/>
                    <a:pt x="1797" y="532"/>
                    <a:pt x="1796" y="536"/>
                  </a:cubicBezTo>
                  <a:cubicBezTo>
                    <a:pt x="1795" y="540"/>
                    <a:pt x="1790" y="543"/>
                    <a:pt x="1786" y="542"/>
                  </a:cubicBezTo>
                  <a:close/>
                  <a:moveTo>
                    <a:pt x="1694" y="514"/>
                  </a:moveTo>
                  <a:lnTo>
                    <a:pt x="1648" y="501"/>
                  </a:lnTo>
                  <a:cubicBezTo>
                    <a:pt x="1644" y="500"/>
                    <a:pt x="1641" y="495"/>
                    <a:pt x="1643" y="491"/>
                  </a:cubicBezTo>
                  <a:cubicBezTo>
                    <a:pt x="1644" y="487"/>
                    <a:pt x="1648" y="484"/>
                    <a:pt x="1653" y="486"/>
                  </a:cubicBezTo>
                  <a:lnTo>
                    <a:pt x="1699" y="499"/>
                  </a:lnTo>
                  <a:cubicBezTo>
                    <a:pt x="1703" y="500"/>
                    <a:pt x="1705" y="505"/>
                    <a:pt x="1704" y="509"/>
                  </a:cubicBezTo>
                  <a:cubicBezTo>
                    <a:pt x="1703" y="513"/>
                    <a:pt x="1698" y="516"/>
                    <a:pt x="1694" y="514"/>
                  </a:cubicBezTo>
                  <a:close/>
                  <a:moveTo>
                    <a:pt x="1602" y="487"/>
                  </a:moveTo>
                  <a:lnTo>
                    <a:pt x="1556" y="474"/>
                  </a:lnTo>
                  <a:cubicBezTo>
                    <a:pt x="1552" y="472"/>
                    <a:pt x="1549" y="468"/>
                    <a:pt x="1551" y="464"/>
                  </a:cubicBezTo>
                  <a:cubicBezTo>
                    <a:pt x="1552" y="460"/>
                    <a:pt x="1556" y="457"/>
                    <a:pt x="1560" y="458"/>
                  </a:cubicBezTo>
                  <a:lnTo>
                    <a:pt x="1607" y="472"/>
                  </a:lnTo>
                  <a:cubicBezTo>
                    <a:pt x="1611" y="473"/>
                    <a:pt x="1613" y="478"/>
                    <a:pt x="1612" y="482"/>
                  </a:cubicBezTo>
                  <a:cubicBezTo>
                    <a:pt x="1611" y="486"/>
                    <a:pt x="1606" y="489"/>
                    <a:pt x="1602" y="487"/>
                  </a:cubicBezTo>
                  <a:close/>
                  <a:moveTo>
                    <a:pt x="1510" y="460"/>
                  </a:moveTo>
                  <a:lnTo>
                    <a:pt x="1464" y="447"/>
                  </a:lnTo>
                  <a:cubicBezTo>
                    <a:pt x="1460" y="445"/>
                    <a:pt x="1457" y="441"/>
                    <a:pt x="1458" y="437"/>
                  </a:cubicBezTo>
                  <a:cubicBezTo>
                    <a:pt x="1460" y="432"/>
                    <a:pt x="1464" y="430"/>
                    <a:pt x="1468" y="431"/>
                  </a:cubicBezTo>
                  <a:lnTo>
                    <a:pt x="1514" y="445"/>
                  </a:lnTo>
                  <a:cubicBezTo>
                    <a:pt x="1519" y="446"/>
                    <a:pt x="1521" y="450"/>
                    <a:pt x="1520" y="455"/>
                  </a:cubicBezTo>
                  <a:cubicBezTo>
                    <a:pt x="1519" y="459"/>
                    <a:pt x="1514" y="461"/>
                    <a:pt x="1510" y="460"/>
                  </a:cubicBezTo>
                  <a:close/>
                  <a:moveTo>
                    <a:pt x="1418" y="433"/>
                  </a:moveTo>
                  <a:lnTo>
                    <a:pt x="1372" y="419"/>
                  </a:lnTo>
                  <a:cubicBezTo>
                    <a:pt x="1368" y="418"/>
                    <a:pt x="1365" y="414"/>
                    <a:pt x="1366" y="409"/>
                  </a:cubicBezTo>
                  <a:cubicBezTo>
                    <a:pt x="1368" y="405"/>
                    <a:pt x="1372" y="403"/>
                    <a:pt x="1376" y="404"/>
                  </a:cubicBezTo>
                  <a:lnTo>
                    <a:pt x="1422" y="418"/>
                  </a:lnTo>
                  <a:cubicBezTo>
                    <a:pt x="1427" y="419"/>
                    <a:pt x="1429" y="423"/>
                    <a:pt x="1428" y="428"/>
                  </a:cubicBezTo>
                  <a:cubicBezTo>
                    <a:pt x="1427" y="432"/>
                    <a:pt x="1422" y="434"/>
                    <a:pt x="1418" y="433"/>
                  </a:cubicBezTo>
                  <a:close/>
                  <a:moveTo>
                    <a:pt x="1326" y="406"/>
                  </a:moveTo>
                  <a:lnTo>
                    <a:pt x="1280" y="392"/>
                  </a:lnTo>
                  <a:cubicBezTo>
                    <a:pt x="1275" y="391"/>
                    <a:pt x="1273" y="386"/>
                    <a:pt x="1274" y="382"/>
                  </a:cubicBezTo>
                  <a:cubicBezTo>
                    <a:pt x="1276" y="378"/>
                    <a:pt x="1280" y="376"/>
                    <a:pt x="1284" y="377"/>
                  </a:cubicBezTo>
                  <a:lnTo>
                    <a:pt x="1330" y="390"/>
                  </a:lnTo>
                  <a:cubicBezTo>
                    <a:pt x="1335" y="392"/>
                    <a:pt x="1337" y="396"/>
                    <a:pt x="1336" y="400"/>
                  </a:cubicBezTo>
                  <a:cubicBezTo>
                    <a:pt x="1334" y="405"/>
                    <a:pt x="1330" y="407"/>
                    <a:pt x="1326" y="406"/>
                  </a:cubicBezTo>
                  <a:close/>
                  <a:moveTo>
                    <a:pt x="1234" y="379"/>
                  </a:moveTo>
                  <a:lnTo>
                    <a:pt x="1188" y="365"/>
                  </a:lnTo>
                  <a:cubicBezTo>
                    <a:pt x="1183" y="364"/>
                    <a:pt x="1181" y="359"/>
                    <a:pt x="1182" y="355"/>
                  </a:cubicBezTo>
                  <a:cubicBezTo>
                    <a:pt x="1183" y="351"/>
                    <a:pt x="1188" y="348"/>
                    <a:pt x="1192" y="350"/>
                  </a:cubicBezTo>
                  <a:lnTo>
                    <a:pt x="1238" y="363"/>
                  </a:lnTo>
                  <a:cubicBezTo>
                    <a:pt x="1242" y="364"/>
                    <a:pt x="1245" y="369"/>
                    <a:pt x="1244" y="373"/>
                  </a:cubicBezTo>
                  <a:cubicBezTo>
                    <a:pt x="1242" y="377"/>
                    <a:pt x="1238" y="380"/>
                    <a:pt x="1234" y="379"/>
                  </a:cubicBezTo>
                  <a:close/>
                  <a:moveTo>
                    <a:pt x="1142" y="351"/>
                  </a:moveTo>
                  <a:lnTo>
                    <a:pt x="1096" y="338"/>
                  </a:lnTo>
                  <a:cubicBezTo>
                    <a:pt x="1091" y="337"/>
                    <a:pt x="1089" y="332"/>
                    <a:pt x="1090" y="328"/>
                  </a:cubicBezTo>
                  <a:cubicBezTo>
                    <a:pt x="1091" y="324"/>
                    <a:pt x="1096" y="321"/>
                    <a:pt x="1100" y="322"/>
                  </a:cubicBezTo>
                  <a:lnTo>
                    <a:pt x="1146" y="336"/>
                  </a:lnTo>
                  <a:cubicBezTo>
                    <a:pt x="1150" y="337"/>
                    <a:pt x="1153" y="342"/>
                    <a:pt x="1152" y="346"/>
                  </a:cubicBezTo>
                  <a:cubicBezTo>
                    <a:pt x="1150" y="350"/>
                    <a:pt x="1146" y="353"/>
                    <a:pt x="1142" y="351"/>
                  </a:cubicBezTo>
                  <a:close/>
                  <a:moveTo>
                    <a:pt x="1050" y="324"/>
                  </a:moveTo>
                  <a:lnTo>
                    <a:pt x="1004" y="311"/>
                  </a:lnTo>
                  <a:cubicBezTo>
                    <a:pt x="999" y="309"/>
                    <a:pt x="997" y="305"/>
                    <a:pt x="998" y="301"/>
                  </a:cubicBezTo>
                  <a:cubicBezTo>
                    <a:pt x="999" y="296"/>
                    <a:pt x="1004" y="294"/>
                    <a:pt x="1008" y="295"/>
                  </a:cubicBezTo>
                  <a:lnTo>
                    <a:pt x="1054" y="309"/>
                  </a:lnTo>
                  <a:cubicBezTo>
                    <a:pt x="1058" y="310"/>
                    <a:pt x="1061" y="315"/>
                    <a:pt x="1059" y="319"/>
                  </a:cubicBezTo>
                  <a:cubicBezTo>
                    <a:pt x="1058" y="323"/>
                    <a:pt x="1054" y="325"/>
                    <a:pt x="1050" y="324"/>
                  </a:cubicBezTo>
                  <a:close/>
                  <a:moveTo>
                    <a:pt x="957" y="297"/>
                  </a:moveTo>
                  <a:lnTo>
                    <a:pt x="911" y="283"/>
                  </a:lnTo>
                  <a:cubicBezTo>
                    <a:pt x="907" y="282"/>
                    <a:pt x="905" y="278"/>
                    <a:pt x="906" y="273"/>
                  </a:cubicBezTo>
                  <a:cubicBezTo>
                    <a:pt x="907" y="269"/>
                    <a:pt x="912" y="267"/>
                    <a:pt x="916" y="268"/>
                  </a:cubicBezTo>
                  <a:lnTo>
                    <a:pt x="962" y="282"/>
                  </a:lnTo>
                  <a:cubicBezTo>
                    <a:pt x="966" y="283"/>
                    <a:pt x="969" y="287"/>
                    <a:pt x="967" y="292"/>
                  </a:cubicBezTo>
                  <a:cubicBezTo>
                    <a:pt x="966" y="296"/>
                    <a:pt x="962" y="298"/>
                    <a:pt x="957" y="297"/>
                  </a:cubicBezTo>
                  <a:close/>
                  <a:moveTo>
                    <a:pt x="865" y="270"/>
                  </a:moveTo>
                  <a:lnTo>
                    <a:pt x="819" y="256"/>
                  </a:lnTo>
                  <a:cubicBezTo>
                    <a:pt x="815" y="255"/>
                    <a:pt x="813" y="251"/>
                    <a:pt x="814" y="246"/>
                  </a:cubicBezTo>
                  <a:cubicBezTo>
                    <a:pt x="815" y="242"/>
                    <a:pt x="820" y="240"/>
                    <a:pt x="824" y="241"/>
                  </a:cubicBezTo>
                  <a:lnTo>
                    <a:pt x="870" y="254"/>
                  </a:lnTo>
                  <a:cubicBezTo>
                    <a:pt x="874" y="256"/>
                    <a:pt x="877" y="260"/>
                    <a:pt x="875" y="264"/>
                  </a:cubicBezTo>
                  <a:cubicBezTo>
                    <a:pt x="874" y="269"/>
                    <a:pt x="870" y="271"/>
                    <a:pt x="865" y="270"/>
                  </a:cubicBezTo>
                  <a:close/>
                  <a:moveTo>
                    <a:pt x="773" y="243"/>
                  </a:moveTo>
                  <a:lnTo>
                    <a:pt x="727" y="229"/>
                  </a:lnTo>
                  <a:cubicBezTo>
                    <a:pt x="723" y="228"/>
                    <a:pt x="721" y="223"/>
                    <a:pt x="722" y="219"/>
                  </a:cubicBezTo>
                  <a:cubicBezTo>
                    <a:pt x="723" y="215"/>
                    <a:pt x="728" y="212"/>
                    <a:pt x="732" y="214"/>
                  </a:cubicBezTo>
                  <a:lnTo>
                    <a:pt x="778" y="227"/>
                  </a:lnTo>
                  <a:cubicBezTo>
                    <a:pt x="782" y="229"/>
                    <a:pt x="785" y="233"/>
                    <a:pt x="783" y="237"/>
                  </a:cubicBezTo>
                  <a:cubicBezTo>
                    <a:pt x="782" y="241"/>
                    <a:pt x="778" y="244"/>
                    <a:pt x="773" y="243"/>
                  </a:cubicBezTo>
                  <a:close/>
                  <a:moveTo>
                    <a:pt x="681" y="215"/>
                  </a:moveTo>
                  <a:lnTo>
                    <a:pt x="635" y="202"/>
                  </a:lnTo>
                  <a:cubicBezTo>
                    <a:pt x="631" y="201"/>
                    <a:pt x="629" y="196"/>
                    <a:pt x="630" y="192"/>
                  </a:cubicBezTo>
                  <a:cubicBezTo>
                    <a:pt x="631" y="188"/>
                    <a:pt x="636" y="185"/>
                    <a:pt x="640" y="187"/>
                  </a:cubicBezTo>
                  <a:lnTo>
                    <a:pt x="686" y="200"/>
                  </a:lnTo>
                  <a:cubicBezTo>
                    <a:pt x="690" y="201"/>
                    <a:pt x="692" y="206"/>
                    <a:pt x="691" y="210"/>
                  </a:cubicBezTo>
                  <a:cubicBezTo>
                    <a:pt x="690" y="214"/>
                    <a:pt x="685" y="217"/>
                    <a:pt x="681" y="215"/>
                  </a:cubicBezTo>
                  <a:close/>
                  <a:moveTo>
                    <a:pt x="589" y="188"/>
                  </a:moveTo>
                  <a:lnTo>
                    <a:pt x="543" y="175"/>
                  </a:lnTo>
                  <a:cubicBezTo>
                    <a:pt x="539" y="173"/>
                    <a:pt x="536" y="169"/>
                    <a:pt x="538" y="165"/>
                  </a:cubicBezTo>
                  <a:cubicBezTo>
                    <a:pt x="539" y="161"/>
                    <a:pt x="543" y="158"/>
                    <a:pt x="548" y="159"/>
                  </a:cubicBezTo>
                  <a:lnTo>
                    <a:pt x="594" y="173"/>
                  </a:lnTo>
                  <a:cubicBezTo>
                    <a:pt x="598" y="174"/>
                    <a:pt x="600" y="179"/>
                    <a:pt x="599" y="183"/>
                  </a:cubicBezTo>
                  <a:cubicBezTo>
                    <a:pt x="598" y="187"/>
                    <a:pt x="593" y="190"/>
                    <a:pt x="589" y="188"/>
                  </a:cubicBezTo>
                  <a:close/>
                  <a:moveTo>
                    <a:pt x="497" y="161"/>
                  </a:moveTo>
                  <a:lnTo>
                    <a:pt x="451" y="148"/>
                  </a:lnTo>
                  <a:cubicBezTo>
                    <a:pt x="447" y="146"/>
                    <a:pt x="444" y="142"/>
                    <a:pt x="446" y="138"/>
                  </a:cubicBezTo>
                  <a:cubicBezTo>
                    <a:pt x="447" y="133"/>
                    <a:pt x="451" y="131"/>
                    <a:pt x="456" y="132"/>
                  </a:cubicBezTo>
                  <a:lnTo>
                    <a:pt x="502" y="146"/>
                  </a:lnTo>
                  <a:cubicBezTo>
                    <a:pt x="506" y="147"/>
                    <a:pt x="508" y="151"/>
                    <a:pt x="507" y="156"/>
                  </a:cubicBezTo>
                  <a:cubicBezTo>
                    <a:pt x="506" y="160"/>
                    <a:pt x="501" y="162"/>
                    <a:pt x="497" y="161"/>
                  </a:cubicBezTo>
                  <a:close/>
                  <a:moveTo>
                    <a:pt x="405" y="134"/>
                  </a:moveTo>
                  <a:lnTo>
                    <a:pt x="359" y="120"/>
                  </a:lnTo>
                  <a:cubicBezTo>
                    <a:pt x="355" y="119"/>
                    <a:pt x="352" y="115"/>
                    <a:pt x="354" y="110"/>
                  </a:cubicBezTo>
                  <a:cubicBezTo>
                    <a:pt x="355" y="106"/>
                    <a:pt x="359" y="104"/>
                    <a:pt x="364" y="105"/>
                  </a:cubicBezTo>
                  <a:lnTo>
                    <a:pt x="410" y="119"/>
                  </a:lnTo>
                  <a:cubicBezTo>
                    <a:pt x="414" y="120"/>
                    <a:pt x="416" y="124"/>
                    <a:pt x="415" y="129"/>
                  </a:cubicBezTo>
                  <a:cubicBezTo>
                    <a:pt x="414" y="133"/>
                    <a:pt x="409" y="135"/>
                    <a:pt x="405" y="134"/>
                  </a:cubicBezTo>
                  <a:close/>
                  <a:moveTo>
                    <a:pt x="313" y="107"/>
                  </a:moveTo>
                  <a:lnTo>
                    <a:pt x="267" y="93"/>
                  </a:lnTo>
                  <a:cubicBezTo>
                    <a:pt x="263" y="92"/>
                    <a:pt x="260" y="87"/>
                    <a:pt x="262" y="83"/>
                  </a:cubicBezTo>
                  <a:cubicBezTo>
                    <a:pt x="263" y="79"/>
                    <a:pt x="267" y="77"/>
                    <a:pt x="271" y="78"/>
                  </a:cubicBezTo>
                  <a:lnTo>
                    <a:pt x="318" y="91"/>
                  </a:lnTo>
                  <a:cubicBezTo>
                    <a:pt x="322" y="93"/>
                    <a:pt x="324" y="97"/>
                    <a:pt x="323" y="101"/>
                  </a:cubicBezTo>
                  <a:cubicBezTo>
                    <a:pt x="322" y="106"/>
                    <a:pt x="317" y="108"/>
                    <a:pt x="313" y="107"/>
                  </a:cubicBezTo>
                  <a:close/>
                  <a:moveTo>
                    <a:pt x="221" y="80"/>
                  </a:moveTo>
                  <a:lnTo>
                    <a:pt x="175" y="66"/>
                  </a:lnTo>
                  <a:cubicBezTo>
                    <a:pt x="171" y="65"/>
                    <a:pt x="168" y="60"/>
                    <a:pt x="169" y="56"/>
                  </a:cubicBezTo>
                  <a:cubicBezTo>
                    <a:pt x="171" y="52"/>
                    <a:pt x="175" y="49"/>
                    <a:pt x="179" y="51"/>
                  </a:cubicBezTo>
                  <a:lnTo>
                    <a:pt x="225" y="64"/>
                  </a:lnTo>
                  <a:cubicBezTo>
                    <a:pt x="230" y="65"/>
                    <a:pt x="232" y="70"/>
                    <a:pt x="231" y="74"/>
                  </a:cubicBezTo>
                  <a:cubicBezTo>
                    <a:pt x="230" y="78"/>
                    <a:pt x="225" y="81"/>
                    <a:pt x="221" y="80"/>
                  </a:cubicBezTo>
                  <a:close/>
                  <a:moveTo>
                    <a:pt x="129" y="52"/>
                  </a:moveTo>
                  <a:lnTo>
                    <a:pt x="83" y="39"/>
                  </a:lnTo>
                  <a:cubicBezTo>
                    <a:pt x="79" y="38"/>
                    <a:pt x="76" y="33"/>
                    <a:pt x="77" y="29"/>
                  </a:cubicBezTo>
                  <a:cubicBezTo>
                    <a:pt x="79" y="25"/>
                    <a:pt x="83" y="22"/>
                    <a:pt x="87" y="23"/>
                  </a:cubicBezTo>
                  <a:lnTo>
                    <a:pt x="133" y="37"/>
                  </a:lnTo>
                  <a:cubicBezTo>
                    <a:pt x="138" y="38"/>
                    <a:pt x="140" y="43"/>
                    <a:pt x="139" y="47"/>
                  </a:cubicBezTo>
                  <a:cubicBezTo>
                    <a:pt x="138" y="51"/>
                    <a:pt x="133" y="54"/>
                    <a:pt x="129" y="52"/>
                  </a:cubicBezTo>
                  <a:close/>
                  <a:moveTo>
                    <a:pt x="37" y="25"/>
                  </a:moveTo>
                  <a:lnTo>
                    <a:pt x="7" y="16"/>
                  </a:lnTo>
                  <a:cubicBezTo>
                    <a:pt x="3" y="15"/>
                    <a:pt x="0" y="11"/>
                    <a:pt x="2" y="7"/>
                  </a:cubicBezTo>
                  <a:cubicBezTo>
                    <a:pt x="3" y="2"/>
                    <a:pt x="7" y="0"/>
                    <a:pt x="12" y="1"/>
                  </a:cubicBezTo>
                  <a:lnTo>
                    <a:pt x="41" y="10"/>
                  </a:lnTo>
                  <a:cubicBezTo>
                    <a:pt x="46" y="11"/>
                    <a:pt x="48" y="16"/>
                    <a:pt x="47" y="20"/>
                  </a:cubicBezTo>
                  <a:cubicBezTo>
                    <a:pt x="45" y="24"/>
                    <a:pt x="41" y="26"/>
                    <a:pt x="37" y="25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8" name="Freeform 302">
              <a:extLst>
                <a:ext uri="{FF2B5EF4-FFF2-40B4-BE49-F238E27FC236}">
                  <a16:creationId xmlns:a16="http://schemas.microsoft.com/office/drawing/2014/main" id="{1F45C1E5-F3DD-415F-B882-0F965DBBE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4487" y="4938056"/>
              <a:ext cx="138121" cy="239082"/>
            </a:xfrm>
            <a:custGeom>
              <a:avLst/>
              <a:gdLst>
                <a:gd name="T0" fmla="*/ 0 w 197"/>
                <a:gd name="T1" fmla="*/ 114 h 341"/>
                <a:gd name="T2" fmla="*/ 197 w 197"/>
                <a:gd name="T3" fmla="*/ 0 h 341"/>
                <a:gd name="T4" fmla="*/ 197 w 197"/>
                <a:gd name="T5" fmla="*/ 227 h 341"/>
                <a:gd name="T6" fmla="*/ 0 w 197"/>
                <a:gd name="T7" fmla="*/ 341 h 341"/>
                <a:gd name="T8" fmla="*/ 0 w 197"/>
                <a:gd name="T9" fmla="*/ 114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41">
                  <a:moveTo>
                    <a:pt x="0" y="114"/>
                  </a:moveTo>
                  <a:lnTo>
                    <a:pt x="197" y="0"/>
                  </a:lnTo>
                  <a:lnTo>
                    <a:pt x="197" y="227"/>
                  </a:lnTo>
                  <a:lnTo>
                    <a:pt x="0" y="341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19" name="Freeform 239">
              <a:extLst>
                <a:ext uri="{FF2B5EF4-FFF2-40B4-BE49-F238E27FC236}">
                  <a16:creationId xmlns:a16="http://schemas.microsoft.com/office/drawing/2014/main" id="{7B297564-A4E2-45E9-9B6C-B25C45CBE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6469" y="4716025"/>
              <a:ext cx="138121" cy="239082"/>
            </a:xfrm>
            <a:custGeom>
              <a:avLst/>
              <a:gdLst>
                <a:gd name="T0" fmla="*/ 0 w 197"/>
                <a:gd name="T1" fmla="*/ 114 h 341"/>
                <a:gd name="T2" fmla="*/ 197 w 197"/>
                <a:gd name="T3" fmla="*/ 0 h 341"/>
                <a:gd name="T4" fmla="*/ 197 w 197"/>
                <a:gd name="T5" fmla="*/ 227 h 341"/>
                <a:gd name="T6" fmla="*/ 0 w 197"/>
                <a:gd name="T7" fmla="*/ 341 h 341"/>
                <a:gd name="T8" fmla="*/ 0 w 197"/>
                <a:gd name="T9" fmla="*/ 114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41">
                  <a:moveTo>
                    <a:pt x="0" y="114"/>
                  </a:moveTo>
                  <a:lnTo>
                    <a:pt x="197" y="0"/>
                  </a:lnTo>
                  <a:lnTo>
                    <a:pt x="197" y="227"/>
                  </a:lnTo>
                  <a:lnTo>
                    <a:pt x="0" y="341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0" name="Freeform 298">
              <a:extLst>
                <a:ext uri="{FF2B5EF4-FFF2-40B4-BE49-F238E27FC236}">
                  <a16:creationId xmlns:a16="http://schemas.microsoft.com/office/drawing/2014/main" id="{007003D3-152C-4886-80D5-D48E57322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9272" y="4792925"/>
              <a:ext cx="637319" cy="227163"/>
            </a:xfrm>
            <a:custGeom>
              <a:avLst/>
              <a:gdLst>
                <a:gd name="T0" fmla="*/ 2357 w 2418"/>
                <a:gd name="T1" fmla="*/ 834 h 862"/>
                <a:gd name="T2" fmla="*/ 2417 w 2418"/>
                <a:gd name="T3" fmla="*/ 855 h 862"/>
                <a:gd name="T4" fmla="*/ 2271 w 2418"/>
                <a:gd name="T5" fmla="*/ 812 h 862"/>
                <a:gd name="T6" fmla="*/ 2321 w 2418"/>
                <a:gd name="T7" fmla="*/ 813 h 862"/>
                <a:gd name="T8" fmla="*/ 2226 w 2418"/>
                <a:gd name="T9" fmla="*/ 796 h 862"/>
                <a:gd name="T10" fmla="*/ 2186 w 2418"/>
                <a:gd name="T11" fmla="*/ 765 h 862"/>
                <a:gd name="T12" fmla="*/ 2226 w 2418"/>
                <a:gd name="T13" fmla="*/ 796 h 862"/>
                <a:gd name="T14" fmla="*/ 2085 w 2418"/>
                <a:gd name="T15" fmla="*/ 738 h 862"/>
                <a:gd name="T16" fmla="*/ 2145 w 2418"/>
                <a:gd name="T17" fmla="*/ 760 h 862"/>
                <a:gd name="T18" fmla="*/ 1999 w 2418"/>
                <a:gd name="T19" fmla="*/ 717 h 862"/>
                <a:gd name="T20" fmla="*/ 2050 w 2418"/>
                <a:gd name="T21" fmla="*/ 718 h 862"/>
                <a:gd name="T22" fmla="*/ 1954 w 2418"/>
                <a:gd name="T23" fmla="*/ 701 h 862"/>
                <a:gd name="T24" fmla="*/ 1914 w 2418"/>
                <a:gd name="T25" fmla="*/ 670 h 862"/>
                <a:gd name="T26" fmla="*/ 1954 w 2418"/>
                <a:gd name="T27" fmla="*/ 701 h 862"/>
                <a:gd name="T28" fmla="*/ 1813 w 2418"/>
                <a:gd name="T29" fmla="*/ 643 h 862"/>
                <a:gd name="T30" fmla="*/ 1874 w 2418"/>
                <a:gd name="T31" fmla="*/ 664 h 862"/>
                <a:gd name="T32" fmla="*/ 1727 w 2418"/>
                <a:gd name="T33" fmla="*/ 621 h 862"/>
                <a:gd name="T34" fmla="*/ 1778 w 2418"/>
                <a:gd name="T35" fmla="*/ 622 h 862"/>
                <a:gd name="T36" fmla="*/ 1682 w 2418"/>
                <a:gd name="T37" fmla="*/ 605 h 862"/>
                <a:gd name="T38" fmla="*/ 1642 w 2418"/>
                <a:gd name="T39" fmla="*/ 574 h 862"/>
                <a:gd name="T40" fmla="*/ 1682 w 2418"/>
                <a:gd name="T41" fmla="*/ 605 h 862"/>
                <a:gd name="T42" fmla="*/ 1541 w 2418"/>
                <a:gd name="T43" fmla="*/ 548 h 862"/>
                <a:gd name="T44" fmla="*/ 1602 w 2418"/>
                <a:gd name="T45" fmla="*/ 569 h 862"/>
                <a:gd name="T46" fmla="*/ 1456 w 2418"/>
                <a:gd name="T47" fmla="*/ 526 h 862"/>
                <a:gd name="T48" fmla="*/ 1506 w 2418"/>
                <a:gd name="T49" fmla="*/ 527 h 862"/>
                <a:gd name="T50" fmla="*/ 1410 w 2418"/>
                <a:gd name="T51" fmla="*/ 510 h 862"/>
                <a:gd name="T52" fmla="*/ 1371 w 2418"/>
                <a:gd name="T53" fmla="*/ 479 h 862"/>
                <a:gd name="T54" fmla="*/ 1410 w 2418"/>
                <a:gd name="T55" fmla="*/ 510 h 862"/>
                <a:gd name="T56" fmla="*/ 1270 w 2418"/>
                <a:gd name="T57" fmla="*/ 452 h 862"/>
                <a:gd name="T58" fmla="*/ 1330 w 2418"/>
                <a:gd name="T59" fmla="*/ 473 h 862"/>
                <a:gd name="T60" fmla="*/ 1184 w 2418"/>
                <a:gd name="T61" fmla="*/ 430 h 862"/>
                <a:gd name="T62" fmla="*/ 1235 w 2418"/>
                <a:gd name="T63" fmla="*/ 431 h 862"/>
                <a:gd name="T64" fmla="*/ 1139 w 2418"/>
                <a:gd name="T65" fmla="*/ 414 h 862"/>
                <a:gd name="T66" fmla="*/ 1099 w 2418"/>
                <a:gd name="T67" fmla="*/ 383 h 862"/>
                <a:gd name="T68" fmla="*/ 1139 w 2418"/>
                <a:gd name="T69" fmla="*/ 414 h 862"/>
                <a:gd name="T70" fmla="*/ 998 w 2418"/>
                <a:gd name="T71" fmla="*/ 357 h 862"/>
                <a:gd name="T72" fmla="*/ 1058 w 2418"/>
                <a:gd name="T73" fmla="*/ 378 h 862"/>
                <a:gd name="T74" fmla="*/ 912 w 2418"/>
                <a:gd name="T75" fmla="*/ 335 h 862"/>
                <a:gd name="T76" fmla="*/ 963 w 2418"/>
                <a:gd name="T77" fmla="*/ 336 h 862"/>
                <a:gd name="T78" fmla="*/ 867 w 2418"/>
                <a:gd name="T79" fmla="*/ 319 h 862"/>
                <a:gd name="T80" fmla="*/ 827 w 2418"/>
                <a:gd name="T81" fmla="*/ 288 h 862"/>
                <a:gd name="T82" fmla="*/ 867 w 2418"/>
                <a:gd name="T83" fmla="*/ 319 h 862"/>
                <a:gd name="T84" fmla="*/ 726 w 2418"/>
                <a:gd name="T85" fmla="*/ 261 h 862"/>
                <a:gd name="T86" fmla="*/ 787 w 2418"/>
                <a:gd name="T87" fmla="*/ 282 h 862"/>
                <a:gd name="T88" fmla="*/ 641 w 2418"/>
                <a:gd name="T89" fmla="*/ 239 h 862"/>
                <a:gd name="T90" fmla="*/ 691 w 2418"/>
                <a:gd name="T91" fmla="*/ 240 h 862"/>
                <a:gd name="T92" fmla="*/ 595 w 2418"/>
                <a:gd name="T93" fmla="*/ 223 h 862"/>
                <a:gd name="T94" fmla="*/ 555 w 2418"/>
                <a:gd name="T95" fmla="*/ 192 h 862"/>
                <a:gd name="T96" fmla="*/ 595 w 2418"/>
                <a:gd name="T97" fmla="*/ 223 h 862"/>
                <a:gd name="T98" fmla="*/ 455 w 2418"/>
                <a:gd name="T99" fmla="*/ 166 h 862"/>
                <a:gd name="T100" fmla="*/ 515 w 2418"/>
                <a:gd name="T101" fmla="*/ 187 h 862"/>
                <a:gd name="T102" fmla="*/ 369 w 2418"/>
                <a:gd name="T103" fmla="*/ 144 h 862"/>
                <a:gd name="T104" fmla="*/ 420 w 2418"/>
                <a:gd name="T105" fmla="*/ 145 h 862"/>
                <a:gd name="T106" fmla="*/ 324 w 2418"/>
                <a:gd name="T107" fmla="*/ 128 h 862"/>
                <a:gd name="T108" fmla="*/ 284 w 2418"/>
                <a:gd name="T109" fmla="*/ 97 h 862"/>
                <a:gd name="T110" fmla="*/ 324 w 2418"/>
                <a:gd name="T111" fmla="*/ 128 h 862"/>
                <a:gd name="T112" fmla="*/ 183 w 2418"/>
                <a:gd name="T113" fmla="*/ 70 h 862"/>
                <a:gd name="T114" fmla="*/ 243 w 2418"/>
                <a:gd name="T115" fmla="*/ 91 h 862"/>
                <a:gd name="T116" fmla="*/ 97 w 2418"/>
                <a:gd name="T117" fmla="*/ 48 h 862"/>
                <a:gd name="T118" fmla="*/ 148 w 2418"/>
                <a:gd name="T119" fmla="*/ 49 h 862"/>
                <a:gd name="T120" fmla="*/ 52 w 2418"/>
                <a:gd name="T121" fmla="*/ 33 h 862"/>
                <a:gd name="T122" fmla="*/ 12 w 2418"/>
                <a:gd name="T123" fmla="*/ 2 h 862"/>
                <a:gd name="T124" fmla="*/ 52 w 2418"/>
                <a:gd name="T125" fmla="*/ 33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18" h="862">
                  <a:moveTo>
                    <a:pt x="2407" y="860"/>
                  </a:moveTo>
                  <a:lnTo>
                    <a:pt x="2361" y="844"/>
                  </a:lnTo>
                  <a:cubicBezTo>
                    <a:pt x="2357" y="843"/>
                    <a:pt x="2355" y="838"/>
                    <a:pt x="2357" y="834"/>
                  </a:cubicBezTo>
                  <a:cubicBezTo>
                    <a:pt x="2358" y="830"/>
                    <a:pt x="2363" y="828"/>
                    <a:pt x="2367" y="829"/>
                  </a:cubicBezTo>
                  <a:lnTo>
                    <a:pt x="2412" y="845"/>
                  </a:lnTo>
                  <a:cubicBezTo>
                    <a:pt x="2416" y="846"/>
                    <a:pt x="2418" y="851"/>
                    <a:pt x="2417" y="855"/>
                  </a:cubicBezTo>
                  <a:cubicBezTo>
                    <a:pt x="2415" y="859"/>
                    <a:pt x="2411" y="862"/>
                    <a:pt x="2407" y="860"/>
                  </a:cubicBezTo>
                  <a:close/>
                  <a:moveTo>
                    <a:pt x="2316" y="828"/>
                  </a:moveTo>
                  <a:lnTo>
                    <a:pt x="2271" y="812"/>
                  </a:lnTo>
                  <a:cubicBezTo>
                    <a:pt x="2267" y="811"/>
                    <a:pt x="2265" y="806"/>
                    <a:pt x="2266" y="802"/>
                  </a:cubicBezTo>
                  <a:cubicBezTo>
                    <a:pt x="2267" y="798"/>
                    <a:pt x="2272" y="796"/>
                    <a:pt x="2276" y="797"/>
                  </a:cubicBezTo>
                  <a:lnTo>
                    <a:pt x="2321" y="813"/>
                  </a:lnTo>
                  <a:cubicBezTo>
                    <a:pt x="2326" y="815"/>
                    <a:pt x="2328" y="819"/>
                    <a:pt x="2326" y="823"/>
                  </a:cubicBezTo>
                  <a:cubicBezTo>
                    <a:pt x="2325" y="828"/>
                    <a:pt x="2320" y="830"/>
                    <a:pt x="2316" y="828"/>
                  </a:cubicBezTo>
                  <a:close/>
                  <a:moveTo>
                    <a:pt x="2226" y="796"/>
                  </a:moveTo>
                  <a:lnTo>
                    <a:pt x="2180" y="781"/>
                  </a:lnTo>
                  <a:cubicBezTo>
                    <a:pt x="2176" y="779"/>
                    <a:pt x="2174" y="774"/>
                    <a:pt x="2175" y="770"/>
                  </a:cubicBezTo>
                  <a:cubicBezTo>
                    <a:pt x="2177" y="766"/>
                    <a:pt x="2181" y="764"/>
                    <a:pt x="2186" y="765"/>
                  </a:cubicBezTo>
                  <a:lnTo>
                    <a:pt x="2231" y="781"/>
                  </a:lnTo>
                  <a:cubicBezTo>
                    <a:pt x="2235" y="783"/>
                    <a:pt x="2237" y="787"/>
                    <a:pt x="2236" y="792"/>
                  </a:cubicBezTo>
                  <a:cubicBezTo>
                    <a:pt x="2234" y="796"/>
                    <a:pt x="2230" y="798"/>
                    <a:pt x="2226" y="796"/>
                  </a:cubicBezTo>
                  <a:close/>
                  <a:moveTo>
                    <a:pt x="2135" y="765"/>
                  </a:moveTo>
                  <a:lnTo>
                    <a:pt x="2090" y="749"/>
                  </a:lnTo>
                  <a:cubicBezTo>
                    <a:pt x="2086" y="747"/>
                    <a:pt x="2083" y="743"/>
                    <a:pt x="2085" y="738"/>
                  </a:cubicBezTo>
                  <a:cubicBezTo>
                    <a:pt x="2086" y="734"/>
                    <a:pt x="2091" y="732"/>
                    <a:pt x="2095" y="734"/>
                  </a:cubicBezTo>
                  <a:lnTo>
                    <a:pt x="2140" y="750"/>
                  </a:lnTo>
                  <a:cubicBezTo>
                    <a:pt x="2145" y="751"/>
                    <a:pt x="2147" y="756"/>
                    <a:pt x="2145" y="760"/>
                  </a:cubicBezTo>
                  <a:cubicBezTo>
                    <a:pt x="2144" y="764"/>
                    <a:pt x="2139" y="766"/>
                    <a:pt x="2135" y="765"/>
                  </a:cubicBezTo>
                  <a:close/>
                  <a:moveTo>
                    <a:pt x="2044" y="733"/>
                  </a:moveTo>
                  <a:lnTo>
                    <a:pt x="1999" y="717"/>
                  </a:lnTo>
                  <a:cubicBezTo>
                    <a:pt x="1995" y="715"/>
                    <a:pt x="1993" y="711"/>
                    <a:pt x="1994" y="707"/>
                  </a:cubicBezTo>
                  <a:cubicBezTo>
                    <a:pt x="1996" y="703"/>
                    <a:pt x="2000" y="700"/>
                    <a:pt x="2005" y="702"/>
                  </a:cubicBezTo>
                  <a:lnTo>
                    <a:pt x="2050" y="718"/>
                  </a:lnTo>
                  <a:cubicBezTo>
                    <a:pt x="2054" y="719"/>
                    <a:pt x="2056" y="724"/>
                    <a:pt x="2055" y="728"/>
                  </a:cubicBezTo>
                  <a:cubicBezTo>
                    <a:pt x="2053" y="732"/>
                    <a:pt x="2049" y="734"/>
                    <a:pt x="2044" y="733"/>
                  </a:cubicBezTo>
                  <a:close/>
                  <a:moveTo>
                    <a:pt x="1954" y="701"/>
                  </a:moveTo>
                  <a:lnTo>
                    <a:pt x="1909" y="685"/>
                  </a:lnTo>
                  <a:cubicBezTo>
                    <a:pt x="1904" y="684"/>
                    <a:pt x="1902" y="679"/>
                    <a:pt x="1904" y="675"/>
                  </a:cubicBezTo>
                  <a:cubicBezTo>
                    <a:pt x="1905" y="671"/>
                    <a:pt x="1910" y="668"/>
                    <a:pt x="1914" y="670"/>
                  </a:cubicBezTo>
                  <a:lnTo>
                    <a:pt x="1959" y="686"/>
                  </a:lnTo>
                  <a:cubicBezTo>
                    <a:pt x="1963" y="687"/>
                    <a:pt x="1966" y="692"/>
                    <a:pt x="1964" y="696"/>
                  </a:cubicBezTo>
                  <a:cubicBezTo>
                    <a:pt x="1963" y="700"/>
                    <a:pt x="1958" y="702"/>
                    <a:pt x="1954" y="701"/>
                  </a:cubicBezTo>
                  <a:close/>
                  <a:moveTo>
                    <a:pt x="1863" y="669"/>
                  </a:moveTo>
                  <a:lnTo>
                    <a:pt x="1818" y="653"/>
                  </a:lnTo>
                  <a:cubicBezTo>
                    <a:pt x="1814" y="652"/>
                    <a:pt x="1812" y="647"/>
                    <a:pt x="1813" y="643"/>
                  </a:cubicBezTo>
                  <a:cubicBezTo>
                    <a:pt x="1815" y="639"/>
                    <a:pt x="1819" y="637"/>
                    <a:pt x="1823" y="638"/>
                  </a:cubicBezTo>
                  <a:lnTo>
                    <a:pt x="1869" y="654"/>
                  </a:lnTo>
                  <a:cubicBezTo>
                    <a:pt x="1873" y="655"/>
                    <a:pt x="1875" y="660"/>
                    <a:pt x="1874" y="664"/>
                  </a:cubicBezTo>
                  <a:cubicBezTo>
                    <a:pt x="1872" y="668"/>
                    <a:pt x="1868" y="671"/>
                    <a:pt x="1863" y="669"/>
                  </a:cubicBezTo>
                  <a:close/>
                  <a:moveTo>
                    <a:pt x="1773" y="637"/>
                  </a:moveTo>
                  <a:lnTo>
                    <a:pt x="1727" y="621"/>
                  </a:lnTo>
                  <a:cubicBezTo>
                    <a:pt x="1723" y="620"/>
                    <a:pt x="1721" y="615"/>
                    <a:pt x="1723" y="611"/>
                  </a:cubicBezTo>
                  <a:cubicBezTo>
                    <a:pt x="1724" y="607"/>
                    <a:pt x="1729" y="605"/>
                    <a:pt x="1733" y="606"/>
                  </a:cubicBezTo>
                  <a:lnTo>
                    <a:pt x="1778" y="622"/>
                  </a:lnTo>
                  <a:cubicBezTo>
                    <a:pt x="1782" y="624"/>
                    <a:pt x="1784" y="628"/>
                    <a:pt x="1783" y="632"/>
                  </a:cubicBezTo>
                  <a:cubicBezTo>
                    <a:pt x="1782" y="637"/>
                    <a:pt x="1777" y="639"/>
                    <a:pt x="1773" y="637"/>
                  </a:cubicBezTo>
                  <a:close/>
                  <a:moveTo>
                    <a:pt x="1682" y="605"/>
                  </a:moveTo>
                  <a:lnTo>
                    <a:pt x="1637" y="590"/>
                  </a:lnTo>
                  <a:cubicBezTo>
                    <a:pt x="1633" y="588"/>
                    <a:pt x="1631" y="584"/>
                    <a:pt x="1632" y="579"/>
                  </a:cubicBezTo>
                  <a:cubicBezTo>
                    <a:pt x="1633" y="575"/>
                    <a:pt x="1638" y="573"/>
                    <a:pt x="1642" y="574"/>
                  </a:cubicBezTo>
                  <a:lnTo>
                    <a:pt x="1688" y="590"/>
                  </a:lnTo>
                  <a:cubicBezTo>
                    <a:pt x="1692" y="592"/>
                    <a:pt x="1694" y="596"/>
                    <a:pt x="1692" y="601"/>
                  </a:cubicBezTo>
                  <a:cubicBezTo>
                    <a:pt x="1691" y="605"/>
                    <a:pt x="1686" y="607"/>
                    <a:pt x="1682" y="605"/>
                  </a:cubicBezTo>
                  <a:close/>
                  <a:moveTo>
                    <a:pt x="1592" y="574"/>
                  </a:moveTo>
                  <a:lnTo>
                    <a:pt x="1546" y="558"/>
                  </a:lnTo>
                  <a:cubicBezTo>
                    <a:pt x="1542" y="556"/>
                    <a:pt x="1540" y="552"/>
                    <a:pt x="1541" y="548"/>
                  </a:cubicBezTo>
                  <a:cubicBezTo>
                    <a:pt x="1543" y="543"/>
                    <a:pt x="1547" y="541"/>
                    <a:pt x="1552" y="543"/>
                  </a:cubicBezTo>
                  <a:lnTo>
                    <a:pt x="1597" y="559"/>
                  </a:lnTo>
                  <a:cubicBezTo>
                    <a:pt x="1601" y="560"/>
                    <a:pt x="1603" y="565"/>
                    <a:pt x="1602" y="569"/>
                  </a:cubicBezTo>
                  <a:cubicBezTo>
                    <a:pt x="1600" y="573"/>
                    <a:pt x="1596" y="575"/>
                    <a:pt x="1592" y="574"/>
                  </a:cubicBezTo>
                  <a:close/>
                  <a:moveTo>
                    <a:pt x="1501" y="542"/>
                  </a:moveTo>
                  <a:lnTo>
                    <a:pt x="1456" y="526"/>
                  </a:lnTo>
                  <a:cubicBezTo>
                    <a:pt x="1452" y="524"/>
                    <a:pt x="1449" y="520"/>
                    <a:pt x="1451" y="516"/>
                  </a:cubicBezTo>
                  <a:cubicBezTo>
                    <a:pt x="1452" y="512"/>
                    <a:pt x="1457" y="509"/>
                    <a:pt x="1461" y="511"/>
                  </a:cubicBezTo>
                  <a:lnTo>
                    <a:pt x="1506" y="527"/>
                  </a:lnTo>
                  <a:cubicBezTo>
                    <a:pt x="1511" y="528"/>
                    <a:pt x="1513" y="533"/>
                    <a:pt x="1511" y="537"/>
                  </a:cubicBezTo>
                  <a:cubicBezTo>
                    <a:pt x="1510" y="541"/>
                    <a:pt x="1505" y="543"/>
                    <a:pt x="1501" y="542"/>
                  </a:cubicBezTo>
                  <a:close/>
                  <a:moveTo>
                    <a:pt x="1410" y="510"/>
                  </a:moveTo>
                  <a:lnTo>
                    <a:pt x="1365" y="494"/>
                  </a:lnTo>
                  <a:cubicBezTo>
                    <a:pt x="1361" y="493"/>
                    <a:pt x="1359" y="488"/>
                    <a:pt x="1360" y="484"/>
                  </a:cubicBezTo>
                  <a:cubicBezTo>
                    <a:pt x="1362" y="480"/>
                    <a:pt x="1366" y="477"/>
                    <a:pt x="1371" y="479"/>
                  </a:cubicBezTo>
                  <a:lnTo>
                    <a:pt x="1416" y="495"/>
                  </a:lnTo>
                  <a:cubicBezTo>
                    <a:pt x="1420" y="496"/>
                    <a:pt x="1422" y="501"/>
                    <a:pt x="1421" y="505"/>
                  </a:cubicBezTo>
                  <a:cubicBezTo>
                    <a:pt x="1419" y="509"/>
                    <a:pt x="1415" y="511"/>
                    <a:pt x="1410" y="510"/>
                  </a:cubicBezTo>
                  <a:close/>
                  <a:moveTo>
                    <a:pt x="1320" y="478"/>
                  </a:moveTo>
                  <a:lnTo>
                    <a:pt x="1275" y="462"/>
                  </a:lnTo>
                  <a:cubicBezTo>
                    <a:pt x="1270" y="461"/>
                    <a:pt x="1268" y="456"/>
                    <a:pt x="1270" y="452"/>
                  </a:cubicBezTo>
                  <a:cubicBezTo>
                    <a:pt x="1271" y="448"/>
                    <a:pt x="1276" y="446"/>
                    <a:pt x="1280" y="447"/>
                  </a:cubicBezTo>
                  <a:lnTo>
                    <a:pt x="1325" y="463"/>
                  </a:lnTo>
                  <a:cubicBezTo>
                    <a:pt x="1329" y="465"/>
                    <a:pt x="1332" y="469"/>
                    <a:pt x="1330" y="473"/>
                  </a:cubicBezTo>
                  <a:cubicBezTo>
                    <a:pt x="1329" y="477"/>
                    <a:pt x="1324" y="480"/>
                    <a:pt x="1320" y="478"/>
                  </a:cubicBezTo>
                  <a:close/>
                  <a:moveTo>
                    <a:pt x="1229" y="446"/>
                  </a:moveTo>
                  <a:lnTo>
                    <a:pt x="1184" y="430"/>
                  </a:lnTo>
                  <a:cubicBezTo>
                    <a:pt x="1180" y="429"/>
                    <a:pt x="1178" y="424"/>
                    <a:pt x="1179" y="420"/>
                  </a:cubicBezTo>
                  <a:cubicBezTo>
                    <a:pt x="1181" y="416"/>
                    <a:pt x="1185" y="414"/>
                    <a:pt x="1189" y="415"/>
                  </a:cubicBezTo>
                  <a:lnTo>
                    <a:pt x="1235" y="431"/>
                  </a:lnTo>
                  <a:cubicBezTo>
                    <a:pt x="1239" y="433"/>
                    <a:pt x="1241" y="437"/>
                    <a:pt x="1240" y="441"/>
                  </a:cubicBezTo>
                  <a:cubicBezTo>
                    <a:pt x="1238" y="446"/>
                    <a:pt x="1234" y="448"/>
                    <a:pt x="1229" y="446"/>
                  </a:cubicBezTo>
                  <a:close/>
                  <a:moveTo>
                    <a:pt x="1139" y="414"/>
                  </a:moveTo>
                  <a:lnTo>
                    <a:pt x="1094" y="399"/>
                  </a:lnTo>
                  <a:cubicBezTo>
                    <a:pt x="1089" y="397"/>
                    <a:pt x="1087" y="393"/>
                    <a:pt x="1089" y="388"/>
                  </a:cubicBezTo>
                  <a:cubicBezTo>
                    <a:pt x="1090" y="384"/>
                    <a:pt x="1095" y="382"/>
                    <a:pt x="1099" y="383"/>
                  </a:cubicBezTo>
                  <a:lnTo>
                    <a:pt x="1144" y="399"/>
                  </a:lnTo>
                  <a:cubicBezTo>
                    <a:pt x="1148" y="401"/>
                    <a:pt x="1150" y="405"/>
                    <a:pt x="1149" y="410"/>
                  </a:cubicBezTo>
                  <a:cubicBezTo>
                    <a:pt x="1148" y="414"/>
                    <a:pt x="1143" y="416"/>
                    <a:pt x="1139" y="414"/>
                  </a:cubicBezTo>
                  <a:close/>
                  <a:moveTo>
                    <a:pt x="1048" y="383"/>
                  </a:moveTo>
                  <a:lnTo>
                    <a:pt x="1003" y="367"/>
                  </a:lnTo>
                  <a:cubicBezTo>
                    <a:pt x="999" y="365"/>
                    <a:pt x="997" y="361"/>
                    <a:pt x="998" y="357"/>
                  </a:cubicBezTo>
                  <a:cubicBezTo>
                    <a:pt x="1000" y="352"/>
                    <a:pt x="1004" y="350"/>
                    <a:pt x="1008" y="352"/>
                  </a:cubicBezTo>
                  <a:lnTo>
                    <a:pt x="1054" y="368"/>
                  </a:lnTo>
                  <a:cubicBezTo>
                    <a:pt x="1058" y="369"/>
                    <a:pt x="1060" y="374"/>
                    <a:pt x="1058" y="378"/>
                  </a:cubicBezTo>
                  <a:cubicBezTo>
                    <a:pt x="1057" y="382"/>
                    <a:pt x="1052" y="384"/>
                    <a:pt x="1048" y="383"/>
                  </a:cubicBezTo>
                  <a:close/>
                  <a:moveTo>
                    <a:pt x="958" y="351"/>
                  </a:moveTo>
                  <a:lnTo>
                    <a:pt x="912" y="335"/>
                  </a:lnTo>
                  <a:cubicBezTo>
                    <a:pt x="908" y="333"/>
                    <a:pt x="906" y="329"/>
                    <a:pt x="907" y="325"/>
                  </a:cubicBezTo>
                  <a:cubicBezTo>
                    <a:pt x="909" y="321"/>
                    <a:pt x="914" y="318"/>
                    <a:pt x="918" y="320"/>
                  </a:cubicBezTo>
                  <a:lnTo>
                    <a:pt x="963" y="336"/>
                  </a:lnTo>
                  <a:cubicBezTo>
                    <a:pt x="967" y="337"/>
                    <a:pt x="969" y="342"/>
                    <a:pt x="968" y="346"/>
                  </a:cubicBezTo>
                  <a:cubicBezTo>
                    <a:pt x="966" y="350"/>
                    <a:pt x="962" y="352"/>
                    <a:pt x="958" y="351"/>
                  </a:cubicBezTo>
                  <a:close/>
                  <a:moveTo>
                    <a:pt x="867" y="319"/>
                  </a:moveTo>
                  <a:lnTo>
                    <a:pt x="822" y="303"/>
                  </a:lnTo>
                  <a:cubicBezTo>
                    <a:pt x="818" y="302"/>
                    <a:pt x="815" y="297"/>
                    <a:pt x="817" y="293"/>
                  </a:cubicBezTo>
                  <a:cubicBezTo>
                    <a:pt x="818" y="289"/>
                    <a:pt x="823" y="287"/>
                    <a:pt x="827" y="288"/>
                  </a:cubicBezTo>
                  <a:lnTo>
                    <a:pt x="872" y="304"/>
                  </a:lnTo>
                  <a:cubicBezTo>
                    <a:pt x="877" y="305"/>
                    <a:pt x="879" y="310"/>
                    <a:pt x="877" y="314"/>
                  </a:cubicBezTo>
                  <a:cubicBezTo>
                    <a:pt x="876" y="318"/>
                    <a:pt x="871" y="320"/>
                    <a:pt x="867" y="319"/>
                  </a:cubicBezTo>
                  <a:close/>
                  <a:moveTo>
                    <a:pt x="777" y="287"/>
                  </a:moveTo>
                  <a:lnTo>
                    <a:pt x="731" y="271"/>
                  </a:lnTo>
                  <a:cubicBezTo>
                    <a:pt x="727" y="270"/>
                    <a:pt x="725" y="265"/>
                    <a:pt x="726" y="261"/>
                  </a:cubicBezTo>
                  <a:cubicBezTo>
                    <a:pt x="728" y="257"/>
                    <a:pt x="732" y="255"/>
                    <a:pt x="737" y="256"/>
                  </a:cubicBezTo>
                  <a:lnTo>
                    <a:pt x="782" y="272"/>
                  </a:lnTo>
                  <a:cubicBezTo>
                    <a:pt x="786" y="274"/>
                    <a:pt x="788" y="278"/>
                    <a:pt x="787" y="282"/>
                  </a:cubicBezTo>
                  <a:cubicBezTo>
                    <a:pt x="785" y="286"/>
                    <a:pt x="781" y="289"/>
                    <a:pt x="777" y="287"/>
                  </a:cubicBezTo>
                  <a:close/>
                  <a:moveTo>
                    <a:pt x="686" y="255"/>
                  </a:moveTo>
                  <a:lnTo>
                    <a:pt x="641" y="239"/>
                  </a:lnTo>
                  <a:cubicBezTo>
                    <a:pt x="636" y="238"/>
                    <a:pt x="634" y="233"/>
                    <a:pt x="636" y="229"/>
                  </a:cubicBezTo>
                  <a:cubicBezTo>
                    <a:pt x="637" y="225"/>
                    <a:pt x="642" y="223"/>
                    <a:pt x="646" y="224"/>
                  </a:cubicBezTo>
                  <a:lnTo>
                    <a:pt x="691" y="240"/>
                  </a:lnTo>
                  <a:cubicBezTo>
                    <a:pt x="695" y="242"/>
                    <a:pt x="698" y="246"/>
                    <a:pt x="696" y="250"/>
                  </a:cubicBezTo>
                  <a:cubicBezTo>
                    <a:pt x="695" y="255"/>
                    <a:pt x="690" y="257"/>
                    <a:pt x="686" y="255"/>
                  </a:cubicBezTo>
                  <a:close/>
                  <a:moveTo>
                    <a:pt x="595" y="223"/>
                  </a:moveTo>
                  <a:lnTo>
                    <a:pt x="550" y="208"/>
                  </a:lnTo>
                  <a:cubicBezTo>
                    <a:pt x="546" y="206"/>
                    <a:pt x="544" y="202"/>
                    <a:pt x="545" y="197"/>
                  </a:cubicBezTo>
                  <a:cubicBezTo>
                    <a:pt x="547" y="193"/>
                    <a:pt x="551" y="191"/>
                    <a:pt x="555" y="192"/>
                  </a:cubicBezTo>
                  <a:lnTo>
                    <a:pt x="601" y="208"/>
                  </a:lnTo>
                  <a:cubicBezTo>
                    <a:pt x="605" y="210"/>
                    <a:pt x="607" y="214"/>
                    <a:pt x="606" y="219"/>
                  </a:cubicBezTo>
                  <a:cubicBezTo>
                    <a:pt x="604" y="223"/>
                    <a:pt x="600" y="225"/>
                    <a:pt x="595" y="223"/>
                  </a:cubicBezTo>
                  <a:close/>
                  <a:moveTo>
                    <a:pt x="505" y="192"/>
                  </a:moveTo>
                  <a:lnTo>
                    <a:pt x="460" y="176"/>
                  </a:lnTo>
                  <a:cubicBezTo>
                    <a:pt x="455" y="174"/>
                    <a:pt x="453" y="170"/>
                    <a:pt x="455" y="166"/>
                  </a:cubicBezTo>
                  <a:cubicBezTo>
                    <a:pt x="456" y="161"/>
                    <a:pt x="461" y="159"/>
                    <a:pt x="465" y="161"/>
                  </a:cubicBezTo>
                  <a:lnTo>
                    <a:pt x="510" y="177"/>
                  </a:lnTo>
                  <a:cubicBezTo>
                    <a:pt x="514" y="178"/>
                    <a:pt x="516" y="183"/>
                    <a:pt x="515" y="187"/>
                  </a:cubicBezTo>
                  <a:cubicBezTo>
                    <a:pt x="514" y="191"/>
                    <a:pt x="509" y="193"/>
                    <a:pt x="505" y="192"/>
                  </a:cubicBezTo>
                  <a:close/>
                  <a:moveTo>
                    <a:pt x="414" y="160"/>
                  </a:moveTo>
                  <a:lnTo>
                    <a:pt x="369" y="144"/>
                  </a:lnTo>
                  <a:cubicBezTo>
                    <a:pt x="365" y="142"/>
                    <a:pt x="363" y="138"/>
                    <a:pt x="364" y="134"/>
                  </a:cubicBezTo>
                  <a:cubicBezTo>
                    <a:pt x="366" y="130"/>
                    <a:pt x="370" y="127"/>
                    <a:pt x="374" y="129"/>
                  </a:cubicBezTo>
                  <a:lnTo>
                    <a:pt x="420" y="145"/>
                  </a:lnTo>
                  <a:cubicBezTo>
                    <a:pt x="424" y="146"/>
                    <a:pt x="426" y="151"/>
                    <a:pt x="424" y="155"/>
                  </a:cubicBezTo>
                  <a:cubicBezTo>
                    <a:pt x="423" y="159"/>
                    <a:pt x="418" y="161"/>
                    <a:pt x="414" y="160"/>
                  </a:cubicBezTo>
                  <a:close/>
                  <a:moveTo>
                    <a:pt x="324" y="128"/>
                  </a:moveTo>
                  <a:lnTo>
                    <a:pt x="278" y="112"/>
                  </a:lnTo>
                  <a:cubicBezTo>
                    <a:pt x="274" y="111"/>
                    <a:pt x="272" y="106"/>
                    <a:pt x="273" y="102"/>
                  </a:cubicBezTo>
                  <a:cubicBezTo>
                    <a:pt x="275" y="98"/>
                    <a:pt x="280" y="96"/>
                    <a:pt x="284" y="97"/>
                  </a:cubicBezTo>
                  <a:lnTo>
                    <a:pt x="329" y="113"/>
                  </a:lnTo>
                  <a:cubicBezTo>
                    <a:pt x="333" y="114"/>
                    <a:pt x="335" y="119"/>
                    <a:pt x="334" y="123"/>
                  </a:cubicBezTo>
                  <a:cubicBezTo>
                    <a:pt x="332" y="127"/>
                    <a:pt x="328" y="129"/>
                    <a:pt x="324" y="128"/>
                  </a:cubicBezTo>
                  <a:close/>
                  <a:moveTo>
                    <a:pt x="233" y="96"/>
                  </a:moveTo>
                  <a:lnTo>
                    <a:pt x="188" y="80"/>
                  </a:lnTo>
                  <a:cubicBezTo>
                    <a:pt x="184" y="79"/>
                    <a:pt x="181" y="74"/>
                    <a:pt x="183" y="70"/>
                  </a:cubicBezTo>
                  <a:cubicBezTo>
                    <a:pt x="184" y="66"/>
                    <a:pt x="189" y="64"/>
                    <a:pt x="193" y="65"/>
                  </a:cubicBezTo>
                  <a:lnTo>
                    <a:pt x="238" y="81"/>
                  </a:lnTo>
                  <a:cubicBezTo>
                    <a:pt x="243" y="83"/>
                    <a:pt x="245" y="87"/>
                    <a:pt x="243" y="91"/>
                  </a:cubicBezTo>
                  <a:cubicBezTo>
                    <a:pt x="242" y="95"/>
                    <a:pt x="237" y="98"/>
                    <a:pt x="233" y="96"/>
                  </a:cubicBezTo>
                  <a:close/>
                  <a:moveTo>
                    <a:pt x="143" y="64"/>
                  </a:moveTo>
                  <a:lnTo>
                    <a:pt x="97" y="48"/>
                  </a:lnTo>
                  <a:cubicBezTo>
                    <a:pt x="93" y="47"/>
                    <a:pt x="91" y="42"/>
                    <a:pt x="92" y="38"/>
                  </a:cubicBezTo>
                  <a:cubicBezTo>
                    <a:pt x="94" y="34"/>
                    <a:pt x="98" y="32"/>
                    <a:pt x="103" y="33"/>
                  </a:cubicBezTo>
                  <a:lnTo>
                    <a:pt x="148" y="49"/>
                  </a:lnTo>
                  <a:cubicBezTo>
                    <a:pt x="152" y="51"/>
                    <a:pt x="154" y="55"/>
                    <a:pt x="153" y="59"/>
                  </a:cubicBezTo>
                  <a:cubicBezTo>
                    <a:pt x="151" y="64"/>
                    <a:pt x="147" y="66"/>
                    <a:pt x="143" y="64"/>
                  </a:cubicBezTo>
                  <a:close/>
                  <a:moveTo>
                    <a:pt x="52" y="33"/>
                  </a:moveTo>
                  <a:lnTo>
                    <a:pt x="7" y="17"/>
                  </a:lnTo>
                  <a:cubicBezTo>
                    <a:pt x="3" y="15"/>
                    <a:pt x="0" y="11"/>
                    <a:pt x="2" y="6"/>
                  </a:cubicBezTo>
                  <a:cubicBezTo>
                    <a:pt x="3" y="2"/>
                    <a:pt x="8" y="0"/>
                    <a:pt x="12" y="2"/>
                  </a:cubicBezTo>
                  <a:lnTo>
                    <a:pt x="57" y="17"/>
                  </a:lnTo>
                  <a:cubicBezTo>
                    <a:pt x="61" y="19"/>
                    <a:pt x="64" y="23"/>
                    <a:pt x="62" y="28"/>
                  </a:cubicBezTo>
                  <a:cubicBezTo>
                    <a:pt x="61" y="32"/>
                    <a:pt x="56" y="34"/>
                    <a:pt x="52" y="33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grpSp>
          <p:nvGrpSpPr>
            <p:cNvPr id="21" name="Группа 20"/>
            <p:cNvGrpSpPr/>
            <p:nvPr/>
          </p:nvGrpSpPr>
          <p:grpSpPr>
            <a:xfrm>
              <a:off x="9879158" y="4877195"/>
              <a:ext cx="284653" cy="478164"/>
              <a:chOff x="9642914" y="3624748"/>
              <a:chExt cx="284653" cy="478164"/>
            </a:xfrm>
          </p:grpSpPr>
          <p:sp>
            <p:nvSpPr>
              <p:cNvPr id="27" name="Freeform 263">
                <a:extLst>
                  <a:ext uri="{FF2B5EF4-FFF2-40B4-BE49-F238E27FC236}">
                    <a16:creationId xmlns:a16="http://schemas.microsoft.com/office/drawing/2014/main" id="{F38D6F4A-2774-48D3-BD8F-A47C7CC4B8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45717" y="3624748"/>
                <a:ext cx="280448" cy="478164"/>
              </a:xfrm>
              <a:custGeom>
                <a:avLst/>
                <a:gdLst>
                  <a:gd name="T0" fmla="*/ 0 w 400"/>
                  <a:gd name="T1" fmla="*/ 227 h 682"/>
                  <a:gd name="T2" fmla="*/ 0 w 400"/>
                  <a:gd name="T3" fmla="*/ 682 h 682"/>
                  <a:gd name="T4" fmla="*/ 400 w 400"/>
                  <a:gd name="T5" fmla="*/ 451 h 682"/>
                  <a:gd name="T6" fmla="*/ 398 w 400"/>
                  <a:gd name="T7" fmla="*/ 0 h 682"/>
                  <a:gd name="T8" fmla="*/ 0 w 400"/>
                  <a:gd name="T9" fmla="*/ 227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0" h="682">
                    <a:moveTo>
                      <a:pt x="0" y="227"/>
                    </a:moveTo>
                    <a:lnTo>
                      <a:pt x="0" y="682"/>
                    </a:lnTo>
                    <a:lnTo>
                      <a:pt x="400" y="451"/>
                    </a:lnTo>
                    <a:lnTo>
                      <a:pt x="398" y="0"/>
                    </a:lnTo>
                    <a:lnTo>
                      <a:pt x="0" y="22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Arial"/>
                </a:endParaRPr>
              </a:p>
            </p:txBody>
          </p:sp>
          <p:sp>
            <p:nvSpPr>
              <p:cNvPr id="28" name="Line 265">
                <a:extLst>
                  <a:ext uri="{FF2B5EF4-FFF2-40B4-BE49-F238E27FC236}">
                    <a16:creationId xmlns:a16="http://schemas.microsoft.com/office/drawing/2014/main" id="{2D0D045B-047A-4F40-A249-33AE2D0D62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784539" y="3703974"/>
                <a:ext cx="0" cy="314102"/>
              </a:xfrm>
              <a:prstGeom prst="line">
                <a:avLst/>
              </a:prstGeom>
              <a:noFill/>
              <a:ln w="9525" cap="rnd">
                <a:solidFill>
                  <a:srgbClr val="0F2B5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Arial"/>
                </a:endParaRPr>
              </a:p>
            </p:txBody>
          </p:sp>
          <p:sp>
            <p:nvSpPr>
              <p:cNvPr id="29" name="Line 266">
                <a:extLst>
                  <a:ext uri="{FF2B5EF4-FFF2-40B4-BE49-F238E27FC236}">
                    <a16:creationId xmlns:a16="http://schemas.microsoft.com/office/drawing/2014/main" id="{6148A561-4AC5-4B42-B464-E3F4B22ACB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645717" y="3781097"/>
                <a:ext cx="281850" cy="162660"/>
              </a:xfrm>
              <a:prstGeom prst="line">
                <a:avLst/>
              </a:prstGeom>
              <a:noFill/>
              <a:ln w="9525" cap="rnd">
                <a:solidFill>
                  <a:srgbClr val="0F2B5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Arial"/>
                </a:endParaRPr>
              </a:p>
            </p:txBody>
          </p:sp>
          <p:sp>
            <p:nvSpPr>
              <p:cNvPr id="30" name="Freeform 239">
                <a:extLst>
                  <a:ext uri="{FF2B5EF4-FFF2-40B4-BE49-F238E27FC236}">
                    <a16:creationId xmlns:a16="http://schemas.microsoft.com/office/drawing/2014/main" id="{7B297564-A4E2-45E9-9B6C-B25C45CBEE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42914" y="3705600"/>
                <a:ext cx="138121" cy="239082"/>
              </a:xfrm>
              <a:custGeom>
                <a:avLst/>
                <a:gdLst>
                  <a:gd name="T0" fmla="*/ 0 w 197"/>
                  <a:gd name="T1" fmla="*/ 114 h 341"/>
                  <a:gd name="T2" fmla="*/ 197 w 197"/>
                  <a:gd name="T3" fmla="*/ 0 h 341"/>
                  <a:gd name="T4" fmla="*/ 197 w 197"/>
                  <a:gd name="T5" fmla="*/ 227 h 341"/>
                  <a:gd name="T6" fmla="*/ 0 w 197"/>
                  <a:gd name="T7" fmla="*/ 341 h 341"/>
                  <a:gd name="T8" fmla="*/ 0 w 197"/>
                  <a:gd name="T9" fmla="*/ 114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7" h="341">
                    <a:moveTo>
                      <a:pt x="0" y="114"/>
                    </a:moveTo>
                    <a:lnTo>
                      <a:pt x="197" y="0"/>
                    </a:lnTo>
                    <a:lnTo>
                      <a:pt x="197" y="227"/>
                    </a:lnTo>
                    <a:lnTo>
                      <a:pt x="0" y="341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chemeClr val="tx1">
                  <a:lumMod val="40000"/>
                  <a:lumOff val="60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Arial"/>
                </a:endParaRPr>
              </a:p>
            </p:txBody>
          </p:sp>
        </p:grpSp>
        <p:sp>
          <p:nvSpPr>
            <p:cNvPr id="22" name="Freeform 302">
              <a:extLst>
                <a:ext uri="{FF2B5EF4-FFF2-40B4-BE49-F238E27FC236}">
                  <a16:creationId xmlns:a16="http://schemas.microsoft.com/office/drawing/2014/main" id="{1F45C1E5-F3DD-415F-B882-0F965DBBE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3226" y="5050529"/>
              <a:ext cx="138121" cy="239082"/>
            </a:xfrm>
            <a:custGeom>
              <a:avLst/>
              <a:gdLst>
                <a:gd name="T0" fmla="*/ 0 w 197"/>
                <a:gd name="T1" fmla="*/ 114 h 341"/>
                <a:gd name="T2" fmla="*/ 197 w 197"/>
                <a:gd name="T3" fmla="*/ 0 h 341"/>
                <a:gd name="T4" fmla="*/ 197 w 197"/>
                <a:gd name="T5" fmla="*/ 227 h 341"/>
                <a:gd name="T6" fmla="*/ 0 w 197"/>
                <a:gd name="T7" fmla="*/ 341 h 341"/>
                <a:gd name="T8" fmla="*/ 0 w 197"/>
                <a:gd name="T9" fmla="*/ 114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41">
                  <a:moveTo>
                    <a:pt x="0" y="114"/>
                  </a:moveTo>
                  <a:lnTo>
                    <a:pt x="197" y="0"/>
                  </a:lnTo>
                  <a:lnTo>
                    <a:pt x="197" y="227"/>
                  </a:lnTo>
                  <a:lnTo>
                    <a:pt x="0" y="341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3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9589243" y="4871584"/>
              <a:ext cx="574567" cy="189721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4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53225" y="5267682"/>
              <a:ext cx="417919" cy="86876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5" name="Freeform 300">
              <a:extLst>
                <a:ext uri="{FF2B5EF4-FFF2-40B4-BE49-F238E27FC236}">
                  <a16:creationId xmlns:a16="http://schemas.microsoft.com/office/drawing/2014/main" id="{0B69CA8D-3F2E-470D-BE99-42072799C74C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9463745" y="5042255"/>
              <a:ext cx="414012" cy="82550"/>
            </a:xfrm>
            <a:custGeom>
              <a:avLst/>
              <a:gdLst>
                <a:gd name="T0" fmla="*/ 1775 w 1831"/>
                <a:gd name="T1" fmla="*/ 1153 h 1192"/>
                <a:gd name="T2" fmla="*/ 1828 w 1831"/>
                <a:gd name="T3" fmla="*/ 1188 h 1192"/>
                <a:gd name="T4" fmla="*/ 1696 w 1831"/>
                <a:gd name="T5" fmla="*/ 1112 h 1192"/>
                <a:gd name="T6" fmla="*/ 1745 w 1831"/>
                <a:gd name="T7" fmla="*/ 1124 h 1192"/>
                <a:gd name="T8" fmla="*/ 1656 w 1831"/>
                <a:gd name="T9" fmla="*/ 1085 h 1192"/>
                <a:gd name="T10" fmla="*/ 1624 w 1831"/>
                <a:gd name="T11" fmla="*/ 1046 h 1192"/>
                <a:gd name="T12" fmla="*/ 1656 w 1831"/>
                <a:gd name="T13" fmla="*/ 1085 h 1192"/>
                <a:gd name="T14" fmla="*/ 1533 w 1831"/>
                <a:gd name="T15" fmla="*/ 996 h 1192"/>
                <a:gd name="T16" fmla="*/ 1587 w 1831"/>
                <a:gd name="T17" fmla="*/ 1031 h 1192"/>
                <a:gd name="T18" fmla="*/ 1455 w 1831"/>
                <a:gd name="T19" fmla="*/ 955 h 1192"/>
                <a:gd name="T20" fmla="*/ 1504 w 1831"/>
                <a:gd name="T21" fmla="*/ 968 h 1192"/>
                <a:gd name="T22" fmla="*/ 1414 w 1831"/>
                <a:gd name="T23" fmla="*/ 929 h 1192"/>
                <a:gd name="T24" fmla="*/ 1383 w 1831"/>
                <a:gd name="T25" fmla="*/ 889 h 1192"/>
                <a:gd name="T26" fmla="*/ 1414 w 1831"/>
                <a:gd name="T27" fmla="*/ 929 h 1192"/>
                <a:gd name="T28" fmla="*/ 1291 w 1831"/>
                <a:gd name="T29" fmla="*/ 840 h 1192"/>
                <a:gd name="T30" fmla="*/ 1345 w 1831"/>
                <a:gd name="T31" fmla="*/ 874 h 1192"/>
                <a:gd name="T32" fmla="*/ 1213 w 1831"/>
                <a:gd name="T33" fmla="*/ 798 h 1192"/>
                <a:gd name="T34" fmla="*/ 1262 w 1831"/>
                <a:gd name="T35" fmla="*/ 811 h 1192"/>
                <a:gd name="T36" fmla="*/ 1173 w 1831"/>
                <a:gd name="T37" fmla="*/ 772 h 1192"/>
                <a:gd name="T38" fmla="*/ 1141 w 1831"/>
                <a:gd name="T39" fmla="*/ 733 h 1192"/>
                <a:gd name="T40" fmla="*/ 1173 w 1831"/>
                <a:gd name="T41" fmla="*/ 772 h 1192"/>
                <a:gd name="T42" fmla="*/ 1049 w 1831"/>
                <a:gd name="T43" fmla="*/ 683 h 1192"/>
                <a:gd name="T44" fmla="*/ 1103 w 1831"/>
                <a:gd name="T45" fmla="*/ 718 h 1192"/>
                <a:gd name="T46" fmla="*/ 971 w 1831"/>
                <a:gd name="T47" fmla="*/ 642 h 1192"/>
                <a:gd name="T48" fmla="*/ 1020 w 1831"/>
                <a:gd name="T49" fmla="*/ 655 h 1192"/>
                <a:gd name="T50" fmla="*/ 931 w 1831"/>
                <a:gd name="T51" fmla="*/ 616 h 1192"/>
                <a:gd name="T52" fmla="*/ 899 w 1831"/>
                <a:gd name="T53" fmla="*/ 576 h 1192"/>
                <a:gd name="T54" fmla="*/ 931 w 1831"/>
                <a:gd name="T55" fmla="*/ 616 h 1192"/>
                <a:gd name="T56" fmla="*/ 808 w 1831"/>
                <a:gd name="T57" fmla="*/ 526 h 1192"/>
                <a:gd name="T58" fmla="*/ 861 w 1831"/>
                <a:gd name="T59" fmla="*/ 561 h 1192"/>
                <a:gd name="T60" fmla="*/ 729 w 1831"/>
                <a:gd name="T61" fmla="*/ 485 h 1192"/>
                <a:gd name="T62" fmla="*/ 778 w 1831"/>
                <a:gd name="T63" fmla="*/ 498 h 1192"/>
                <a:gd name="T64" fmla="*/ 689 w 1831"/>
                <a:gd name="T65" fmla="*/ 459 h 1192"/>
                <a:gd name="T66" fmla="*/ 658 w 1831"/>
                <a:gd name="T67" fmla="*/ 420 h 1192"/>
                <a:gd name="T68" fmla="*/ 689 w 1831"/>
                <a:gd name="T69" fmla="*/ 459 h 1192"/>
                <a:gd name="T70" fmla="*/ 566 w 1831"/>
                <a:gd name="T71" fmla="*/ 370 h 1192"/>
                <a:gd name="T72" fmla="*/ 620 w 1831"/>
                <a:gd name="T73" fmla="*/ 405 h 1192"/>
                <a:gd name="T74" fmla="*/ 488 w 1831"/>
                <a:gd name="T75" fmla="*/ 329 h 1192"/>
                <a:gd name="T76" fmla="*/ 537 w 1831"/>
                <a:gd name="T77" fmla="*/ 341 h 1192"/>
                <a:gd name="T78" fmla="*/ 447 w 1831"/>
                <a:gd name="T79" fmla="*/ 303 h 1192"/>
                <a:gd name="T80" fmla="*/ 416 w 1831"/>
                <a:gd name="T81" fmla="*/ 263 h 1192"/>
                <a:gd name="T82" fmla="*/ 447 w 1831"/>
                <a:gd name="T83" fmla="*/ 303 h 1192"/>
                <a:gd name="T84" fmla="*/ 324 w 1831"/>
                <a:gd name="T85" fmla="*/ 213 h 1192"/>
                <a:gd name="T86" fmla="*/ 378 w 1831"/>
                <a:gd name="T87" fmla="*/ 248 h 1192"/>
                <a:gd name="T88" fmla="*/ 246 w 1831"/>
                <a:gd name="T89" fmla="*/ 172 h 1192"/>
                <a:gd name="T90" fmla="*/ 295 w 1831"/>
                <a:gd name="T91" fmla="*/ 185 h 1192"/>
                <a:gd name="T92" fmla="*/ 206 w 1831"/>
                <a:gd name="T93" fmla="*/ 146 h 1192"/>
                <a:gd name="T94" fmla="*/ 174 w 1831"/>
                <a:gd name="T95" fmla="*/ 107 h 1192"/>
                <a:gd name="T96" fmla="*/ 206 w 1831"/>
                <a:gd name="T97" fmla="*/ 146 h 1192"/>
                <a:gd name="T98" fmla="*/ 82 w 1831"/>
                <a:gd name="T99" fmla="*/ 57 h 1192"/>
                <a:gd name="T100" fmla="*/ 136 w 1831"/>
                <a:gd name="T101" fmla="*/ 92 h 1192"/>
                <a:gd name="T102" fmla="*/ 4 w 1831"/>
                <a:gd name="T103" fmla="*/ 16 h 1192"/>
                <a:gd name="T104" fmla="*/ 53 w 1831"/>
                <a:gd name="T105" fmla="*/ 28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1" h="1192">
                  <a:moveTo>
                    <a:pt x="1817" y="1190"/>
                  </a:moveTo>
                  <a:lnTo>
                    <a:pt x="1777" y="1164"/>
                  </a:lnTo>
                  <a:cubicBezTo>
                    <a:pt x="1773" y="1161"/>
                    <a:pt x="1772" y="1156"/>
                    <a:pt x="1775" y="1153"/>
                  </a:cubicBezTo>
                  <a:cubicBezTo>
                    <a:pt x="1777" y="1149"/>
                    <a:pt x="1782" y="1148"/>
                    <a:pt x="1786" y="1150"/>
                  </a:cubicBezTo>
                  <a:lnTo>
                    <a:pt x="1826" y="1176"/>
                  </a:lnTo>
                  <a:cubicBezTo>
                    <a:pt x="1830" y="1179"/>
                    <a:pt x="1831" y="1184"/>
                    <a:pt x="1828" y="1188"/>
                  </a:cubicBezTo>
                  <a:cubicBezTo>
                    <a:pt x="1826" y="1191"/>
                    <a:pt x="1821" y="1192"/>
                    <a:pt x="1817" y="1190"/>
                  </a:cubicBezTo>
                  <a:close/>
                  <a:moveTo>
                    <a:pt x="1737" y="1138"/>
                  </a:moveTo>
                  <a:lnTo>
                    <a:pt x="1696" y="1112"/>
                  </a:lnTo>
                  <a:cubicBezTo>
                    <a:pt x="1693" y="1109"/>
                    <a:pt x="1692" y="1104"/>
                    <a:pt x="1694" y="1101"/>
                  </a:cubicBezTo>
                  <a:cubicBezTo>
                    <a:pt x="1696" y="1097"/>
                    <a:pt x="1701" y="1096"/>
                    <a:pt x="1705" y="1098"/>
                  </a:cubicBezTo>
                  <a:lnTo>
                    <a:pt x="1745" y="1124"/>
                  </a:lnTo>
                  <a:cubicBezTo>
                    <a:pt x="1749" y="1127"/>
                    <a:pt x="1750" y="1132"/>
                    <a:pt x="1748" y="1135"/>
                  </a:cubicBezTo>
                  <a:cubicBezTo>
                    <a:pt x="1745" y="1139"/>
                    <a:pt x="1740" y="1140"/>
                    <a:pt x="1737" y="1138"/>
                  </a:cubicBezTo>
                  <a:close/>
                  <a:moveTo>
                    <a:pt x="1656" y="1085"/>
                  </a:moveTo>
                  <a:lnTo>
                    <a:pt x="1616" y="1059"/>
                  </a:lnTo>
                  <a:cubicBezTo>
                    <a:pt x="1612" y="1057"/>
                    <a:pt x="1611" y="1052"/>
                    <a:pt x="1613" y="1048"/>
                  </a:cubicBezTo>
                  <a:cubicBezTo>
                    <a:pt x="1616" y="1045"/>
                    <a:pt x="1621" y="1044"/>
                    <a:pt x="1624" y="1046"/>
                  </a:cubicBezTo>
                  <a:lnTo>
                    <a:pt x="1665" y="1072"/>
                  </a:lnTo>
                  <a:cubicBezTo>
                    <a:pt x="1668" y="1074"/>
                    <a:pt x="1670" y="1079"/>
                    <a:pt x="1667" y="1083"/>
                  </a:cubicBezTo>
                  <a:cubicBezTo>
                    <a:pt x="1665" y="1087"/>
                    <a:pt x="1660" y="1088"/>
                    <a:pt x="1656" y="1085"/>
                  </a:cubicBezTo>
                  <a:close/>
                  <a:moveTo>
                    <a:pt x="1575" y="1033"/>
                  </a:moveTo>
                  <a:lnTo>
                    <a:pt x="1535" y="1007"/>
                  </a:lnTo>
                  <a:cubicBezTo>
                    <a:pt x="1531" y="1005"/>
                    <a:pt x="1530" y="1000"/>
                    <a:pt x="1533" y="996"/>
                  </a:cubicBezTo>
                  <a:cubicBezTo>
                    <a:pt x="1535" y="992"/>
                    <a:pt x="1540" y="991"/>
                    <a:pt x="1544" y="994"/>
                  </a:cubicBezTo>
                  <a:lnTo>
                    <a:pt x="1584" y="1020"/>
                  </a:lnTo>
                  <a:cubicBezTo>
                    <a:pt x="1588" y="1022"/>
                    <a:pt x="1589" y="1027"/>
                    <a:pt x="1587" y="1031"/>
                  </a:cubicBezTo>
                  <a:cubicBezTo>
                    <a:pt x="1584" y="1035"/>
                    <a:pt x="1579" y="1036"/>
                    <a:pt x="1575" y="1033"/>
                  </a:cubicBezTo>
                  <a:close/>
                  <a:moveTo>
                    <a:pt x="1495" y="981"/>
                  </a:moveTo>
                  <a:lnTo>
                    <a:pt x="1455" y="955"/>
                  </a:lnTo>
                  <a:cubicBezTo>
                    <a:pt x="1451" y="953"/>
                    <a:pt x="1450" y="948"/>
                    <a:pt x="1452" y="944"/>
                  </a:cubicBezTo>
                  <a:cubicBezTo>
                    <a:pt x="1455" y="940"/>
                    <a:pt x="1460" y="939"/>
                    <a:pt x="1463" y="942"/>
                  </a:cubicBezTo>
                  <a:lnTo>
                    <a:pt x="1504" y="968"/>
                  </a:lnTo>
                  <a:cubicBezTo>
                    <a:pt x="1507" y="970"/>
                    <a:pt x="1508" y="975"/>
                    <a:pt x="1506" y="979"/>
                  </a:cubicBezTo>
                  <a:cubicBezTo>
                    <a:pt x="1504" y="982"/>
                    <a:pt x="1499" y="984"/>
                    <a:pt x="1495" y="981"/>
                  </a:cubicBezTo>
                  <a:close/>
                  <a:moveTo>
                    <a:pt x="1414" y="929"/>
                  </a:moveTo>
                  <a:lnTo>
                    <a:pt x="1374" y="903"/>
                  </a:lnTo>
                  <a:cubicBezTo>
                    <a:pt x="1370" y="900"/>
                    <a:pt x="1369" y="895"/>
                    <a:pt x="1372" y="892"/>
                  </a:cubicBezTo>
                  <a:cubicBezTo>
                    <a:pt x="1374" y="888"/>
                    <a:pt x="1379" y="887"/>
                    <a:pt x="1383" y="889"/>
                  </a:cubicBezTo>
                  <a:lnTo>
                    <a:pt x="1423" y="915"/>
                  </a:lnTo>
                  <a:cubicBezTo>
                    <a:pt x="1427" y="918"/>
                    <a:pt x="1428" y="923"/>
                    <a:pt x="1425" y="927"/>
                  </a:cubicBezTo>
                  <a:cubicBezTo>
                    <a:pt x="1423" y="930"/>
                    <a:pt x="1418" y="931"/>
                    <a:pt x="1414" y="929"/>
                  </a:cubicBezTo>
                  <a:close/>
                  <a:moveTo>
                    <a:pt x="1334" y="877"/>
                  </a:moveTo>
                  <a:lnTo>
                    <a:pt x="1293" y="851"/>
                  </a:lnTo>
                  <a:cubicBezTo>
                    <a:pt x="1290" y="848"/>
                    <a:pt x="1289" y="843"/>
                    <a:pt x="1291" y="840"/>
                  </a:cubicBezTo>
                  <a:cubicBezTo>
                    <a:pt x="1294" y="836"/>
                    <a:pt x="1298" y="835"/>
                    <a:pt x="1302" y="837"/>
                  </a:cubicBezTo>
                  <a:lnTo>
                    <a:pt x="1342" y="863"/>
                  </a:lnTo>
                  <a:cubicBezTo>
                    <a:pt x="1346" y="866"/>
                    <a:pt x="1347" y="871"/>
                    <a:pt x="1345" y="874"/>
                  </a:cubicBezTo>
                  <a:cubicBezTo>
                    <a:pt x="1342" y="878"/>
                    <a:pt x="1337" y="879"/>
                    <a:pt x="1334" y="877"/>
                  </a:cubicBezTo>
                  <a:close/>
                  <a:moveTo>
                    <a:pt x="1253" y="825"/>
                  </a:moveTo>
                  <a:lnTo>
                    <a:pt x="1213" y="798"/>
                  </a:lnTo>
                  <a:cubicBezTo>
                    <a:pt x="1209" y="796"/>
                    <a:pt x="1208" y="791"/>
                    <a:pt x="1211" y="787"/>
                  </a:cubicBezTo>
                  <a:cubicBezTo>
                    <a:pt x="1213" y="784"/>
                    <a:pt x="1218" y="783"/>
                    <a:pt x="1222" y="785"/>
                  </a:cubicBezTo>
                  <a:lnTo>
                    <a:pt x="1262" y="811"/>
                  </a:lnTo>
                  <a:cubicBezTo>
                    <a:pt x="1266" y="814"/>
                    <a:pt x="1267" y="818"/>
                    <a:pt x="1264" y="822"/>
                  </a:cubicBezTo>
                  <a:cubicBezTo>
                    <a:pt x="1262" y="826"/>
                    <a:pt x="1257" y="827"/>
                    <a:pt x="1253" y="825"/>
                  </a:cubicBezTo>
                  <a:close/>
                  <a:moveTo>
                    <a:pt x="1173" y="772"/>
                  </a:moveTo>
                  <a:lnTo>
                    <a:pt x="1132" y="746"/>
                  </a:lnTo>
                  <a:cubicBezTo>
                    <a:pt x="1129" y="744"/>
                    <a:pt x="1128" y="739"/>
                    <a:pt x="1130" y="735"/>
                  </a:cubicBezTo>
                  <a:cubicBezTo>
                    <a:pt x="1132" y="731"/>
                    <a:pt x="1137" y="730"/>
                    <a:pt x="1141" y="733"/>
                  </a:cubicBezTo>
                  <a:lnTo>
                    <a:pt x="1181" y="759"/>
                  </a:lnTo>
                  <a:cubicBezTo>
                    <a:pt x="1185" y="761"/>
                    <a:pt x="1186" y="766"/>
                    <a:pt x="1184" y="770"/>
                  </a:cubicBezTo>
                  <a:cubicBezTo>
                    <a:pt x="1181" y="774"/>
                    <a:pt x="1176" y="775"/>
                    <a:pt x="1173" y="772"/>
                  </a:cubicBezTo>
                  <a:close/>
                  <a:moveTo>
                    <a:pt x="1092" y="720"/>
                  </a:moveTo>
                  <a:lnTo>
                    <a:pt x="1052" y="694"/>
                  </a:lnTo>
                  <a:cubicBezTo>
                    <a:pt x="1048" y="692"/>
                    <a:pt x="1047" y="687"/>
                    <a:pt x="1049" y="683"/>
                  </a:cubicBezTo>
                  <a:cubicBezTo>
                    <a:pt x="1052" y="679"/>
                    <a:pt x="1057" y="678"/>
                    <a:pt x="1060" y="681"/>
                  </a:cubicBezTo>
                  <a:lnTo>
                    <a:pt x="1101" y="707"/>
                  </a:lnTo>
                  <a:cubicBezTo>
                    <a:pt x="1104" y="709"/>
                    <a:pt x="1106" y="714"/>
                    <a:pt x="1103" y="718"/>
                  </a:cubicBezTo>
                  <a:cubicBezTo>
                    <a:pt x="1101" y="722"/>
                    <a:pt x="1096" y="723"/>
                    <a:pt x="1092" y="720"/>
                  </a:cubicBezTo>
                  <a:close/>
                  <a:moveTo>
                    <a:pt x="1011" y="668"/>
                  </a:moveTo>
                  <a:lnTo>
                    <a:pt x="971" y="642"/>
                  </a:lnTo>
                  <a:cubicBezTo>
                    <a:pt x="967" y="639"/>
                    <a:pt x="966" y="635"/>
                    <a:pt x="969" y="631"/>
                  </a:cubicBezTo>
                  <a:cubicBezTo>
                    <a:pt x="971" y="627"/>
                    <a:pt x="976" y="626"/>
                    <a:pt x="980" y="628"/>
                  </a:cubicBezTo>
                  <a:lnTo>
                    <a:pt x="1020" y="655"/>
                  </a:lnTo>
                  <a:cubicBezTo>
                    <a:pt x="1024" y="657"/>
                    <a:pt x="1025" y="662"/>
                    <a:pt x="1023" y="666"/>
                  </a:cubicBezTo>
                  <a:cubicBezTo>
                    <a:pt x="1020" y="669"/>
                    <a:pt x="1015" y="670"/>
                    <a:pt x="1011" y="668"/>
                  </a:cubicBezTo>
                  <a:close/>
                  <a:moveTo>
                    <a:pt x="931" y="616"/>
                  </a:moveTo>
                  <a:lnTo>
                    <a:pt x="891" y="590"/>
                  </a:lnTo>
                  <a:cubicBezTo>
                    <a:pt x="887" y="587"/>
                    <a:pt x="886" y="582"/>
                    <a:pt x="888" y="579"/>
                  </a:cubicBezTo>
                  <a:cubicBezTo>
                    <a:pt x="891" y="575"/>
                    <a:pt x="896" y="574"/>
                    <a:pt x="899" y="576"/>
                  </a:cubicBezTo>
                  <a:lnTo>
                    <a:pt x="940" y="602"/>
                  </a:lnTo>
                  <a:cubicBezTo>
                    <a:pt x="943" y="605"/>
                    <a:pt x="944" y="610"/>
                    <a:pt x="942" y="613"/>
                  </a:cubicBezTo>
                  <a:cubicBezTo>
                    <a:pt x="940" y="617"/>
                    <a:pt x="935" y="618"/>
                    <a:pt x="931" y="616"/>
                  </a:cubicBezTo>
                  <a:close/>
                  <a:moveTo>
                    <a:pt x="850" y="564"/>
                  </a:moveTo>
                  <a:lnTo>
                    <a:pt x="810" y="538"/>
                  </a:lnTo>
                  <a:cubicBezTo>
                    <a:pt x="806" y="535"/>
                    <a:pt x="805" y="530"/>
                    <a:pt x="808" y="526"/>
                  </a:cubicBezTo>
                  <a:cubicBezTo>
                    <a:pt x="810" y="523"/>
                    <a:pt x="815" y="522"/>
                    <a:pt x="819" y="524"/>
                  </a:cubicBezTo>
                  <a:lnTo>
                    <a:pt x="859" y="550"/>
                  </a:lnTo>
                  <a:cubicBezTo>
                    <a:pt x="863" y="553"/>
                    <a:pt x="864" y="558"/>
                    <a:pt x="861" y="561"/>
                  </a:cubicBezTo>
                  <a:cubicBezTo>
                    <a:pt x="859" y="565"/>
                    <a:pt x="854" y="566"/>
                    <a:pt x="850" y="564"/>
                  </a:cubicBezTo>
                  <a:close/>
                  <a:moveTo>
                    <a:pt x="770" y="511"/>
                  </a:moveTo>
                  <a:lnTo>
                    <a:pt x="729" y="485"/>
                  </a:lnTo>
                  <a:cubicBezTo>
                    <a:pt x="726" y="483"/>
                    <a:pt x="725" y="478"/>
                    <a:pt x="727" y="474"/>
                  </a:cubicBezTo>
                  <a:cubicBezTo>
                    <a:pt x="729" y="471"/>
                    <a:pt x="734" y="469"/>
                    <a:pt x="738" y="472"/>
                  </a:cubicBezTo>
                  <a:lnTo>
                    <a:pt x="778" y="498"/>
                  </a:lnTo>
                  <a:cubicBezTo>
                    <a:pt x="782" y="500"/>
                    <a:pt x="783" y="505"/>
                    <a:pt x="781" y="509"/>
                  </a:cubicBezTo>
                  <a:cubicBezTo>
                    <a:pt x="778" y="513"/>
                    <a:pt x="773" y="514"/>
                    <a:pt x="770" y="511"/>
                  </a:cubicBezTo>
                  <a:close/>
                  <a:moveTo>
                    <a:pt x="689" y="459"/>
                  </a:moveTo>
                  <a:lnTo>
                    <a:pt x="649" y="433"/>
                  </a:lnTo>
                  <a:cubicBezTo>
                    <a:pt x="645" y="431"/>
                    <a:pt x="644" y="426"/>
                    <a:pt x="647" y="422"/>
                  </a:cubicBezTo>
                  <a:cubicBezTo>
                    <a:pt x="649" y="418"/>
                    <a:pt x="654" y="417"/>
                    <a:pt x="658" y="420"/>
                  </a:cubicBezTo>
                  <a:lnTo>
                    <a:pt x="698" y="446"/>
                  </a:lnTo>
                  <a:cubicBezTo>
                    <a:pt x="702" y="448"/>
                    <a:pt x="703" y="453"/>
                    <a:pt x="700" y="457"/>
                  </a:cubicBezTo>
                  <a:cubicBezTo>
                    <a:pt x="698" y="461"/>
                    <a:pt x="693" y="462"/>
                    <a:pt x="689" y="459"/>
                  </a:cubicBezTo>
                  <a:close/>
                  <a:moveTo>
                    <a:pt x="609" y="407"/>
                  </a:moveTo>
                  <a:lnTo>
                    <a:pt x="568" y="381"/>
                  </a:lnTo>
                  <a:cubicBezTo>
                    <a:pt x="565" y="379"/>
                    <a:pt x="564" y="374"/>
                    <a:pt x="566" y="370"/>
                  </a:cubicBezTo>
                  <a:cubicBezTo>
                    <a:pt x="568" y="366"/>
                    <a:pt x="573" y="365"/>
                    <a:pt x="577" y="368"/>
                  </a:cubicBezTo>
                  <a:lnTo>
                    <a:pt x="617" y="394"/>
                  </a:lnTo>
                  <a:cubicBezTo>
                    <a:pt x="621" y="396"/>
                    <a:pt x="622" y="401"/>
                    <a:pt x="620" y="405"/>
                  </a:cubicBezTo>
                  <a:cubicBezTo>
                    <a:pt x="617" y="408"/>
                    <a:pt x="612" y="409"/>
                    <a:pt x="609" y="407"/>
                  </a:cubicBezTo>
                  <a:close/>
                  <a:moveTo>
                    <a:pt x="528" y="355"/>
                  </a:moveTo>
                  <a:lnTo>
                    <a:pt x="488" y="329"/>
                  </a:lnTo>
                  <a:cubicBezTo>
                    <a:pt x="484" y="326"/>
                    <a:pt x="483" y="321"/>
                    <a:pt x="485" y="318"/>
                  </a:cubicBezTo>
                  <a:cubicBezTo>
                    <a:pt x="488" y="314"/>
                    <a:pt x="493" y="313"/>
                    <a:pt x="496" y="315"/>
                  </a:cubicBezTo>
                  <a:lnTo>
                    <a:pt x="537" y="341"/>
                  </a:lnTo>
                  <a:cubicBezTo>
                    <a:pt x="540" y="344"/>
                    <a:pt x="541" y="349"/>
                    <a:pt x="539" y="352"/>
                  </a:cubicBezTo>
                  <a:cubicBezTo>
                    <a:pt x="537" y="356"/>
                    <a:pt x="532" y="357"/>
                    <a:pt x="528" y="355"/>
                  </a:cubicBezTo>
                  <a:close/>
                  <a:moveTo>
                    <a:pt x="447" y="303"/>
                  </a:moveTo>
                  <a:lnTo>
                    <a:pt x="407" y="277"/>
                  </a:lnTo>
                  <a:cubicBezTo>
                    <a:pt x="403" y="274"/>
                    <a:pt x="402" y="269"/>
                    <a:pt x="405" y="266"/>
                  </a:cubicBezTo>
                  <a:cubicBezTo>
                    <a:pt x="407" y="262"/>
                    <a:pt x="412" y="261"/>
                    <a:pt x="416" y="263"/>
                  </a:cubicBezTo>
                  <a:lnTo>
                    <a:pt x="456" y="289"/>
                  </a:lnTo>
                  <a:cubicBezTo>
                    <a:pt x="460" y="292"/>
                    <a:pt x="461" y="297"/>
                    <a:pt x="459" y="300"/>
                  </a:cubicBezTo>
                  <a:cubicBezTo>
                    <a:pt x="456" y="304"/>
                    <a:pt x="451" y="305"/>
                    <a:pt x="447" y="303"/>
                  </a:cubicBezTo>
                  <a:close/>
                  <a:moveTo>
                    <a:pt x="367" y="250"/>
                  </a:moveTo>
                  <a:lnTo>
                    <a:pt x="327" y="224"/>
                  </a:lnTo>
                  <a:cubicBezTo>
                    <a:pt x="323" y="222"/>
                    <a:pt x="322" y="217"/>
                    <a:pt x="324" y="213"/>
                  </a:cubicBezTo>
                  <a:cubicBezTo>
                    <a:pt x="327" y="210"/>
                    <a:pt x="332" y="209"/>
                    <a:pt x="335" y="211"/>
                  </a:cubicBezTo>
                  <a:lnTo>
                    <a:pt x="376" y="237"/>
                  </a:lnTo>
                  <a:cubicBezTo>
                    <a:pt x="379" y="239"/>
                    <a:pt x="380" y="244"/>
                    <a:pt x="378" y="248"/>
                  </a:cubicBezTo>
                  <a:cubicBezTo>
                    <a:pt x="376" y="252"/>
                    <a:pt x="371" y="253"/>
                    <a:pt x="367" y="250"/>
                  </a:cubicBezTo>
                  <a:close/>
                  <a:moveTo>
                    <a:pt x="286" y="198"/>
                  </a:moveTo>
                  <a:lnTo>
                    <a:pt x="246" y="172"/>
                  </a:lnTo>
                  <a:cubicBezTo>
                    <a:pt x="242" y="170"/>
                    <a:pt x="241" y="165"/>
                    <a:pt x="244" y="161"/>
                  </a:cubicBezTo>
                  <a:cubicBezTo>
                    <a:pt x="246" y="157"/>
                    <a:pt x="251" y="156"/>
                    <a:pt x="255" y="159"/>
                  </a:cubicBezTo>
                  <a:lnTo>
                    <a:pt x="295" y="185"/>
                  </a:lnTo>
                  <a:cubicBezTo>
                    <a:pt x="299" y="187"/>
                    <a:pt x="300" y="192"/>
                    <a:pt x="297" y="196"/>
                  </a:cubicBezTo>
                  <a:cubicBezTo>
                    <a:pt x="295" y="200"/>
                    <a:pt x="290" y="201"/>
                    <a:pt x="286" y="198"/>
                  </a:cubicBezTo>
                  <a:close/>
                  <a:moveTo>
                    <a:pt x="206" y="146"/>
                  </a:moveTo>
                  <a:lnTo>
                    <a:pt x="165" y="120"/>
                  </a:lnTo>
                  <a:cubicBezTo>
                    <a:pt x="162" y="118"/>
                    <a:pt x="161" y="113"/>
                    <a:pt x="163" y="109"/>
                  </a:cubicBezTo>
                  <a:cubicBezTo>
                    <a:pt x="165" y="105"/>
                    <a:pt x="170" y="104"/>
                    <a:pt x="174" y="107"/>
                  </a:cubicBezTo>
                  <a:lnTo>
                    <a:pt x="214" y="133"/>
                  </a:lnTo>
                  <a:cubicBezTo>
                    <a:pt x="218" y="135"/>
                    <a:pt x="219" y="140"/>
                    <a:pt x="217" y="144"/>
                  </a:cubicBezTo>
                  <a:cubicBezTo>
                    <a:pt x="214" y="147"/>
                    <a:pt x="209" y="149"/>
                    <a:pt x="206" y="146"/>
                  </a:cubicBezTo>
                  <a:close/>
                  <a:moveTo>
                    <a:pt x="125" y="94"/>
                  </a:moveTo>
                  <a:lnTo>
                    <a:pt x="85" y="68"/>
                  </a:lnTo>
                  <a:cubicBezTo>
                    <a:pt x="81" y="65"/>
                    <a:pt x="80" y="60"/>
                    <a:pt x="82" y="57"/>
                  </a:cubicBezTo>
                  <a:cubicBezTo>
                    <a:pt x="85" y="53"/>
                    <a:pt x="90" y="52"/>
                    <a:pt x="94" y="54"/>
                  </a:cubicBezTo>
                  <a:lnTo>
                    <a:pt x="134" y="80"/>
                  </a:lnTo>
                  <a:cubicBezTo>
                    <a:pt x="138" y="83"/>
                    <a:pt x="139" y="88"/>
                    <a:pt x="136" y="92"/>
                  </a:cubicBezTo>
                  <a:cubicBezTo>
                    <a:pt x="134" y="95"/>
                    <a:pt x="129" y="96"/>
                    <a:pt x="125" y="94"/>
                  </a:cubicBezTo>
                  <a:close/>
                  <a:moveTo>
                    <a:pt x="45" y="42"/>
                  </a:moveTo>
                  <a:lnTo>
                    <a:pt x="4" y="16"/>
                  </a:lnTo>
                  <a:cubicBezTo>
                    <a:pt x="1" y="13"/>
                    <a:pt x="0" y="8"/>
                    <a:pt x="2" y="5"/>
                  </a:cubicBezTo>
                  <a:cubicBezTo>
                    <a:pt x="4" y="1"/>
                    <a:pt x="9" y="0"/>
                    <a:pt x="13" y="2"/>
                  </a:cubicBezTo>
                  <a:lnTo>
                    <a:pt x="53" y="28"/>
                  </a:lnTo>
                  <a:cubicBezTo>
                    <a:pt x="57" y="31"/>
                    <a:pt x="58" y="36"/>
                    <a:pt x="56" y="39"/>
                  </a:cubicBezTo>
                  <a:cubicBezTo>
                    <a:pt x="53" y="43"/>
                    <a:pt x="48" y="44"/>
                    <a:pt x="45" y="42"/>
                  </a:cubicBezTo>
                  <a:close/>
                </a:path>
              </a:pathLst>
            </a:custGeom>
            <a:solidFill>
              <a:srgbClr val="002060"/>
            </a:solidFill>
            <a:ln w="0" cap="flat">
              <a:solidFill>
                <a:srgbClr val="0F2B5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endParaRPr>
            </a:p>
          </p:txBody>
        </p:sp>
        <p:sp>
          <p:nvSpPr>
            <p:cNvPr id="26" name="Line 233">
              <a:extLst>
                <a:ext uri="{FF2B5EF4-FFF2-40B4-BE49-F238E27FC236}">
                  <a16:creationId xmlns:a16="http://schemas.microsoft.com/office/drawing/2014/main" id="{D1653D77-B190-437F-8B09-B5701AFBA1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64591" y="4791522"/>
              <a:ext cx="1459664" cy="249939"/>
            </a:xfrm>
            <a:prstGeom prst="line">
              <a:avLst/>
            </a:prstGeom>
            <a:noFill/>
            <a:ln w="12700" cap="rnd">
              <a:solidFill>
                <a:srgbClr val="0F2B5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700" b="0" i="0" u="none" strike="noStrike" kern="0" cap="none" spc="0" normalizeH="0" baseline="0" noProof="0">
                <a:ln>
                  <a:noFill/>
                </a:ln>
                <a:solidFill>
                  <a:srgbClr val="0F2B5E"/>
                </a:solidFill>
                <a:effectLst/>
                <a:uLnTx/>
                <a:uFillTx/>
                <a:latin typeface="Mont Regular" panose="00000700000000000000" pitchFamily="2" charset="0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817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SegNet</a:t>
            </a:r>
            <a:endParaRPr lang="ru-RU" sz="4800" b="1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208933" y="1017070"/>
            <a:ext cx="10789778" cy="43101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Основная идея: Сегментация работает лучше, если есть </a:t>
            </a:r>
            <a:r>
              <a:rPr lang="en-US" sz="2400" dirty="0" err="1">
                <a:solidFill>
                  <a:schemeClr val="bg1"/>
                </a:solidFill>
              </a:rPr>
              <a:t>unpooling</a:t>
            </a:r>
            <a:r>
              <a:rPr lang="ru-RU" sz="2400" dirty="0">
                <a:solidFill>
                  <a:schemeClr val="bg1"/>
                </a:solidFill>
              </a:rPr>
              <a:t> проводить </a:t>
            </a:r>
            <a:r>
              <a:rPr lang="en-US" sz="2400" dirty="0">
                <a:solidFill>
                  <a:schemeClr val="bg1"/>
                </a:solidFill>
              </a:rPr>
              <a:t>c </a:t>
            </a:r>
            <a:r>
              <a:rPr lang="ru-RU" sz="2400" dirty="0">
                <a:solidFill>
                  <a:schemeClr val="bg1"/>
                </a:solidFill>
              </a:rPr>
              <a:t>учетом позиции </a:t>
            </a:r>
            <a:r>
              <a:rPr lang="en-US" sz="2400" dirty="0" err="1">
                <a:solidFill>
                  <a:schemeClr val="bg1"/>
                </a:solidFill>
              </a:rPr>
              <a:t>maxpooling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из </a:t>
            </a:r>
            <a:r>
              <a:rPr lang="ru-RU" sz="2400" dirty="0" err="1">
                <a:solidFill>
                  <a:schemeClr val="bg1"/>
                </a:solidFill>
              </a:rPr>
              <a:t>энокодера</a:t>
            </a:r>
            <a:r>
              <a:rPr lang="ru-RU" sz="2400" dirty="0">
                <a:solidFill>
                  <a:schemeClr val="bg1"/>
                </a:solidFill>
              </a:rPr>
              <a:t>. </a:t>
            </a:r>
            <a:endParaRPr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400" dirty="0">
                <a:solidFill>
                  <a:schemeClr val="bg1"/>
                </a:solidFill>
              </a:rPr>
              <a:t>Слой </a:t>
            </a:r>
            <a:r>
              <a:rPr lang="en-US" sz="2400" dirty="0">
                <a:solidFill>
                  <a:schemeClr val="bg1"/>
                </a:solidFill>
              </a:rPr>
              <a:t>pooling</a:t>
            </a:r>
            <a:r>
              <a:rPr lang="ru-RU" sz="2400" dirty="0">
                <a:solidFill>
                  <a:schemeClr val="bg1"/>
                </a:solidFill>
              </a:rPr>
              <a:t> приводит к потери информации, 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000" dirty="0">
                <a:solidFill>
                  <a:schemeClr val="bg1"/>
                </a:solidFill>
              </a:rPr>
              <a:t>Особенно это важно в случае малоразмерных объектов и границ объектов.</a:t>
            </a:r>
            <a:endParaRPr dirty="0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000" dirty="0">
                <a:solidFill>
                  <a:schemeClr val="bg1"/>
                </a:solidFill>
              </a:rPr>
              <a:t>В классификации – </a:t>
            </a:r>
            <a:r>
              <a:rPr lang="ru-RU" sz="2000" dirty="0" err="1">
                <a:solidFill>
                  <a:schemeClr val="bg1"/>
                </a:solidFill>
              </a:rPr>
              <a:t>пулинг</a:t>
            </a:r>
            <a:r>
              <a:rPr lang="ru-RU" sz="2000" dirty="0">
                <a:solidFill>
                  <a:schemeClr val="bg1"/>
                </a:solidFill>
              </a:rPr>
              <a:t> - это не проблема, </a:t>
            </a:r>
            <a:endParaRPr dirty="0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000" dirty="0">
                <a:solidFill>
                  <a:schemeClr val="bg1"/>
                </a:solidFill>
              </a:rPr>
              <a:t>в сегментации метод сжатия/</a:t>
            </a:r>
            <a:r>
              <a:rPr lang="ru-RU" sz="2000" dirty="0" err="1">
                <a:solidFill>
                  <a:schemeClr val="bg1"/>
                </a:solidFill>
              </a:rPr>
              <a:t>равертывания</a:t>
            </a:r>
            <a:r>
              <a:rPr lang="ru-RU" sz="2000" dirty="0">
                <a:solidFill>
                  <a:schemeClr val="bg1"/>
                </a:solidFill>
              </a:rPr>
              <a:t>  играет роль.</a:t>
            </a:r>
            <a:endParaRPr dirty="0"/>
          </a:p>
          <a:p>
            <a:pPr lvl="1">
              <a:defRPr/>
            </a:pPr>
            <a:endParaRPr lang="ru-RU" sz="2000" dirty="0">
              <a:solidFill>
                <a:schemeClr val="bg1"/>
              </a:solidFill>
            </a:endParaRPr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4655237" y="3232446"/>
            <a:ext cx="6428658" cy="32763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Прямоугольник 3"/>
          <p:cNvSpPr/>
          <p:nvPr/>
        </p:nvSpPr>
        <p:spPr bwMode="auto">
          <a:xfrm>
            <a:off x="208933" y="3429000"/>
            <a:ext cx="54298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Прямоугольник 5"/>
          <p:cNvSpPr/>
          <p:nvPr/>
        </p:nvSpPr>
        <p:spPr bwMode="auto">
          <a:xfrm>
            <a:off x="498504" y="1084343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456040" y="3501007"/>
            <a:ext cx="2952328" cy="2160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028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U</a:t>
            </a:r>
            <a:r>
              <a:rPr lang="ru-RU" sz="4800" b="1">
                <a:solidFill>
                  <a:schemeClr val="bg1"/>
                </a:solidFill>
              </a:rPr>
              <a:t>-</a:t>
            </a:r>
            <a:r>
              <a:rPr lang="en-US" sz="4800" b="1">
                <a:solidFill>
                  <a:schemeClr val="bg1"/>
                </a:solidFill>
              </a:rPr>
              <a:t>Net</a:t>
            </a:r>
            <a:endParaRPr lang="ru-RU" sz="4800" b="1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94251" y="1000437"/>
            <a:ext cx="11159549" cy="50574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2400" b="1" u="sng">
                <a:solidFill>
                  <a:schemeClr val="bg1"/>
                </a:solidFill>
              </a:rPr>
              <a:t>Особенность архитектуры </a:t>
            </a:r>
            <a:r>
              <a:rPr lang="en-US" sz="2400" b="1" u="sng">
                <a:solidFill>
                  <a:schemeClr val="bg1"/>
                </a:solidFill>
              </a:rPr>
              <a:t>-</a:t>
            </a:r>
            <a:r>
              <a:rPr lang="ru-RU" sz="2400" b="1" u="sng">
                <a:solidFill>
                  <a:schemeClr val="bg1"/>
                </a:solidFill>
              </a:rPr>
              <a:t> </a:t>
            </a:r>
            <a:r>
              <a:rPr lang="ru-RU" sz="2400">
                <a:solidFill>
                  <a:schemeClr val="bg1"/>
                </a:solidFill>
              </a:rPr>
              <a:t>использование в декодирующей части совмещенных (конкатенация) карт признаков энкодера и декодера. </a:t>
            </a:r>
            <a:endParaRPr/>
          </a:p>
          <a:p>
            <a:pPr lvl="1">
              <a:defRPr/>
            </a:pPr>
            <a:r>
              <a:rPr lang="ru-RU" sz="2000">
                <a:solidFill>
                  <a:schemeClr val="bg1"/>
                </a:solidFill>
              </a:rPr>
              <a:t>То есть повышение информативности декодирования за счет информации из энкодера.</a:t>
            </a:r>
            <a:endParaRPr lang="en-US" sz="2000">
              <a:solidFill>
                <a:schemeClr val="bg1"/>
              </a:solidFill>
            </a:endParaRPr>
          </a:p>
          <a:p>
            <a:pPr>
              <a:defRPr/>
            </a:pPr>
            <a:r>
              <a:rPr lang="ru-RU" sz="2400" b="1">
                <a:solidFill>
                  <a:schemeClr val="bg1"/>
                </a:solidFill>
              </a:rPr>
              <a:t>Подход позволил существенно увеличить точность особенно в случае малоразмерных деталей изображения. </a:t>
            </a:r>
            <a:endParaRPr/>
          </a:p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Изначально архитектура U-Net была</a:t>
            </a:r>
            <a:r>
              <a:rPr lang="en-US" sz="2400">
                <a:solidFill>
                  <a:schemeClr val="bg1"/>
                </a:solidFill>
              </a:rPr>
              <a:t> </a:t>
            </a:r>
            <a:br>
              <a:rPr lang="en-US" sz="2400">
                <a:solidFill>
                  <a:schemeClr val="bg1"/>
                </a:solidFill>
              </a:rPr>
            </a:br>
            <a:r>
              <a:rPr lang="ru-RU" sz="2400">
                <a:solidFill>
                  <a:schemeClr val="bg1"/>
                </a:solidFill>
              </a:rPr>
              <a:t>предложена для решения </a:t>
            </a:r>
            <a:r>
              <a:rPr lang="en-US" sz="2400">
                <a:solidFill>
                  <a:schemeClr val="bg1"/>
                </a:solidFill>
              </a:rPr>
              <a:t/>
            </a:r>
            <a:br>
              <a:rPr lang="en-US" sz="2400">
                <a:solidFill>
                  <a:schemeClr val="bg1"/>
                </a:solidFill>
              </a:rPr>
            </a:br>
            <a:r>
              <a:rPr lang="ru-RU" sz="2400">
                <a:solidFill>
                  <a:schemeClr val="bg1"/>
                </a:solidFill>
              </a:rPr>
              <a:t>медицинских задач, но в настоящее</a:t>
            </a:r>
            <a:r>
              <a:rPr lang="en-US" sz="2400">
                <a:solidFill>
                  <a:schemeClr val="bg1"/>
                </a:solidFill>
              </a:rPr>
              <a:t> </a:t>
            </a:r>
            <a:br>
              <a:rPr lang="en-US" sz="2400">
                <a:solidFill>
                  <a:schemeClr val="bg1"/>
                </a:solidFill>
              </a:rPr>
            </a:br>
            <a:r>
              <a:rPr lang="ru-RU" sz="2400">
                <a:solidFill>
                  <a:schemeClr val="bg1"/>
                </a:solidFill>
              </a:rPr>
              <a:t>время архитектура является </a:t>
            </a:r>
            <a:r>
              <a:rPr lang="en-US" sz="2400">
                <a:solidFill>
                  <a:schemeClr val="bg1"/>
                </a:solidFill>
              </a:rPr>
              <a:t/>
            </a:r>
            <a:br>
              <a:rPr lang="en-US" sz="2400">
                <a:solidFill>
                  <a:schemeClr val="bg1"/>
                </a:solidFill>
              </a:rPr>
            </a:br>
            <a:r>
              <a:rPr lang="ru-RU" sz="2400">
                <a:solidFill>
                  <a:schemeClr val="bg1"/>
                </a:solidFill>
              </a:rPr>
              <a:t>одной из наиболее популярных. </a:t>
            </a:r>
            <a:endParaRPr/>
          </a:p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В литературе предложено большое </a:t>
            </a:r>
            <a:br>
              <a:rPr lang="ru-RU" sz="2400">
                <a:solidFill>
                  <a:schemeClr val="bg1"/>
                </a:solidFill>
              </a:rPr>
            </a:br>
            <a:r>
              <a:rPr lang="ru-RU" sz="2400">
                <a:solidFill>
                  <a:schemeClr val="bg1"/>
                </a:solidFill>
              </a:rPr>
              <a:t>количество архитектур на базе </a:t>
            </a:r>
            <a:r>
              <a:rPr lang="en-US" sz="2400">
                <a:solidFill>
                  <a:schemeClr val="bg1"/>
                </a:solidFill>
              </a:rPr>
              <a:t>U-Net</a:t>
            </a:r>
            <a:endParaRPr lang="ru-RU" sz="240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681431" y="2845525"/>
            <a:ext cx="6074188" cy="37648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 bwMode="auto">
          <a:xfrm>
            <a:off x="498504" y="1027058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6" name="Прямоугольник 5"/>
          <p:cNvSpPr/>
          <p:nvPr/>
        </p:nvSpPr>
        <p:spPr bwMode="auto">
          <a:xfrm>
            <a:off x="498504" y="2117772"/>
            <a:ext cx="10952861" cy="72775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2050" name="Picture 2" descr="U-Net Architecture Explained - GeeksforGee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734" y="2996951"/>
            <a:ext cx="6484858" cy="324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09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4800" b="1">
                <a:solidFill>
                  <a:schemeClr val="bg1"/>
                </a:solidFill>
              </a:rPr>
              <a:t>Сегментация </a:t>
            </a:r>
            <a:r>
              <a:rPr lang="en-US" sz="4800" b="1">
                <a:solidFill>
                  <a:schemeClr val="bg1"/>
                </a:solidFill>
              </a:rPr>
              <a:t>FC-DenseNet  (TIRAMISU)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94251" y="1280161"/>
            <a:ext cx="5863649" cy="523972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Цель: оптимизация архитектуры </a:t>
            </a:r>
            <a:r>
              <a:rPr lang="en-US" sz="2400">
                <a:solidFill>
                  <a:schemeClr val="bg1"/>
                </a:solidFill>
              </a:rPr>
              <a:t>U-Net</a:t>
            </a:r>
            <a:endParaRPr/>
          </a:p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Понижение числа переносов признаков из декодера в энкодер</a:t>
            </a:r>
          </a:p>
          <a:p>
            <a:pPr lvl="1">
              <a:defRPr/>
            </a:pPr>
            <a:r>
              <a:rPr lang="ru-RU" sz="2000">
                <a:solidFill>
                  <a:schemeClr val="bg1"/>
                </a:solidFill>
              </a:rPr>
              <a:t>Сокращение числа параметров</a:t>
            </a:r>
            <a:endParaRPr/>
          </a:p>
          <a:p>
            <a:pPr lvl="1">
              <a:defRPr/>
            </a:pPr>
            <a:r>
              <a:rPr lang="ru-RU" sz="2000">
                <a:solidFill>
                  <a:schemeClr val="bg1"/>
                </a:solidFill>
              </a:rPr>
              <a:t>Сохранение информации за счет архитектуры </a:t>
            </a:r>
            <a:r>
              <a:rPr lang="en-US" sz="2000">
                <a:solidFill>
                  <a:schemeClr val="bg1"/>
                </a:solidFill>
              </a:rPr>
              <a:t>DenseBlock</a:t>
            </a:r>
            <a:endParaRPr lang="ru-RU" sz="2000">
              <a:solidFill>
                <a:schemeClr val="bg1"/>
              </a:solidFill>
            </a:endParaRPr>
          </a:p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Структура </a:t>
            </a:r>
            <a:r>
              <a:rPr lang="en-US" sz="2400">
                <a:solidFill>
                  <a:schemeClr val="bg1"/>
                </a:solidFill>
              </a:rPr>
              <a:t>DenseBlock </a:t>
            </a:r>
            <a:r>
              <a:rPr lang="ru-RU" sz="2400">
                <a:solidFill>
                  <a:schemeClr val="bg1"/>
                </a:solidFill>
              </a:rPr>
              <a:t>(число </a:t>
            </a:r>
            <a:r>
              <a:rPr lang="en-US" sz="2400">
                <a:solidFill>
                  <a:schemeClr val="bg1"/>
                </a:solidFill>
              </a:rPr>
              <a:t>layer) </a:t>
            </a:r>
            <a:r>
              <a:rPr lang="ru-RU" sz="2400">
                <a:solidFill>
                  <a:schemeClr val="bg1"/>
                </a:solidFill>
              </a:rPr>
              <a:t>может меняться.</a:t>
            </a:r>
            <a:endParaRPr lang="en-US" sz="2400">
              <a:solidFill>
                <a:schemeClr val="bg1"/>
              </a:solidFill>
            </a:endParaRPr>
          </a:p>
          <a:p>
            <a:pPr lvl="1">
              <a:defRPr/>
            </a:pPr>
            <a:r>
              <a:rPr lang="ru-RU" sz="2000">
                <a:solidFill>
                  <a:schemeClr val="bg1"/>
                </a:solidFill>
              </a:rPr>
              <a:t>Структура </a:t>
            </a:r>
            <a:r>
              <a:rPr lang="en-US" sz="2000">
                <a:solidFill>
                  <a:schemeClr val="bg1"/>
                </a:solidFill>
              </a:rPr>
              <a:t>DenseBlock</a:t>
            </a:r>
            <a:r>
              <a:rPr lang="ru-RU" sz="2000">
                <a:solidFill>
                  <a:schemeClr val="bg1"/>
                </a:solidFill>
              </a:rPr>
              <a:t> упрощена по сравнению с оригинальной статьей</a:t>
            </a:r>
            <a:endParaRPr/>
          </a:p>
          <a:p>
            <a:pPr>
              <a:defRPr/>
            </a:pPr>
            <a:r>
              <a:rPr lang="ru-RU" sz="2400">
                <a:solidFill>
                  <a:schemeClr val="bg1"/>
                </a:solidFill>
              </a:rPr>
              <a:t>Предложено несколько вариантов архитектуры с 56, 67 и 103 слоями</a:t>
            </a:r>
            <a:endParaRPr/>
          </a:p>
          <a:p>
            <a:pPr lvl="1">
              <a:defRPr/>
            </a:pPr>
            <a:endParaRPr lang="ru-RU" sz="2000">
              <a:solidFill>
                <a:schemeClr val="bg1"/>
              </a:solidFill>
            </a:endParaRPr>
          </a:p>
        </p:txBody>
      </p:sp>
      <p:sp>
        <p:nvSpPr>
          <p:cNvPr id="9" name="Объект 2"/>
          <p:cNvSpPr txBox="1"/>
          <p:nvPr/>
        </p:nvSpPr>
        <p:spPr bwMode="auto">
          <a:xfrm>
            <a:off x="194250" y="1129124"/>
            <a:ext cx="5629033" cy="1094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ru-RU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096000" y="1683352"/>
            <a:ext cx="5913572" cy="4337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 bwMode="auto">
          <a:xfrm>
            <a:off x="400939" y="1757734"/>
            <a:ext cx="5589663" cy="16947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4" name="AutoShape 2" descr="Reading: UNet 3+ — A Full-Scale Connected UNet (Medical Image Segmentation)  | by Sik-Ho Tsang | Medi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79" y="2162467"/>
            <a:ext cx="11674011" cy="442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66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200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5300" b="1" dirty="0">
                <a:solidFill>
                  <a:schemeClr val="bg1"/>
                </a:solidFill>
              </a:rPr>
              <a:t>Задачи компьютерного зрения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5867" y="1006911"/>
            <a:ext cx="10515600" cy="393084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</a:rPr>
              <a:t>Среди основных задач компьютерного зрения могут быть выделены следующие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задачи, которые как правило справедливы как для отдельных изображений, так 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для видео-сцен.</a:t>
            </a:r>
            <a:endParaRPr lang="en-US" sz="20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Классификация </a:t>
            </a:r>
            <a:r>
              <a:rPr lang="ru-RU" sz="2200" dirty="0">
                <a:solidFill>
                  <a:schemeClr val="bg1"/>
                </a:solidFill>
              </a:rPr>
              <a:t>(рассмотрена в предыдущем модуле).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Обнаружение объектов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Detection</a:t>
            </a:r>
            <a:r>
              <a:rPr lang="ru-RU" sz="2200" dirty="0">
                <a:solidFill>
                  <a:schemeClr val="bg1"/>
                </a:solidFill>
              </a:rPr>
              <a:t>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Сегментации классов объектов и сцен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Semantic</a:t>
            </a:r>
            <a:r>
              <a:rPr lang="ru-RU" sz="2200" dirty="0">
                <a:solidFill>
                  <a:schemeClr val="bg1"/>
                </a:solidFill>
              </a:rPr>
              <a:t> Segmentation).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 err="1">
                <a:solidFill>
                  <a:schemeClr val="bg1"/>
                </a:solidFill>
              </a:rPr>
              <a:t>Экземплярная</a:t>
            </a:r>
            <a:r>
              <a:rPr lang="ru-RU" sz="2200" b="1" u="sng" dirty="0">
                <a:solidFill>
                  <a:schemeClr val="bg1"/>
                </a:solidFill>
              </a:rPr>
              <a:t> сегментация </a:t>
            </a:r>
            <a:r>
              <a:rPr lang="ru-RU" sz="2200" dirty="0">
                <a:solidFill>
                  <a:schemeClr val="bg1"/>
                </a:solidFill>
              </a:rPr>
              <a:t>(Instance Segmentation).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24" y="3356264"/>
            <a:ext cx="11489954" cy="24418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5943601" y="3356264"/>
            <a:ext cx="2961118" cy="260870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625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" sz="4800" b="1" dirty="0">
                <a:solidFill>
                  <a:schemeClr val="bg1"/>
                </a:solidFill>
              </a:rPr>
              <a:t>Dilated Convolution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3846" y="1119500"/>
            <a:ext cx="11612635" cy="3292480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Проблемы сегментации: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Большое число слоев </a:t>
            </a:r>
            <a:r>
              <a:rPr lang="en-US" dirty="0">
                <a:solidFill>
                  <a:schemeClr val="bg1"/>
                </a:solidFill>
              </a:rPr>
              <a:t>c </a:t>
            </a:r>
            <a:r>
              <a:rPr lang="ru-RU" dirty="0" err="1">
                <a:solidFill>
                  <a:schemeClr val="bg1"/>
                </a:solidFill>
              </a:rPr>
              <a:t>пониж</a:t>
            </a:r>
            <a:r>
              <a:rPr lang="en-US" dirty="0" err="1">
                <a:solidFill>
                  <a:schemeClr val="bg1"/>
                </a:solidFill>
              </a:rPr>
              <a:t>ением</a:t>
            </a:r>
            <a:r>
              <a:rPr lang="ru-RU" dirty="0">
                <a:solidFill>
                  <a:schemeClr val="bg1"/>
                </a:solidFill>
              </a:rPr>
              <a:t> размерности  </a:t>
            </a:r>
            <a:r>
              <a:rPr lang="ru-RU" dirty="0" err="1">
                <a:solidFill>
                  <a:schemeClr val="bg1"/>
                </a:solidFill>
              </a:rPr>
              <a:t>пулингом</a:t>
            </a:r>
            <a:r>
              <a:rPr lang="ru-RU" dirty="0">
                <a:solidFill>
                  <a:schemeClr val="bg1"/>
                </a:solidFill>
              </a:rPr>
              <a:t> – потеря пространственного разрешения.</a:t>
            </a:r>
          </a:p>
          <a:p>
            <a:pPr lvl="2"/>
            <a:r>
              <a:rPr lang="ru-RU" sz="2400" dirty="0">
                <a:solidFill>
                  <a:schemeClr val="bg1"/>
                </a:solidFill>
              </a:rPr>
              <a:t>Решение заменить </a:t>
            </a:r>
            <a:r>
              <a:rPr lang="ru-RU" sz="2400" dirty="0" err="1">
                <a:solidFill>
                  <a:schemeClr val="bg1"/>
                </a:solidFill>
              </a:rPr>
              <a:t>пулинги</a:t>
            </a:r>
            <a:r>
              <a:rPr lang="ru-RU" sz="2400" dirty="0">
                <a:solidFill>
                  <a:schemeClr val="bg1"/>
                </a:solidFill>
              </a:rPr>
              <a:t> на расширенную свертки – </a:t>
            </a:r>
            <a:r>
              <a:rPr lang="en-US" sz="2400" dirty="0">
                <a:solidFill>
                  <a:schemeClr val="bg1"/>
                </a:solidFill>
              </a:rPr>
              <a:t>dialed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convolution.</a:t>
            </a:r>
          </a:p>
          <a:p>
            <a:pPr lvl="2"/>
            <a:r>
              <a:rPr lang="ru-RU" sz="2400" dirty="0">
                <a:solidFill>
                  <a:schemeClr val="bg1"/>
                </a:solidFill>
              </a:rPr>
              <a:t>Идея такой свертки: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t="63784"/>
          <a:stretch/>
        </p:blipFill>
        <p:spPr>
          <a:xfrm>
            <a:off x="3426862" y="4411980"/>
            <a:ext cx="8545721" cy="2040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8EBB6D-129B-3A48-8C9E-E389A2501952}"/>
                  </a:ext>
                </a:extLst>
              </p:cNvPr>
              <p:cNvSpPr txBox="1"/>
              <p:nvPr/>
            </p:nvSpPr>
            <p:spPr>
              <a:xfrm>
                <a:off x="145518" y="3457523"/>
                <a:ext cx="5122575" cy="15023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</m:oMath>
                  </m:oMathPara>
                </a14:m>
                <a:endPara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ru-RU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𝐺</m:t>
                              </m:r>
                            </m:sub>
                          </m:sSub>
                          <m:r>
                            <a:rPr kumimoji="0" lang="en-US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0" lang="ru-RU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kumimoji="0" lang="ru-RU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sup>
                            <m:e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ru-RU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en-US" sz="18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dirty="0" err="1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),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𝑙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– 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расширение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(dilation rate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8EBB6D-129B-3A48-8C9E-E389A2501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18" y="3457523"/>
                <a:ext cx="5122575" cy="1502399"/>
              </a:xfrm>
              <a:prstGeom prst="rect">
                <a:avLst/>
              </a:prstGeom>
              <a:blipFill>
                <a:blip r:embed="rId3"/>
                <a:stretch>
                  <a:fillRect l="-833" b="-5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/>
          <p:cNvSpPr/>
          <p:nvPr/>
        </p:nvSpPr>
        <p:spPr>
          <a:xfrm>
            <a:off x="838200" y="1460934"/>
            <a:ext cx="10515600" cy="123654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3631" y="1948950"/>
            <a:ext cx="8024738" cy="296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492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374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Сегментация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8678" y="1119500"/>
            <a:ext cx="11643064" cy="5552628"/>
          </a:xfrm>
        </p:spPr>
        <p:txBody>
          <a:bodyPr>
            <a:norm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DeepLab</a:t>
            </a:r>
            <a:r>
              <a:rPr lang="en-US" sz="2200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это </a:t>
            </a:r>
            <a:r>
              <a:rPr lang="ru-RU" sz="2200" dirty="0" err="1">
                <a:solidFill>
                  <a:schemeClr val="bg1"/>
                </a:solidFill>
              </a:rPr>
              <a:t>рзвитие</a:t>
            </a:r>
            <a:r>
              <a:rPr lang="ru-RU" sz="2200" dirty="0">
                <a:solidFill>
                  <a:schemeClr val="bg1"/>
                </a:solidFill>
              </a:rPr>
              <a:t> идеи </a:t>
            </a:r>
            <a:r>
              <a:rPr lang="en-US" sz="2200" dirty="0">
                <a:solidFill>
                  <a:schemeClr val="bg1"/>
                </a:solidFill>
              </a:rPr>
              <a:t>dilation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conv</a:t>
            </a:r>
            <a:r>
              <a:rPr lang="en-US" sz="2200" dirty="0">
                <a:solidFill>
                  <a:schemeClr val="bg1"/>
                </a:solidFill>
              </a:rPr>
              <a:t>olution .</a:t>
            </a:r>
          </a:p>
          <a:p>
            <a:r>
              <a:rPr lang="en-US" sz="2200" dirty="0" err="1">
                <a:solidFill>
                  <a:schemeClr val="bg1"/>
                </a:solidFill>
              </a:rPr>
              <a:t>З</a:t>
            </a:r>
            <a:r>
              <a:rPr lang="ru-RU" sz="2200" dirty="0" err="1">
                <a:solidFill>
                  <a:schemeClr val="bg1"/>
                </a:solidFill>
              </a:rPr>
              <a:t>амена</a:t>
            </a:r>
            <a:r>
              <a:rPr lang="ru-RU" sz="2200" dirty="0">
                <a:solidFill>
                  <a:schemeClr val="bg1"/>
                </a:solidFill>
              </a:rPr>
              <a:t> верхней части </a:t>
            </a:r>
            <a:r>
              <a:rPr lang="en-US" sz="2200" dirty="0">
                <a:solidFill>
                  <a:schemeClr val="bg1"/>
                </a:solidFill>
              </a:rPr>
              <a:t>backbone </a:t>
            </a:r>
            <a:r>
              <a:rPr lang="ru-RU" sz="2200" dirty="0">
                <a:solidFill>
                  <a:schemeClr val="bg1"/>
                </a:solidFill>
              </a:rPr>
              <a:t>сети классификации на </a:t>
            </a:r>
            <a:r>
              <a:rPr lang="en-US" sz="2200" dirty="0">
                <a:solidFill>
                  <a:schemeClr val="bg1"/>
                </a:solidFill>
              </a:rPr>
              <a:t>dilation convolution</a:t>
            </a:r>
          </a:p>
          <a:p>
            <a:pPr lvl="1"/>
            <a:r>
              <a:rPr lang="ru-RU" sz="1800" dirty="0">
                <a:solidFill>
                  <a:schemeClr val="bg1"/>
                </a:solidFill>
              </a:rPr>
              <a:t>Т</a:t>
            </a:r>
            <a:r>
              <a:rPr lang="en-US" sz="1800" dirty="0" err="1">
                <a:solidFill>
                  <a:schemeClr val="bg1"/>
                </a:solidFill>
              </a:rPr>
              <a:t>ак</a:t>
            </a:r>
            <a:r>
              <a:rPr lang="ru-RU" sz="1800" dirty="0">
                <a:solidFill>
                  <a:schemeClr val="bg1"/>
                </a:solidFill>
              </a:rPr>
              <a:t>ой блок предложено называть </a:t>
            </a:r>
            <a:r>
              <a:rPr lang="en-US" sz="1800" dirty="0" err="1">
                <a:solidFill>
                  <a:schemeClr val="bg1"/>
                </a:solidFill>
              </a:rPr>
              <a:t>atorus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convolution</a:t>
            </a:r>
          </a:p>
          <a:p>
            <a:r>
              <a:rPr lang="ru-RU" sz="2200" dirty="0">
                <a:solidFill>
                  <a:schemeClr val="bg1"/>
                </a:solidFill>
              </a:rPr>
              <a:t>Использование билинейной интерполяции для получения изображения итогового размера.</a:t>
            </a:r>
          </a:p>
          <a:p>
            <a:r>
              <a:rPr lang="ru-RU" sz="2200" dirty="0">
                <a:solidFill>
                  <a:schemeClr val="bg1"/>
                </a:solidFill>
              </a:rPr>
              <a:t>Также предложена модификация многослойный </a:t>
            </a:r>
            <a:r>
              <a:rPr lang="en-US" sz="2200" dirty="0" err="1">
                <a:solidFill>
                  <a:schemeClr val="bg1"/>
                </a:solidFill>
              </a:rPr>
              <a:t>DeepLab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когда объединяют карты признаков с разным </a:t>
            </a:r>
            <a:r>
              <a:rPr lang="en-US" sz="2200" dirty="0">
                <a:solidFill>
                  <a:schemeClr val="bg1"/>
                </a:solidFill>
              </a:rPr>
              <a:t>dilation rate</a:t>
            </a:r>
            <a:endParaRPr lang="ru-RU" sz="2200" dirty="0">
              <a:solidFill>
                <a:schemeClr val="bg1"/>
              </a:solidFill>
            </a:endParaRPr>
          </a:p>
          <a:p>
            <a:pPr marL="914400" lvl="2" indent="0">
              <a:buNone/>
            </a:pPr>
            <a:endParaRPr lang="en-US" sz="2000" dirty="0"/>
          </a:p>
          <a:p>
            <a:pPr marL="914400" lvl="2" indent="0">
              <a:buNone/>
            </a:pPr>
            <a:endParaRPr lang="en-US" sz="2000" dirty="0"/>
          </a:p>
          <a:p>
            <a:pPr marL="914400" lvl="2" indent="0">
              <a:buNone/>
            </a:pPr>
            <a:endParaRPr lang="ru-RU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79684902-40FC-494B-8D30-822C2F366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206" y="4563870"/>
            <a:ext cx="6080637" cy="1958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BD8F18E-78FE-E143-AB29-7EB935BB4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843" y="2830146"/>
            <a:ext cx="3964005" cy="37663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158677" y="1521151"/>
            <a:ext cx="9703169" cy="7973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520371" y="4834936"/>
            <a:ext cx="11110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Dilated Conv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2344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r>
              <a:rPr lang="en-US" sz="4800" b="1" dirty="0">
                <a:solidFill>
                  <a:schemeClr val="bg1"/>
                </a:solidFill>
              </a:rPr>
              <a:t> V2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22370" y="1231900"/>
                <a:ext cx="11664830" cy="4945063"/>
              </a:xfrm>
            </p:spPr>
            <p:txBody>
              <a:bodyPr>
                <a:norm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</a:rPr>
                  <a:t>Основная идея</a:t>
                </a:r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DeepLab</a:t>
                </a:r>
                <a:r>
                  <a:rPr lang="en-US" sz="2400" dirty="0">
                    <a:solidFill>
                      <a:schemeClr val="bg1"/>
                    </a:solidFill>
                  </a:rPr>
                  <a:t> 2</a:t>
                </a:r>
                <a:r>
                  <a:rPr lang="ru-RU" sz="2400" dirty="0">
                    <a:solidFill>
                      <a:schemeClr val="bg1"/>
                    </a:solidFill>
                  </a:rPr>
                  <a:t>: использование традиционного </a:t>
                </a:r>
                <a:r>
                  <a:rPr lang="en-US" sz="2400" dirty="0">
                    <a:solidFill>
                      <a:schemeClr val="bg1"/>
                    </a:solidFill>
                  </a:rPr>
                  <a:t>backbone</a:t>
                </a:r>
                <a:r>
                  <a:rPr lang="ru-RU" sz="2400" dirty="0">
                    <a:solidFill>
                      <a:schemeClr val="bg1"/>
                    </a:solidFill>
                  </a:rPr>
                  <a:t> и параллельно нескольких сверток с разным </a:t>
                </a:r>
                <a:r>
                  <a:rPr lang="en-US" sz="2400" dirty="0">
                    <a:solidFill>
                      <a:schemeClr val="bg1"/>
                    </a:solidFill>
                  </a:rPr>
                  <a:t>dilation rate  -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Atorus</a:t>
                </a:r>
                <a:r>
                  <a:rPr lang="en-US" sz="2400" dirty="0">
                    <a:solidFill>
                      <a:schemeClr val="bg1"/>
                    </a:solidFill>
                  </a:rPr>
                  <a:t> Spatial Pyramidal Pooling (ASPP)</a:t>
                </a:r>
              </a:p>
              <a:p>
                <a:pPr lvl="1"/>
                <a:r>
                  <a:rPr lang="en-US" sz="2000" dirty="0" err="1">
                    <a:solidFill>
                      <a:schemeClr val="bg1"/>
                    </a:solidFill>
                  </a:rPr>
                  <a:t>П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росто</a:t>
                </a:r>
                <a:r>
                  <a:rPr lang="ru-RU" sz="2000" dirty="0">
                    <a:solidFill>
                      <a:schemeClr val="bg1"/>
                    </a:solidFill>
                  </a:rPr>
                  <a:t> суммировать результаты сверток плохо, после каждой используется </a:t>
                </a:r>
                <a:r>
                  <a:rPr lang="en-US" sz="2000" dirty="0">
                    <a:solidFill>
                      <a:schemeClr val="bg1"/>
                    </a:solidFill>
                  </a:rPr>
                  <a:t>convolution 1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1.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Если объекты одного класса имеют разные масштабы, то </a:t>
                </a:r>
                <a:r>
                  <a:rPr lang="en-US" sz="2000" dirty="0">
                    <a:solidFill>
                      <a:schemeClr val="bg1"/>
                    </a:solidFill>
                  </a:rPr>
                  <a:t>ASPP </a:t>
                </a:r>
                <a:r>
                  <a:rPr lang="ru-RU" sz="2000" dirty="0">
                    <a:solidFill>
                      <a:schemeClr val="bg1"/>
                    </a:solidFill>
                  </a:rPr>
                  <a:t>поможет их объединить</a:t>
                </a:r>
                <a:r>
                  <a:rPr lang="en-US" sz="2000" dirty="0">
                    <a:solidFill>
                      <a:schemeClr val="bg1"/>
                    </a:solidFill>
                  </a:rPr>
                  <a:t>.</a:t>
                </a:r>
                <a:endParaRPr lang="ru-RU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sz="2000" dirty="0">
                    <a:solidFill>
                      <a:schemeClr val="bg1"/>
                    </a:solidFill>
                  </a:rPr>
                  <a:t>ASPP – </a:t>
                </a:r>
                <a:r>
                  <a:rPr lang="ru-RU" sz="2000" dirty="0">
                    <a:solidFill>
                      <a:schemeClr val="bg1"/>
                    </a:solidFill>
                  </a:rPr>
                  <a:t>это модификация идеи </a:t>
                </a:r>
                <a:r>
                  <a:rPr lang="en-US" sz="2000" dirty="0">
                    <a:solidFill>
                      <a:schemeClr val="bg1"/>
                    </a:solidFill>
                  </a:rPr>
                  <a:t>spatial pyramidal pooling (SPP)</a:t>
                </a:r>
                <a:r>
                  <a:rPr lang="ru-RU" sz="2000" dirty="0">
                    <a:solidFill>
                      <a:schemeClr val="bg1"/>
                    </a:solidFill>
                  </a:rPr>
                  <a:t>, которая широко используется как в сегментации, так и в обнаружении объектов, например 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PSPNet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2370" y="1231900"/>
                <a:ext cx="11664830" cy="4945063"/>
              </a:xfrm>
              <a:blipFill>
                <a:blip r:embed="rId2"/>
                <a:stretch>
                  <a:fillRect l="-679" t="-17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8B46FA-8B4F-0046-BCDE-7B65775DE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92395"/>
            <a:ext cx="4361122" cy="3365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148" name="Picture 28">
            <a:extLst>
              <a:ext uri="{FF2B5EF4-FFF2-40B4-BE49-F238E27FC236}">
                <a16:creationId xmlns:a16="http://schemas.microsoft.com/office/drawing/2014/main" id="{801BE9B0-C5B3-3D4D-8A79-22D150CCD9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73"/>
          <a:stretch/>
        </p:blipFill>
        <p:spPr bwMode="auto">
          <a:xfrm>
            <a:off x="5958992" y="3857625"/>
            <a:ext cx="5928207" cy="24717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460375" y="1247764"/>
            <a:ext cx="11131550" cy="66269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7930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PSPNet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22370" y="1231900"/>
                <a:ext cx="11664830" cy="4945063"/>
              </a:xfrm>
            </p:spPr>
            <p:txBody>
              <a:bodyPr>
                <a:norm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</a:rPr>
                  <a:t>Основная идея </a:t>
                </a:r>
                <a:r>
                  <a:rPr lang="en" sz="2400" dirty="0">
                    <a:solidFill>
                      <a:schemeClr val="bg1"/>
                    </a:solidFill>
                  </a:rPr>
                  <a:t>Pyramid Scene Parsing Network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(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PSPNet</a:t>
                </a:r>
                <a:r>
                  <a:rPr lang="en-US" sz="2400" dirty="0">
                    <a:solidFill>
                      <a:schemeClr val="bg1"/>
                    </a:solidFill>
                  </a:rPr>
                  <a:t>)</a:t>
                </a:r>
                <a:r>
                  <a:rPr lang="ru-RU" sz="2400" dirty="0">
                    <a:solidFill>
                      <a:schemeClr val="bg1"/>
                    </a:solidFill>
                  </a:rPr>
                  <a:t>: использование традиционного </a:t>
                </a:r>
                <a:r>
                  <a:rPr lang="en-US" sz="2400" dirty="0">
                    <a:solidFill>
                      <a:schemeClr val="bg1"/>
                    </a:solidFill>
                  </a:rPr>
                  <a:t>backbone</a:t>
                </a:r>
                <a:r>
                  <a:rPr lang="ru-RU" sz="2400" dirty="0">
                    <a:solidFill>
                      <a:schemeClr val="bg1"/>
                    </a:solidFill>
                  </a:rPr>
                  <a:t> и параллельно нескольких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пулин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гов</a:t>
                </a:r>
                <a:r>
                  <a:rPr lang="ru-RU" sz="2400" dirty="0">
                    <a:solidFill>
                      <a:schemeClr val="bg1"/>
                    </a:solidFill>
                  </a:rPr>
                  <a:t> с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за</a:t>
                </a:r>
                <a:r>
                  <a:rPr lang="ru-RU" sz="2400" dirty="0">
                    <a:solidFill>
                      <a:schemeClr val="bg1"/>
                    </a:solidFill>
                  </a:rPr>
                  <a:t>данным числом выходов </a:t>
                </a:r>
                <a:r>
                  <a:rPr lang="en-US" sz="2400" dirty="0">
                    <a:solidFill>
                      <a:schemeClr val="bg1"/>
                    </a:solidFill>
                  </a:rPr>
                  <a:t>- Spatial Pyramidal Pooling SPP)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Такой подход позволяет учесть контекстную информацию в разном масштабе (независимо от масштаба)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Модификация </a:t>
                </a:r>
                <a:r>
                  <a:rPr lang="en-US" sz="2000" dirty="0">
                    <a:solidFill>
                      <a:schemeClr val="bg1"/>
                    </a:solidFill>
                  </a:rPr>
                  <a:t>ASSP – </a:t>
                </a:r>
                <a:r>
                  <a:rPr lang="ru-RU" sz="2000" dirty="0">
                    <a:solidFill>
                      <a:schemeClr val="bg1"/>
                    </a:solidFill>
                  </a:rPr>
                  <a:t>замена свертки на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пулинг</a:t>
                </a:r>
                <a:r>
                  <a:rPr lang="ru-RU" sz="2000" dirty="0">
                    <a:solidFill>
                      <a:schemeClr val="bg1"/>
                    </a:solidFill>
                  </a:rPr>
                  <a:t>. После каждого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пулинга</a:t>
                </a:r>
                <a:r>
                  <a:rPr lang="ru-RU" sz="2000" dirty="0">
                    <a:solidFill>
                      <a:schemeClr val="bg1"/>
                    </a:solidFill>
                  </a:rPr>
                  <a:t> свертка 1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1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</a:t>
                </a:r>
                <a:r>
                  <a:rPr lang="en-US" sz="2000" dirty="0">
                    <a:solidFill>
                      <a:schemeClr val="bg1"/>
                    </a:solidFill>
                  </a:rPr>
                  <a:t> BN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Также в </a:t>
                </a:r>
                <a:r>
                  <a:rPr lang="en-US" sz="2000" dirty="0">
                    <a:solidFill>
                      <a:schemeClr val="bg1"/>
                    </a:solidFill>
                  </a:rPr>
                  <a:t>SPP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используется </a:t>
                </a:r>
                <a:r>
                  <a:rPr lang="en-US" sz="2000" dirty="0">
                    <a:solidFill>
                      <a:schemeClr val="bg1"/>
                    </a:solidFill>
                  </a:rPr>
                  <a:t>residual connection (skip connection) </a:t>
                </a:r>
                <a:r>
                  <a:rPr lang="ru-RU" sz="2000" dirty="0">
                    <a:solidFill>
                      <a:schemeClr val="bg1"/>
                    </a:solidFill>
                  </a:rPr>
                  <a:t> и конкатенация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2370" y="1231900"/>
                <a:ext cx="11664830" cy="4945063"/>
              </a:xfrm>
              <a:blipFill>
                <a:blip r:embed="rId2"/>
                <a:stretch>
                  <a:fillRect l="-679" t="-17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89CF5F-D3F2-EB4D-BFDC-44794D9B5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111" y="3704431"/>
            <a:ext cx="6734175" cy="29126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460375" y="1247764"/>
            <a:ext cx="11131550" cy="106397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5139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r>
              <a:rPr lang="en-US" sz="4800" b="1" dirty="0">
                <a:solidFill>
                  <a:schemeClr val="bg1"/>
                </a:solidFill>
              </a:rPr>
              <a:t> V3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2370" y="1231900"/>
            <a:ext cx="11664830" cy="49450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Основная идея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DeepLab</a:t>
            </a:r>
            <a:r>
              <a:rPr lang="en-US" sz="2400" dirty="0">
                <a:solidFill>
                  <a:schemeClr val="bg1"/>
                </a:solidFill>
              </a:rPr>
              <a:t> 3</a:t>
            </a:r>
            <a:r>
              <a:rPr lang="ru-RU" sz="2400" dirty="0">
                <a:solidFill>
                  <a:schemeClr val="bg1"/>
                </a:solidFill>
              </a:rPr>
              <a:t>: баланс расширенной и классической сверток в </a:t>
            </a:r>
            <a:r>
              <a:rPr lang="en-US" sz="2400" dirty="0">
                <a:solidFill>
                  <a:schemeClr val="bg1"/>
                </a:solidFill>
              </a:rPr>
              <a:t>ASPP</a:t>
            </a:r>
            <a:endParaRPr lang="ru-RU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повышение рецептивного поля (</a:t>
            </a:r>
            <a:r>
              <a:rPr lang="en-US" sz="2000" dirty="0">
                <a:solidFill>
                  <a:schemeClr val="bg1"/>
                </a:solidFill>
              </a:rPr>
              <a:t>field of view)</a:t>
            </a:r>
            <a:r>
              <a:rPr lang="ru-RU" sz="2000" dirty="0">
                <a:solidFill>
                  <a:schemeClr val="bg1"/>
                </a:solidFill>
              </a:rPr>
              <a:t> – увеличение контекста,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для точной классификации часто нужен небольшой </a:t>
            </a:r>
            <a:r>
              <a:rPr lang="en-US" sz="2000" dirty="0">
                <a:solidFill>
                  <a:schemeClr val="bg1"/>
                </a:solidFill>
              </a:rPr>
              <a:t>FOV </a:t>
            </a:r>
            <a:r>
              <a:rPr lang="ru-RU" sz="2000" dirty="0">
                <a:solidFill>
                  <a:schemeClr val="bg1"/>
                </a:solidFill>
              </a:rPr>
              <a:t>(более прицельная классификация) 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ASS</a:t>
            </a:r>
            <a:r>
              <a:rPr lang="en-US" sz="2400" dirty="0">
                <a:solidFill>
                  <a:schemeClr val="bg1"/>
                </a:solidFill>
              </a:rPr>
              <a:t>P</a:t>
            </a:r>
            <a:r>
              <a:rPr lang="ru-RU" sz="2400" dirty="0">
                <a:solidFill>
                  <a:schemeClr val="bg1"/>
                </a:solidFill>
              </a:rPr>
              <a:t> включает свертку 1х1</a:t>
            </a:r>
          </a:p>
          <a:p>
            <a:r>
              <a:rPr lang="en-US" sz="2400" dirty="0">
                <a:solidFill>
                  <a:schemeClr val="bg1"/>
                </a:solidFill>
              </a:rPr>
              <a:t>GAP </a:t>
            </a:r>
            <a:r>
              <a:rPr lang="ru-RU" sz="2400" dirty="0">
                <a:solidFill>
                  <a:schemeClr val="bg1"/>
                </a:solidFill>
              </a:rPr>
              <a:t>+ </a:t>
            </a:r>
            <a:r>
              <a:rPr lang="en-US" sz="2400" dirty="0" err="1">
                <a:solidFill>
                  <a:schemeClr val="bg1"/>
                </a:solidFill>
              </a:rPr>
              <a:t>UNPooling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= </a:t>
            </a:r>
            <a:r>
              <a:rPr lang="en" sz="2400" dirty="0">
                <a:solidFill>
                  <a:schemeClr val="bg1"/>
                </a:solidFill>
              </a:rPr>
              <a:t> image pooling</a:t>
            </a:r>
            <a:r>
              <a:rPr lang="ru-RU" sz="2400" dirty="0">
                <a:solidFill>
                  <a:schemeClr val="bg1"/>
                </a:solidFill>
              </a:rPr>
              <a:t> – идея включение контекста всего изображения</a:t>
            </a:r>
          </a:p>
          <a:p>
            <a:r>
              <a:rPr lang="ru-RU" sz="2400" dirty="0">
                <a:solidFill>
                  <a:schemeClr val="bg1"/>
                </a:solidFill>
              </a:rPr>
              <a:t>ASS</a:t>
            </a:r>
            <a:r>
              <a:rPr lang="en-US" sz="2400" dirty="0">
                <a:solidFill>
                  <a:schemeClr val="bg1"/>
                </a:solidFill>
              </a:rPr>
              <a:t>P </a:t>
            </a:r>
            <a:r>
              <a:rPr lang="ru-RU" sz="2400" dirty="0">
                <a:solidFill>
                  <a:schemeClr val="bg1"/>
                </a:solidFill>
              </a:rPr>
              <a:t>включает </a:t>
            </a:r>
            <a:r>
              <a:rPr lang="ru-RU" sz="2400" dirty="0" err="1">
                <a:solidFill>
                  <a:schemeClr val="bg1"/>
                </a:solidFill>
              </a:rPr>
              <a:t>батчнормализацию</a:t>
            </a:r>
            <a:endParaRPr lang="ru-RU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Не используется </a:t>
            </a:r>
            <a:r>
              <a:rPr lang="en-US" sz="2400" dirty="0">
                <a:solidFill>
                  <a:schemeClr val="bg1"/>
                </a:solidFill>
              </a:rPr>
              <a:t>Dense</a:t>
            </a:r>
            <a:r>
              <a:rPr lang="ru-RU" sz="2400" dirty="0">
                <a:solidFill>
                  <a:schemeClr val="bg1"/>
                </a:solidFill>
              </a:rPr>
              <a:t>CFR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Backbone </a:t>
            </a:r>
            <a:r>
              <a:rPr lang="en-US" sz="2400" dirty="0" err="1">
                <a:solidFill>
                  <a:schemeClr val="bg1"/>
                </a:solidFill>
              </a:rPr>
              <a:t>на</a:t>
            </a:r>
            <a:r>
              <a:rPr lang="ru-RU" sz="2400" dirty="0">
                <a:solidFill>
                  <a:schemeClr val="bg1"/>
                </a:solidFill>
              </a:rPr>
              <a:t> основе </a:t>
            </a:r>
            <a:r>
              <a:rPr lang="en-US" sz="2400" dirty="0">
                <a:solidFill>
                  <a:schemeClr val="bg1"/>
                </a:solidFill>
              </a:rPr>
              <a:t>Resnet101</a:t>
            </a:r>
            <a:endParaRPr lang="ru-RU" sz="24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6D9622-08CC-2C4B-B560-51493BAA9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226" y="3189543"/>
            <a:ext cx="6462712" cy="3358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222370" y="1247764"/>
            <a:ext cx="11369555" cy="106397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0536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r>
              <a:rPr lang="en-US" sz="4800" b="1" dirty="0">
                <a:solidFill>
                  <a:schemeClr val="bg1"/>
                </a:solidFill>
              </a:rPr>
              <a:t> V3+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4800" y="1145818"/>
            <a:ext cx="11747260" cy="1839913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Основная идея </a:t>
            </a:r>
            <a:r>
              <a:rPr lang="en-US" sz="2200" dirty="0">
                <a:solidFill>
                  <a:schemeClr val="bg1"/>
                </a:solidFill>
              </a:rPr>
              <a:t>DeepLab3+</a:t>
            </a:r>
            <a:r>
              <a:rPr lang="ru-RU" sz="2200" dirty="0">
                <a:solidFill>
                  <a:schemeClr val="bg1"/>
                </a:solidFill>
              </a:rPr>
              <a:t>: объединить подходы </a:t>
            </a:r>
            <a:r>
              <a:rPr lang="ru-RU" sz="2200" dirty="0" err="1">
                <a:solidFill>
                  <a:schemeClr val="bg1"/>
                </a:solidFill>
              </a:rPr>
              <a:t>энкодер</a:t>
            </a:r>
            <a:r>
              <a:rPr lang="ru-RU" sz="2200" dirty="0">
                <a:solidFill>
                  <a:schemeClr val="bg1"/>
                </a:solidFill>
              </a:rPr>
              <a:t>-декодер с </a:t>
            </a:r>
            <a:r>
              <a:rPr lang="en-US" sz="2200" dirty="0">
                <a:solidFill>
                  <a:schemeClr val="bg1"/>
                </a:solidFill>
              </a:rPr>
              <a:t>ASPP 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Архитектуры </a:t>
            </a:r>
            <a:r>
              <a:rPr lang="ru-RU" sz="2200" dirty="0" err="1">
                <a:solidFill>
                  <a:schemeClr val="bg1"/>
                </a:solidFill>
              </a:rPr>
              <a:t>энкодер</a:t>
            </a:r>
            <a:r>
              <a:rPr lang="ru-RU" sz="2200" dirty="0">
                <a:solidFill>
                  <a:schemeClr val="bg1"/>
                </a:solidFill>
              </a:rPr>
              <a:t>-декодер</a:t>
            </a:r>
            <a:r>
              <a:rPr lang="en-US" sz="2200" dirty="0">
                <a:solidFill>
                  <a:schemeClr val="bg1"/>
                </a:solidFill>
              </a:rPr>
              <a:t> (</a:t>
            </a:r>
            <a:r>
              <a:rPr lang="en-US" sz="2200" dirty="0" err="1">
                <a:solidFill>
                  <a:schemeClr val="bg1"/>
                </a:solidFill>
              </a:rPr>
              <a:t>SegNet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Unet</a:t>
            </a:r>
            <a:r>
              <a:rPr lang="en-US" sz="2200" dirty="0">
                <a:solidFill>
                  <a:schemeClr val="bg1"/>
                </a:solidFill>
              </a:rPr>
              <a:t>)</a:t>
            </a:r>
            <a:r>
              <a:rPr lang="ru-RU" sz="2200" dirty="0">
                <a:solidFill>
                  <a:schemeClr val="bg1"/>
                </a:solidFill>
              </a:rPr>
              <a:t> лучше обрабатывают локальные признаки,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ru-RU" sz="1800" dirty="0">
                <a:solidFill>
                  <a:schemeClr val="bg1"/>
                </a:solidFill>
              </a:rPr>
              <a:t>Результат - Эффект повышение резкости границ классов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Архитектуры с </a:t>
            </a:r>
            <a:r>
              <a:rPr lang="en-US" sz="2200" dirty="0">
                <a:solidFill>
                  <a:schemeClr val="bg1"/>
                </a:solidFill>
              </a:rPr>
              <a:t>ASPP (</a:t>
            </a:r>
            <a:r>
              <a:rPr lang="en-US" sz="2200" dirty="0" err="1">
                <a:solidFill>
                  <a:schemeClr val="bg1"/>
                </a:solidFill>
              </a:rPr>
              <a:t>DeepLab</a:t>
            </a:r>
            <a:r>
              <a:rPr lang="en-US" sz="2200" dirty="0">
                <a:solidFill>
                  <a:schemeClr val="bg1"/>
                </a:solidFill>
              </a:rPr>
              <a:t> 2,3) </a:t>
            </a:r>
            <a:r>
              <a:rPr lang="ru-RU" sz="2200" dirty="0">
                <a:solidFill>
                  <a:schemeClr val="bg1"/>
                </a:solidFill>
              </a:rPr>
              <a:t>устойчивы к разным масштабам и разному контексту информации признаков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0EC0240C-771D-2F4D-BE54-8C191FECD6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0375" y="3690143"/>
                <a:ext cx="5873751" cy="205140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Atrous Separable Convolution (ASSPP)</a:t>
                </a: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– </a:t>
                </a:r>
                <a:b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идея объединения </a:t>
                </a:r>
                <a:b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ASPP</a:t>
                </a: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и D</a:t>
                </a:r>
                <a:r>
                  <a:rPr kumimoji="0" lang="en-US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epthWise</a:t>
                </a: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Sep </a:t>
                </a:r>
                <a:r>
                  <a:rPr kumimoji="0" lang="en-US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Conv</a:t>
                </a: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endParaRPr kumimoji="0" lang="ru-RU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DWConv</a:t>
                </a: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+ 1</a:t>
                </a:r>
                <a14:m>
                  <m:oMath xmlns:m="http://schemas.openxmlformats.org/officeDocument/2006/math">
                    <m:r>
                      <a:rPr kumimoji="0" lang="en-US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×</m:t>
                    </m:r>
                  </m:oMath>
                </a14:m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 conv</a:t>
                </a:r>
                <a:endParaRPr kumimoji="0" lang="ru-RU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Подход значительно снижает </a:t>
                </a:r>
                <a:b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r>
                  <a:rPr kumimoji="0" lang="ru-RU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вычислительную сложность</a:t>
                </a:r>
              </a:p>
            </p:txBody>
          </p:sp>
        </mc:Choice>
        <mc:Fallback xmlns=""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0EC0240C-771D-2F4D-BE54-8C191FECD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75" y="3690143"/>
                <a:ext cx="5873751" cy="2051402"/>
              </a:xfrm>
              <a:prstGeom prst="rect">
                <a:avLst/>
              </a:prstGeom>
              <a:blipFill>
                <a:blip r:embed="rId2"/>
                <a:stretch>
                  <a:fillRect l="-1246" t="-3561" b="-50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9898431-AB46-8A41-856D-56F13E7BC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1" y="2985731"/>
            <a:ext cx="5863216" cy="36393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222370" y="1196790"/>
            <a:ext cx="11546347" cy="17379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216140" y="2985731"/>
            <a:ext cx="1097280" cy="19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encoder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0134600" y="2985729"/>
            <a:ext cx="1097280" cy="19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decoder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216140" y="6425660"/>
            <a:ext cx="1097280" cy="19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0264469" y="6474769"/>
            <a:ext cx="1097280" cy="129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905501" y="4147781"/>
            <a:ext cx="787399" cy="199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ASSPP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87289" y="3696882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r18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0162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60339"/>
            <a:ext cx="11664830" cy="139269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Се</a:t>
            </a:r>
            <a:r>
              <a:rPr lang="ru-RU" sz="4800" b="1" dirty="0" err="1">
                <a:solidFill>
                  <a:schemeClr val="bg1"/>
                </a:solidFill>
              </a:rPr>
              <a:t>гментация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DeepLab</a:t>
            </a:r>
            <a:r>
              <a:rPr lang="en-US" sz="4800" b="1" dirty="0">
                <a:solidFill>
                  <a:schemeClr val="bg1"/>
                </a:solidFill>
              </a:rPr>
              <a:t> V3+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2370" y="1217612"/>
            <a:ext cx="11747260" cy="49450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400" dirty="0" err="1">
                <a:solidFill>
                  <a:schemeClr val="bg1"/>
                </a:solidFill>
              </a:rPr>
              <a:t>Энкодер</a:t>
            </a:r>
            <a:r>
              <a:rPr lang="ru-RU" sz="2400" dirty="0">
                <a:solidFill>
                  <a:schemeClr val="bg1"/>
                </a:solidFill>
              </a:rPr>
              <a:t> постепенно снижение размер карты признаков и сохраняет семантическую информации.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Декодер постепенно восстанавливает пространственную информацию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AutoShape 6" descr="data:image/png;base64,iVBORw0KGgoAAAANSUhEUgAAAvQAAAMRCAYAAACDIiKTAAAgAElEQVR4AeydB3gU1drHv6t0URS71w6Cgiiiol7LlasggYSAdASkpkE6LZCQQEJISAgpJBAINY30XklCCKEGkCsWUCyAIr1Xwfv/nneS0WGdmWzCzmY3eed59jmzs6e853fOnPnPu2fO/B94YwJMgAkwASbABJgAE2ACTMBsCfyf2VrOhjMBJsAEmAATYAJMgAkwASYAFvTcCZ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2ACTIAJMAEmwASYgBkTYEFvxo3HpjMBJsAEmAATYAJMgAkwARb03AeYABNgAkyACTABJsAEmIAZE2BBb8aNx6YzASbABJgAE2ACTIAJMAEW9NwHmAATYAJMgAkwASbABJiAGRNgQW/GjcemMwEmwASYABNgAkyACTABFvTcB5gAE9CUwMGDB1FaWnrb5/Dhw5qWaejMyV7dOpw/f97QxQj5NQZemoAxs0y5Hc2swUzEXO43JtIQZmgGC3ozbDQ2mQmoEaALwooVKxAcHCx8aL8hBfT//d//QfdDtpnTpms/fdeqDsYsy5zawNxs5XY0txYzDXsba78xteuSabS2Ya1gQW9YnpwbE7iNwIkTJwQxTYJan8+den2pPLkLgpWV1W12GfOLnD1aiWGt6mXMOhizLK14cb6QPQ/Nrd9zOxqfQGM8/03xumT8ltW+RBb02jPmEpooge3bt8te1OUGbN1jdOGn9HUV+DQtRDcv8XtDeenF8qWhuQkbqe3ivlZ1EPOXhlqV1URPTaNUW9p+4j63o1HQm3UhYl+Rhubeb0zxumTWnUTBeBb0CmD4MBO4UwI0CEsH5fru05QZfYW9KQ6ccvU2twuUMetgzLLutI9zemUC3I7KbPgXZQLm0G/Ef5uVa3H7L6Z4XbrdwsbxjQV942hHroUJEjCUoBcHeBoUa9v27duneBNBf3s2xCbaLw1Z0Cu3hJSTuG9uvJRr13R+EdtOGnI7Np32r29Npf1F3DeVfmNnZ/e360tiYmKtVTXF61KtRpthBBb0ZthobLJ5EKBBWByQDRXqM3h6enr+rVzy8jfUJld3U7lA6cvEmHUwZln61p/j1Z0At2PdmXEK03724k76tKldlxpjX2NB3xhbletkEgSUBD0dJ2+79JOdnS2smiI3YOoeo7i1beJfohQ2lGdetFHXfvrOgl6k8/ewMfD6e62a3hFux6bX5oaosSn3mzu1zZSuS4ZoK1PLgwW9qbUI29NoCCgJ+tqmztDfk7QqjdzgKR6jgdFcNtFmaciCXrn1pJzEfXPjpVy7pvOL2HbSkNux6bR/fWsq7S/ivqn0G9EeaWgqttWXd2NKx4K+MbUm18WkCNBAJx34xP3aBL1YCbm/KMU86Ddz2USbpaG5XQSktov7WtVBzF8aalWWufQhc7RT2n7iPrejObakcW0W+4o0NJV+I7VJ3DcV24zbSqZZGgt602wXtqoREKCBThz0pKG+gp4QqIl6JS+9+KZBmjdPHypPKa4uZoonTv+R+5eA7KF5/FSGvpu07uJ+XS4CtHwnxde1h75T/ej3+m5i3qJdFNKDX1RH6cpC0t/F/brUoS72iflLQ7WyyE5qY7HdKKTvUvvVyhcZGIIv/bsktYO+Szf6TVqO3LMdteVB9aJ8dB/Qo75Zl3NLape4b0gW0vYT99XaUbShriHxULKbyqPf9O0L0rLpHKfzQG4Mojasa95atyu1PdlLdtX1HCA+uumJmz6boTmJfUUaqvUbspNspzhUf9rXZ5oltYeYTu06QXHEj9QmcZ/OQ/F3MZRjdyfXJbEdDM2a8tW6X4q2GyNkQW8MylxGkyRAA6w46ElDGvT03UhgS9NK92nwltukccR9tQsC5UE26QokMa1SSPH1uXDIpa/NHtEmqfiTy0c8RvHkLiJyfOgYcdUnbzFPsRxpqE8dlMpXOy4tQ9xXK0upHrX1M/pdKa1Yrhjqy1eMLw2prtRP5IQhxdO92ZSmFfdFXmSzeEwpJFv16ZdinhQai4VaO0rt0XefhKsSB93jFFefjURTXccCffLWtYe+i9udtqtSerkbRrFMaUjx5OzT7ZvSNMbkpNRvlK4PSvGl9svVVzcdiV25ePoc02Unl0a3PKl90n2tWFMZcnaJZSv1K2ma+ow3Yv6GDv86owydM+fHBJo4ARqspCe+uE+DRF02pXxoIJHbxHKkodrAqSS0pOmV9vUZzOTSqtlDdVKqs1xe0mNKNzlSTnW9SFGe0jLE/drqIC2zLvti/tJQqSw1TmqiVi2dtFzd/dr46san77Sp9THd80Epj7rYrE+/FNukLvlKbasPCyrLUJsaU6md0n3xBlXJBqW+Ls1DaZ/sUdvk0lH8uvBXalclYUtl6rNRvkr2yaU3NielfqNUb6X40rrI1Vc3nT6CVi4fOmYoQa8la+IhZz8dN0S/lPI2xr5+vd0YlnAZTKCREVAaEHQFTG3VVhOgcqJNboDSHajFMim9XPy6HCNvntoml5eSPZSPkrdMLh+5Y2qihf5aV7p4y+WldkytDmo8avtNrky5stQuttRnlDYt+SrZLndcPKZ7PojHpWF9xGttApP4NAQLpXapy/H68CCeVF+l7U6Ek9hWaszFONKwPvVQKkPpvCbvrtpGv0ttEveVWDUEJ7nzn+rU2AW91qyJodje0tCQ/VKt7xn6Nxb0hibK+TGBGgI0CEsHCXFfV8DUBkxNdOt6QSgvsRxpWJ8LAtkpfugvdbW/4eVuLMR6Se0Q95XsITEuxpGGdLEmW6i+4kdpsKe4SptSm0jL0ndfqQ5KZet7XK583bKULuSUVu2GRmu+crbXdky3D9cWvy6/6+YtbYOGYKHbjlJ79N2n80CNAZ2nVI6cKFEqX81pQGVRXpRWKV+pPWSf3CaNc6f7cu2qNB7QcbVNKZ3cTXFDcVJqN6VxQCm+lINcG+imU7rZkUure0z3mqD7O33XLU9qnzFYU3lydtX3mFy/lNZJ630W9FoT5vybLAEarOQGBqULnhoouXzomFxecnHVBk4xPgkBuYuY1C45kaBkh5hOzF8aKtkj52WjY7oXBzFvJXEjJ2rJOy+1QbpPZUg9eTQwK9VVTKdUB9G2+oZi/tJQtyw5ThS/NvEil85QfKm+Upvl9qksspHaTfSO67atXDrpMWIhthW1k5iPNI64rza3uyFY6LZjffqInN1UX+qvuiypzxMDkYdS/6hLnmQzcVdKQ8flNtEGpfBO21VJfCrZI9qo5KgQf5eGSnWWY0/pDMVJqd9Q/nI8leJL66JvOipD/MilobqLv4uhbj+kcuXSqtlpDNZKdkltvdN+KWWu9T4Leq0Jc/5NlgANBNKBQdyXE+G1QRLT6oZyeenGoe9qAyddCGsT8qJ9ShdNtfz1tUfJIyMnzkV7KJS7INNFRndT88jKXYAovZL3rjamumXX5XttvJT6ldIUAbFsrflSOXK2i8eoTUhg1raJ8eVCJUGqxESpXzYUCyV7amMi/q7Wh8U4ciH1bypbvBGSxlFiUZsQpjzl2oiOUZ66m1JcOm6odlUSgUrnt1Id5M6lhuSk1G9IQMtxVYovbZP6pKtPGrHMuqQ1FmuyTc4u8Zih+qXIQOuQBb3WhDn/JkuABlVxYJCGciK8NkjS9NJ9ubykv4v7+gzwtdkg/i7mKQ3V8pfGE/fl4it5WsVylUIl0a0bX6k91Ly4lIdS/nJ10C2zPt9FRtJQLIvaW3pc3Je7gdEtW2u+VJ5oj25IQksfMa+Wh9LFldIo3WgqcWkoFmI76raNvt+V+nBtN71q+SuxkBtbdPNROjcoT91Nt0+I3w3Zrkr2KJ3j0n8vRHsolLshaUhOSv2msQp6Y7GmPiptd+m+Iful7rmg1XcW9FqR5XybPAGli68+F0pdeNKBRrovl5f0d3Ff6YKgW44+38U8paFa/tJ44r5cfDnvmpIgk9qpJHLpYifdxLJ1QyXvXW1p5epAaSg/8a9ntVBJ4OraR9+pLKWLtz6MyC6t+VIZcrbTMTnPsJSvdF8uD33qKJeOjsltDcVCqc/I2Sh3TKmOSn1JLg/dY3eSp9KNFP1rprvJlWPodq2LPWQflS9nl67t9F0uHh3Th31d7JIrR6nfKI0JSvGl9apLOWK6+qSpT1q5cuiYoVkrtauh+6XIQOtQfrTTulTOnwk0AQI0qMoNTHIivDYccvnQMbm85OLqM8Dr2iAVo1SO+Klr/vrGl4tHwkAsVylU4kz2Sze5/OmYPptcWjmmSn8Vy6WnY3IXKLm4dIGRm1pEwlSfGxKqo1y+huSrVIY+F0dpG8jZKcdamkapbMpLbpMrwxgs9KmHnL10TGl6CNld300pT+pX+mzUf+VYynGXi6cPD7l0cvmL9srdrFF83XNNyXa5fxdMlVNjFPTGZE19Rq5/adEvxf6pZSg/2mlZIufNBJoIARoU5AYLEqZ13eTyoWO6opXylYurzwBFAyn9BS0nHOXylB5Ty18aT9zXja90YRLj1yeUslHKX9cOpXaRK18uLbWtXFylY1IbxbKV4iodp3arbVOqv1Ke+hzX13Y5Tmr2ypWtTx5y6eiY7mZOLKS2K9mtDxtpPtJ9Q+SpL3e5ePrYLpdOrl3FeilNu9GdlqT0PILcdBtT5XQndslxra096pNGbBd9095JndTKUuoz+tol5i2GcumUyhDTaB3+fbTTukTOnwk0EQI0OMqd9HUV9EoDHOVNv+lucmXWNlArXQTl8pI7ppa/PvHV6iiXXp9jUjZK+avZLeUqV55cWq0EvZKHnuzSxwOuVH+5eul7TMpXZCWXVo6TGF8urG8ecunomO5mTiyktivZXVe+hs5TX+5y8fSxXS6dXLuK9VKa3qJ7nijN0xbzkYaGYK9vPeTiKXG6E7vqUo7Ioj5p6pr2TuqkVhbZLrfVt05y6ZTKkCtXi2PyNdSiJM6TCTQxAjQIy530dRX0Sg9uKQ0ecmUqXRCoSehCJ5emLsfU8pfLRze+0iAul1afY7pTBpTy17VDqYvKlSmXVitBT2Up1YFsq61PqaWVq1ttx3T5itzk0slxEuPLhfXNQy4dHdPdzImF1HYlu+vK19B56stdLp4+tsulk2tXab2Upt1I48jlKzfdhtIYgr1ceXL1kIunxOlO7KpLOSK3+qSpa9o7qZNaWXKsKX596ySXTqkM0S6tw7+PdlqXyPkzgSZCgAZhuZO+NvGli0dpCozSIC9XplJctZsFSkO2kseLBlnxU5f8qS76xFcaxOlmQyy3LqEuQ6X89Z1/rE8dqEyal0uigNjV9iH2cptaWUpeRUqjO0dYmrdS/Q3FVyxLzXYxTm1hffOQS0fHdDdzYiG1Xc1uaby67Cvlqe95QWXpy10untK4JK2DXDq5dpWmUfrHUZxOo/Ssi/i7NC/aN1VOSnbVl2tt6eTaorY0Ikt90yrVSYs+Sbbpa5dYDzGUS0fHGnJr2NIbsuZcNhPQmAANdHInfV0EPcWVy4OO6c4JFasjF19p0JWLS8doUFXa5NIo5U956BNf6QE1tXyV7FM6LmcHHdNnk0trSNukNtRWlpL3Uc0eY/ClOtRmu7SeSvv1zUMuHR3T3cyJhdR2JaEjV0dpOrV9pQcQ9c1TySbd6S1kg1z7qPVZ0W65dLXZpzTtRvTAKwl+sUzd0FQ5KfGvL9fa0sm1RW1pRJb6pjUma7JNX7vEeoihXDo61pBbw5bekDXnspmAxgRooJM76fUV9GoDm9KUB6qSXJlyg67SxYAudmqbvvmLeegbXy4eHTPUppQ/XfzVNiVvnhxTtXz0/U3OTmlZSvZQOqWbPCpbLl86ZshNrgyp7fqUVd885NIp1a8ucfWxWS6OXBl1ZaGbr1yedKy2Pqybj/T7neSp9A+f3BgiV44+POTS0bHaNqUbX0on95so9pXyVbJDH/ZacVK6OVW7PlD9lMaQ2tpDjoHczZscQ7m0SuXJxaVjhmZNdsqVpWSXtF5y6ehYQ24NW3pD1pzLZgIaE6BBQe6k10fQ08Ald9ER81PLQ4wjDeUGKCVBr5Y3IZPmK+7L5S/iFeNIQ7n4SryU/gYX89c3VMpfzhYxT7WbKrV0Yvr6hFJO4r5uWUp1oT5DF3m5TSmNofhSmaK90lDXdjnbpMekacV9ffIQ4+qG0rzFfXNhIdorhiSedOtH3/XhQ6JSrq2VWNQmcMkmpemAcuXU1265dHSstk3JC68kruVslpZhqpyU+ND4LrfRtUUpTW39SCmdXDm6x+TSKpVnLNZkY13sktZJLh0da8itYUtvyJpz2UxAYwJKg5KSYCYhRhcVpXTiAFLbXEIxnjSUGziVBD1d8JQ2pYukXP5iHlI7xH25+ErLyJFIJWGtz0YMlS5kSvmTTXIXczqmdlMlVwd9bKwtjshIGuqWpeSZozS6ccXylOpvKL5UjtRmcV/JHtEu3VBMJw31yUMaX7qvmz99NxcWurYr2U31VTpv6dwRbwTkOKrlKXdeiDYpjQXUn+Q2aZuI+3L26KYV4+qGuvF0v6sJV9286Httm6lyUrqpkvOcq9WBGNTWHnLc6Jg+nnO5tErlqdlpyD5JbV4Xu6R9RC4dHWvIrWFLb8iac9lMQGMCNFgpnfT1Pa6P+JLLW27gVBKFcmVQXLUHMuXyF/Hqaw/Fp7Ll4tNxuhEiO3Q3EvB0AZDaJyfqleorlkd1oDLoIwog8Te5UK3OujbW5bu+ZZGdcnHpmNIFVku+VEc5e+rKqb55yKWjY0qbObDQtb22PkziTuzDFErPCWKh1BZKLCgNCXfqT3RO0YcElZKIpPhUrtxGv+l+lOyRptdNI36XxlHaV6uXmA+F+vwbQWWo5ddQnHTbWFovspd+p5s9tTYT09TWHkrjIpVDZVDbEwf6ruuEEcuQhmrlGYM1tanUHnFfzS6xr4lxdUPx94YIlUe7hrCGy2QCjYgADQq6J/udfJcbJOVwyZWhNECpDfKURvzI5Sk9ppQ/2SeNJ+4rxVfzzIhp9QnlBD3ZouRV1CdP3ThKdZBrk7oc0y2HviuVpXaBlStTa751sV3OPjpW3zzk0tExpc0cWMjZTqJJqa61HVfqR4ZiIecVFusgZ5uSPWIaCuXS0TF9Nn3PdzWvr7QcU+REY50So7oer609SLTrm6fuGCyXTq08Y7BW6l9qdon9Qa4+dKwht4YtvSFrzmUzAY0J0KCgdNLX9bg+A4xYHbm8ldLX9W9pylvOc6KUP9lUF3sovr4XYbl8xWO6FxORDYVy9ovp5EKKL3dxUauztLy67svZoFSW2sVcyeuoJd+62K7Epb55yKWjY2qbqbNQsl3pRk6JgXhcqU9QOXfKQk3MU/6iDdJQqV9L6y2NL92XxlHa13d8U0ovd9wUORFHKZva9us7ptX2D5G0XN0xWPqbuF9b+2vNmtpXtEUa1maXUjrKoyG3hi29IWvOZTMBjQmo/RUqHTzU9ikP3YGxNrPl8lMboOri8RMv2rplqOWvG5e+q8Wn+tXFJt386WKlttFfwfqKeqovxZcTzrXVQc0Gtd9061MbLzWvme7f3mK5WvGtq+2iPdKwvnnIpaNjtW2mzELN9rqOL/RvnFJ/EMupLwt9zgW59qlvOn3aVayTXLnSY2o3OWIeuqEpctL3Jk8cw+s7pulbd93rlpS5uK9P++tbnpinGOqTN7WrGF8a6pNWGl+6r9tXjPm99tHOmNZwWUygERGgi6falBbpIED7NNDSQEICTWkOtD545MokT4faRuXJpRNtJAFMA6u46QpitYuiXL612UPlkDeI4umWJdqkGxI/8qRTOn02Ne+Pbn0pT1071OqsT/lKcerDS+lirntRlZapBd/62C61ifbrm4ccA30uzFSmqbLQZaP7naaKyNVbem4QT+m5q5uH7neRhTQPpX06B9T6mDTvhmhXKl9NENI5Xd+x1tQ4UV1rG9NofBQ3sl93TNNnXKb0lI9uWmkfkTvv6tv+VJ5WrCnv+told97J1VvkbYyQBb0xKHMZTKABCNCFtjaPnK5ZFJ9EAl0ExY/SBZsGWaXfdPOl7/WxR8yH0uraRfbRsbrYIOYnDemCLtaVQrULfF3rLC2nrvv14UXtVx8ehuZbH9t1+dQ3D2JQ134vLdsUWUjtk9unfqnbj+ncuBMOVA6xIPEmPT9on47Xd2uodiV7xfPjTrno1t2UOFFf0B0r1drrTsY03XpTH6T81Lb6tr+Yp26ZYt9Uq6OYVi2sr13Ulwzdn9TsVPuN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wASbABJgAE2ACTECNAAt6NTr8GxNgAkyACTABJsAEmAATMHECLOhNvIHYPCbABJgAE2ACTIAJMAEmoEaABb0aHf6NCTABJsAEmAATYAJMgAmYOAEW9CbeQGweE2ACTIAJMAEmwASYABNQI8CCXo0O/8YEmAATYAJMgAkwASbABEycAAt6E28gNo8JMAEmwASYABNgAkyACagRYEGvRod/YwJMgAkwASbABJgAE2ACJk6ABb2JNxCbxwSYABNgAkyACTABJsAE1AiwoFejw78xASbABJgAE2ACTIAJMAETJ8CC3sQbiM1jAkyACTABJsAEmAATYAJqBFjQq9Hh35gAE2ACTIAJMAEmwASYgIkTYEFv4g3E5jEBJsAEmAATYAJMgAkwATUCLOjV6PBvTIAJMAEmwASYABNgAkzAxAmwoDfxBmLzmAATYAJMgAkwASbABJiAGgEW9Gp0+DcmwASYABNgAkyACTABJmDiBFjQm3gDsXlMgAk0DIH//e9/uHnzJn7//Xf88ccfoO+8MQEmwASYABMwRQIs6E2xVdgmJsAEGowACXcS8MePH0dWVibWro1B1e6dOH36HG7dugXW9Q3WNFwwE2ACTIAJKBBgQa8Ahg8zASbQ9AiQmL9y5Qr27dsHX19fWA54H7PmvI3kjAnIzl+J/V99iYsXr+DWLfbYN73ewTVmAkyACZguARb0pts2bBkTYAJGIiBOrzl27Bji4+MxfPhwPPnUU+jY6T4EhXZC5eYeyN3QD0kJTsgrWI19//0CZ89drPHY81QcIzUTF8MEmAATYAIKBFjQK4Dhw0yACTQNAjS95uLFi9i+fTs8PT3x2muvoWXLlrjrrrvw5OPtMfXzt1CwdAD2xlijcm1vZMZaID7eHlm5Mfhi316cO3eBhX3T6CpcSybABJiAyRJgQW+yTcOGMQEmoCUB8srTA69Hjx7F6tWrYW1tjUcffVQQ8i1btECHfz6F0b2tEGI7HfFuHsicNgWb/cagKtoaFbEfIXO9KOxX48v9X+L8efbYa9lenDcTYAJMgAkoE2BBr8yGf2ECTKCREiCv/IULF1BZWYmZM2eiW7duaNGiBe6+6y60v/c+fNj9TXh9bo9Mv6UoXxKLwoUrkTYnCImus5Hu7oDyBaOxewUJ+4+Rus4ScXFOyMlfx8K+kfYXrhYTYAJMwNQJsKA39RZi+5gAEzAYAfLK37hxAz/99BNWrFiB/v374+GHHxa88q1btkKnp57BuL4DsXK6L8pC1mFLRCIqwuKxOSwem5bEIt9/BVLnLEKCy0xkuNujYuFoVMUMQPn6amEfH+eM3Px1wsOzFy5c4lVxDNZynBETYAJMgAmoEWBBr0aHf2MCTKDRECCv/Llz51BWVgZXV1d06dIFzZs3R7O778bD9z+APm/+C/MnOCLLL0oQ8lvCE1AeGvfnh0R9tbBfj3z/ZUidHYANrjORNcMOFYGjsWullSDs09ZbIiHRGQWF8fjm229x6ZK4Kk6jQckVYQJMgAkwARMjwILexBqEzWECTMCwBMgrf/36dRw6dAiRkZHo3bs3HnzwQcEr36ZVa3R99nlMthyCtR4LsSl0PSrDEwXhLhXz0n1R2JeF1Ah7jwBscJuFrOl2qAj4DFUxliiP/w9S11shPt4dBUWJOHDgAAt7wzYr58YEmAATYAISAizoJTB4lwkwgcZFgF4EdebMGRQXF8PJyQmdO3fG3XffLXjlH3ngAVi89R4WTnZBrv8yVNL0Gh2vvFTI6+7fLuyXI2XWQiS6TEfWdFtULhqFXTH9UbruP0heZ4X4BHcUFvqeU8YAACAASURBVG2oEfZXa9axb1ysuTZMgAkwASbQcARY0Dccey6ZCTABjQiQV/7atWs4ePAgQkND0atXL7Rv317wyrdt3QavdugEO+vhiJ0dgPLQ2Fq98rpiXvq9WtgnCHPu8/yikDLTHxtcZyBnJgn7kdi1qh9KEz5ESpIFEpPdULwxFd99dwiXL7Ow16j5OVsmwASYQJMjwIK+yTU5V5gJNF4CJOTJK3/69Gnk5ubCzs4OHTt2FIR882bN8Hj7h2D1rw8RZDsNeQErqr3yYbfPlZeK9brs/+mxX7wOuTXCPsllOlLcJyB5YW9kp3dBfulLSErviw3JHthYko7vvvuehX3j7Y5cMybABJiA0QiwoDcaai6ICTABLQmQmL9y5Qq++eYbBAcH4/3338d9990nLEV5b5s26PHCi3D89DPEzQnC5tA4bKllrnxdxLw0Lgn7itA4lISsx4aQOPjMj8LI8eMwweZVhC97HjnFHZFf8gqS0i2wIXmWIOy///4Qrly5JkzF0ZIR580EmAATYAKNkwAL+sbZrlwrJtBkCJCQv3nzJk6ePImMjAxMnDgRzz//vOCVb9G8OZ585FEMeu8/WGw/A4WBK4XpNRUG8spLhTztb14SK6xbXxyZjMT4TQguPAi3kp8walUJ+rr5wmLMQNg6v4ql0R2QXdQReSXdBGGfnDob5eW5+Omnn3HtKgv7JtN5uaJMgAkwAQMRYEFvIJCcDRNgAsYnQEtRXr58GV9++SUCAgLwr3/9C23bthUefL3vnrbo+dLLcBs2FolewZp65UUxXxaegKyVOVievhvem3+F666LcNl7FW57rmBK6VGMWrkR/ab5o9/nA2Hj9Aoiojsip6gjCkpeRUrGAKSk+WDz5nz8/PNhXL16DX/c+sP4ULlEJsAEmAATMDsCLOjNrsnYYCbABESv/PHjx5GUlITRo0fjmWeeEbzyLZu3wDOPPY6hH/ZBuKMHioJiaubKx/+5pryuZ/1OvpNXnqbwFEelID5+ExYVfocZ28/AqeoynKsuwYVEfdUluO2pFvZTy37BqBVF+MTFBxajLeHg8gqWr+qIvI0dkVvcHUlp1khNn4eKinwcOXwY169fA9248MYEmAATYAJMQIkAC3olMnycCTABkyRA4vbixYvYu3cv/Pz80LNnT7Ru3VqYK39/23vxr66vYsaI8Uj2XiK85VV4QVSYdmK+LDwRmatysSxzD7w2HxMEvCDmd9WIeRL04oeE/d6rcN9zGQ4bf8aIqDxYuPhgwHgrOE3vhujVzyO3uCPyirsjOd0a6Zm+2LatGEeP/iKspc/C3iS7JBvFBJgAE2hwAizoG7wJ2AAmwAT0IUBe+d9//x2//fYb4uPjMXz4cDz11FOCV751i5Z4/vF/YuRH/RDp7InioFXaz5UPjUNRVCpiEzYjoPj7v3vlRREvF9YIe7fdl2Bf/BNGRuWhn8tcDBzfH07TuyJ61bPI29gBuRtfQ3L6EKRlLETl1mIcPXIE165dZ4+9Ph2G4zABJsAEmhABFvRNqLG5qkzAXAmQZ/rChQvYsWMHfHx88Prrr6NVq1bCXPkH2t6HD17pgdmjJiN9XjgqwuMheOVDDe+V3xwaKzz4WhqRiPTV+YjM+gKeFb8JHniaXuMs55WXE/TisapLcKU59n8K+xz0nToL/Ub+B1PdOmPFmueQX9IROYWvY0PqEKSlL0BlJXnsj7LH3lw7M9vNBJgAE9CAAAt6DaBylkyACRiGAHnlb9y4gV9++QVr167Fp59+iieeeELwyrdp2QovPPk0xvS2xHI3b2wMXnNHL4iqbR69sIJNaBwKlqVjXWIFFm78AdN2nL19rrwo1Osa/umxvwjbgu8xOCQVH9tOg+Xoj+Eyswti1tJUnBeQXfg6ElOGICMrADt2luHXX39lYW+Yrsa5MAEmwATMmgALerNuPjaeCTReAuSVP3fuHCorKzF79mx0794dLVu2RLO778aD7drho9d6Yu5YO2T6Rgge+Ypww7wgSlfYCw+9LokFeeVT1xQiPPtLkFfeueqi8NBrnb3yamK/RtjT6ji2ed/h0+Bk/HusHXpbv46pLs8hZu1zgrDPKXoDSenDkZaxCNu3Vwt7norTeM8FrhkTYAJMoDYCLOhrI8S/MwEmYFQC5JW/fv06Dh8+jJUrV8LKygqPPvqo8NDrPa1b48VnnsN4i4GImeaL0sVrhRVs6GVOukLcEN9JzG8Ki0f+8gysSdqKBSU/wn3HuWohL65goybQ6/3bJTjvOIcJafvQa6ovOnZ/F51e7oqP+r4EF/fnsTa+A/JLX0BG3htISB6B9Bphf+zYsRqP/f+M2mZcGBNgAkyACTQsARb0DcufS2cCTEBC4NatWzhz5gzKy8sxffp0dOvWDc2bN0fzZs3wyP0PoM+b/4LvBEdkLYgS3vSq7Qui4lCyNAkpa4sQlvMVZm85ISw/+edSlPUW65JVb2TycNp+FrZFP2FYZC4+cVqAQTZeGGvrjf5DHdDtjV7o0r0bLAa+jJmzO2Jd4vPI2/gCMmuEfVZuCPbs3YoTJ06wsJf0K95lAkyACTR2AizoG3sLc/2YgBkQIK/8tWvX8MMPP2DZsmXo27cvHnroIWGufNvWbfBKhxcw2XIw1sxcgLKQdZp55cWHXjeFxiM3OhOrk7fDr/QnuO84b5i58jICXlzS0nnnBUzdchLjknejv9cyWEychQmO/pgfnIaoNVsREJaDKdNCYDlsCl59+2O82rMH+n/6MmbM7oB1CdVz7LMK30JKxjhk50SganclaJ1++rfjjz/YY28GpwGbyASYABOoNwEW9PVGxwmZABMwBAHyyp8+fRobN26Ei4sLunTpgmbNmqFFs+Z4rP2D6PfW+wiY7IKchcs0X4qSBP3GpUlIXrsRS/K+hkflSSNMr7kIp23klf8BQ5fSKje+GGrrjelzYxC+shwxCbsRk7BH+ETH7sTCsBw4uIfAYrAtuvXshW5vvAoL65cww+M5rN/wPPJKOiMj9x1sSBmHrOxwVFWJwv4GC3tDdFjOgwkwASZgggRY0Jtgo7BJTKApECCv/NWrV3Hw4EGEh4fj448/Rvv27XH3XXfj3jb34LWOneFgPRzrPQKwacl6Db3yccJSlJvCEpC7IhMxKTsxv+ww3HZe0N4rv+M8pmz+DWMTd6KfZyT6TfTAZJdF8A/Nxoq4XX8KeVHQi+Gyddvhuzgdtq5B6DtoMl5+40O88mZ3WH76Ejy8nkPshueQu7EzMnKqhX1uXiS+2LcDJ0+ewvXrLOybwvnFdWQCTKBpEWBB37Tam2vLBBqcAAn5mzdv4tSpUygoKMCUKVPQqVMnYU35ls1b4J8PP4oB736IIFt35C+MNoJXPg7FkcnYsL4EIfnfYNbWU3Cuuix45sXpMIYPL8Bp2xlMzv8Og5ekoo+9N4bZemOG9ypExGy+zSsvini5kIS9Hwl7lyD0tp6Irq9/gO5vdYfloBfh4fksYjfQVJzOyMp/Dynpk5Cbvxx7v9iFkydOsrBv8DOBDWACTIAJGI4AC3rDseScmAATqIUAifnLly/j66+/RkhICD788EM88MADgpi/7562eLNzVzgPGY34OYtQTl758ERosYKNuBRlWVgCclbmYEVaFeaVHTGaV96h/BjGJmxH/9kRsJzkATv3xcJUGjWvvJygF49Frd2GeYuSMckxAB8PmIAuPd7DK290Q/+BneDh+RziU55HfklnpOe+hw2pNsjNW44v9u3CqVOncePG76B24Y0JMAEmwATMlwALevNtO7acCZgNAdErT6uvZGdnY/LkyejYsaPw0GvLFi3w9KOPYfAHH2OJwwwUBq6o8cprtxQlLWlZFJmCxNgyBBccwMytp7WfXrPzAhy3nsaknG8wMHgDPrH3xkiH+Zjttx6RayoVp9eIol2fMHLNVvgEJmGS40J82G8MOnf/l+Cxtx76Irx9n0ViKnnsX0RazntISrNB0cbV+PqbfcLKQizszeZ0YkOZABNgAn8jwIL+b0j4ABNgAoYkQGL+0qVL2L9/PwIDA/H++++j3X33CS+Iate2Ld56qRvch47FBq/FoIdSt2jllQ+NFebKl4UnIismB8sy9sCn/Be4inPld12C4afWVC9RSWvK25f9gs/WlqPftMWwmjQb9u4hCIzIw8r4vx561Ue06xOHbhC8FiZgnIMv/m3xGV7o9iZ6vPcaho/rgfkBnZCY9hzyNr6IrIJeSM9yQmHRGuz/6gucOXOWPfaG7PycFxNgAkzASARY0BsJNBfDBJoaARLyv//+u7B0YlpaGsaPH49nn31W8Mq3btESzz3xTwz/sA/CpnqgaFGM8NCrpuvKh8ajMCoV8fHlWFR4EDO2nan2ymsp5MkrX3kKE7O/xqBFCehr64mxU/zg6R9vMK+8msAPW1EG55lL8f4nw9Htk+H4YNIM9Bn3OUbZvAXfwBeQlNEB+Ru7Ii27F5LTHFFQtBb795PH/qzQdjwVp6mdtVxfJsAEzJUAC3pzbTm2mwmYMAESghcuXMAXX3wBf39/vPPOO7i3bVvBK/9A2/vw3svdMXPkBKR4h2BzWJx2Xvkl5JWPQ2l4IjJX5SEqcy/mlv8K110XNRfzTtvPwa7kMEatKkFf9yBYT54Dp5kRWBxVpIlXXirsyesftXYrfIPTMN5xIXpPmAmrgFhMyPwSY2O3wcprKfqMH4Mx9m8hYHEnQdjnFHdBalYvpKQ5YmNpHL49sB9nzp5jj70Jn2dsGhNgAkxAJMCCXiTBIRNgAndMQPTKHzt2DImJifjss8/w9NNPC175Ni1boeM/n8Jn/+mHSGdPFC9apdlSlOU102vKySu/LA2xCRUILP4e07ef1VzICy+IqjyJCen/xQC/Neg7eY7glZ+7MBG0Ko1UeGuxT2vVL4kugZvXCgya7AULt0AMjy4Upvy47rkMt71X4bj5eI2wj4DFxDEYa/8W/IM7YUN6B+QWdUFmXh+kZbmisHg9vv76S56Kc8dnBmfABJgAE9CWAAt6bfly7kygyRD4448/cP78eezevRvz5s1Dz5490aZNGzS/+260b3cfenV/E3M+m4w0n1BUhMULXvnyMMM/+Erz8EnQl0YkImN1ASKzvoDX5mPC/HgnWo5Swyk2TtvPwm7jzxi5shgWLgvxqa0XXGZHIWTZRqN55enNsuOdFsLC1gtWC9ZifPo+4cVVfz4fUHUJrnuuVAv7it8wJnYr+s8ORZ+xIzHa5g34B72AlKyOyC3uiuSMj7AhxRmFRevxzTdf4uzZ8/j995vgRXGazGnNFWUCTMBMCLCgN5OGYjOZgKkSIK/8jRs3cPToUaxbtw7Dhg3Dk08+KXjl72ndGp2ffhZjP7FCtJsPSoJWozI8QZulKGu88pvC4pG/PB3rNmxBQPEPmCZ45S9pKuSdd57H1IoTGJ+6FwN8V8Ni8hxMcFqIeUGpII+5Fp54aZ6CV345eeVXYpCNF/q5BWKY4JU/CpedF+Qf9pUI+6nlxzB6zWb0m7kYn3w+EhOmvoXgiM5Iye6A7IIuSEr/CMlprigt24DvDx3A+fMXWNib6gnJdjEBJtAkCbCgb5LNzpVmAoYhQF75c+fOYdu2bfD09ESPHj3QqlUrNG/WDA+1ux+9X38L3mPtkekbgS3h5JVPAC0ZaeiPsK58aBxKliYhdU0hwrP/izlbjsOl6hKcqrRbvYa83k7bzsKm8BCGRebgE0dfDLadC9c5yxAaXWocr/yarZi/OA3jHEWv/BqMT9Pxyu+qXm3nTy+99HuNsHffcwVTN/0qCHurOUtgZTMaNq5vIySiE1KzOiCn6GWk5/RFevYslG5KwfffH2Rhb5jTiHNhAkyACdwxARb0d4yQM2ACTY8AeeWvX7+OI0eOYNWqVRg4cCAef/xxwSt/b5s26Prs85hgMRCrps1HafBa43jlozOwJmkb/Et+xLQd57RfV37HeUypOI5xSbth6b0c/SbPxiSXQPguTjOyV36FMLWH5soLXvlSFa+8VMjr7lddgtueKxCF/Zi1m2HlsRiWk0bAxqUnQpZ2RlpOR+QUvYKUjP5Iy/BAaVkKDh06iAsXLuLmzVs8FafpDQVcYybABEyEAAt6E2kINoMJmAsB8sqfPXsWFRUVmDVrFl555RW0aNECLZo1xyMPPAiLnu/Cd6IjsvyWCh55bZeijMPGpUlIWVuM8Jz9mLPlBJyrLgkfWW+0roit1/cLcNp2BpPzv8PQiEz0neqLYfY+mOG9ChExmxGTYPh15aXTa2gFG3qB1J9z5e28MIDmyqd9cftc+XrV7aLwr4Ywx37PZUwpO4LPVpXCatYiWE0cATv3nghfTm+c7YjswleQnNEPGVlzULElEz/+dAgXLlxiYW8uJzLbyQSYQKMiwIK+UTUnV4YJaEeAvPJXr17Fjz/+iOjoaPTv3x+PPPJIjVf+HrzaoRNsLIdg7cwFKAtZhy0RiZrPlc+NzsSqlO3wLf0Z7qJXXsOHXp13nIdD+a8Ym7AN/ecsRb9JHrBxWQT/JVlYEbfLKHPlQ5ZvFObKfyrMlV90Z155NdFPU3H2XoHb7suYUnoEn8WUCMJ+oM1w2Lu/jtCojtVTcQpfRUaONbJzvbG5Igs//PCXsMf/tOuPnDMTYAJMgAn8RYAF/V8seI8JMAEFArdu3cLp06dRUlICNzc3vPzyy2jevDlaNm+Bxx96GP3f/gABk1yRsyBKmF6jmVeeVrAJi8PGyGQkrd+I0Nyv4VF5UvPpNfRgqePW05icdwCDQ9PQ18EHIx3mY+a8NYiIKTeSV77yT698P7u5hvXK1yrsr8Jt9yU4lB7ByOhCfGw7DR/2fwtjxz2N4NCnkZ7TAbnFryIlwxppmXNRXp6JH388hEsXLwsee4VuxYeZABNgAkzAQARY0BsIJGfDBBojAfLKX7lyBYcOHcLSpUvRp08fPPjgg7j7rrvQ7p62eL3TS5hiPQLrPRZiU8h6zefKl4XHI3dlFmJSd2J+2WG47zyv/bryO87BvvQoRsdugeWcCFhOngOHaSEICM/V/KFXmmpDK9jQspe0rjwtg/nnCjalR5RXsFET6PX9jR4w3n4Wk7K/xifTg9H93wPQ9dXX8O77L2D8xKcQuvRJpOc+j6z87khOH4CsnHnYtj0fR4/8jEuXWNg3xvGB68QEmIDpEGBBbzptwZYwAZMiQF75kydPoqCgAI6OjnjppZdw9913o1WLFnjy4Ucw6L3/INjOHXkLl6MyPBFae+WLI5ORGFuCkPxv4FF5Svu58uSVrzyFiVlf4dPgRHxi44lRU+Zjtu86RK7Zovn0muq58qJXPgD9bOdWrytvqLnydRD2znRTU3YUo1aVod/0EAy08YKt22LYuwbBctBkvNHzHbz/YUdMtHkKYZFPIS33eWQX9UBW7lDkF/hj27Z8HD78kyDsqV/xxgSYABNgAoYlwILesDw5NyZg9gTIK3/58mV8++23CA0NRa9evfDAAw8IYv7+tvfirRe7wnnwKCR4BqF8yXrhwdfNWrwgakksaDnKsogEZK/MwYq0XZi36QjcjOiV/2xtOfpPD4G1rRemTg9DoNG98ivxqe1c9HMT58ob2Su/8wKmbjmBCZn7MTAgFv3tffC54wLQW2/pwdwVsbsEJk4zwtHXegJ6vNkTH/TqiMm2TyEs6mlkFdALql5HasYQZGb7oXJrPo4c/RmXL1/BrVt/mP25whVgAkyACZgKARb0ptISbAcTMAECN2/exIkTJ5CdnQ1bW1t06tRJeOi1VYuWePaxJzD0372xxH46CgKiURmhoVd+Cb3tNQ5FUalIiNuE4PwDmLn1lOZz5Z0FAXsSEzK+xKCgROFtq2OnLoDXwgQsW7fdiF75VIx3DoAwV95/HcanGmgFmzp45cW33o5YWYy+04IwyMYTzh6RWLysGCviqm5jQQ8E+4dmYYr7YvSxHCsI+3//5wXYT30ay2KeQUZeR2Tmv47k9CHIyV+IXVUb8euvR4QbR/bYm8CJzyYwASZg9gRY0Jt9E3IFmMCdEyCv/KVLl7B//34EBQXhgw8+QLt27dDs7rvxQNt78U6XVzB9+DgkzV2M8tBYbb3yobEoC09AVkwuotN3w7v8F7jtvCC8IMpZwxVsnLafg+3GnzAyphh9XRbC2sYTjjMjEBxZZNy58nNrvPLu5JUvgL2x58rTTU3FCYxL/QIDfFcJU33GTvXH3IANiFq79TYhL11OU5zvvyAkA3YuQfjI4jO88VZPfPRJJ0xx+kvYZxe8iczckcgrDMS2HcU4UjPHnoX9nZ/HnAMTYAJNlwAL+qbb9lxzJiAQ+P333/Hbb78hPT0dEyZMQIcOHQSvfJuWrdDhiScxotcnCJ/qgaJFMdp65WkFm9A4FEalIi6+HIsKD2Lm1tNw2n1Z03XlRa88reNu7b8WFjZzMN7RH17+xvXKzwuWeOUXiF75M9BuPf2/vz2W1te3Lf4RI1YUwsJ9EYbYVL/1dvGyjX/zyuuKeen3qLXbMD8oFbbOgej1yXC8/tYb+KhPRzg4PYWolc8iK/8FZBW+iaS04cjIWoit2wpx9OhhnorDYxITYAJMoJ4EWNDXExwnYwLmToC88hcuXMAXX3wBf39/vPvuu7j33nvRvFkztL/3Pvy7Ww94jJyIZO8l2Bwahy3hGq0rT3PlQ2NRGrEBmavyEJWxF3M3H4PrLvLKX4amXvltZ2FT+ANGrCyChWsAPrXzhuucZQiNLjWiV74YbnNXYjDNlW8grzzd1Ewp/w2fb9gFK5+VsLTzxgTXRfANTrujqUYk7H0CkzBp6gL8u/cQ9Oj5Bnr17ih47FesfgaZeR2RlvMGNqQOQ07uIlRVleHYsaPCyko8x97cRxi2nwkwAWMSYEFvTNpcFhMwEQI3btzAsWPHkJSUhDFjxuDZZ58VvPL3tGqNzk89g9Ef98cyZ08UL4rR/gVRofEoXJaK9YkVCCj6HtO3nTHCXPnzmLL5OD5PqoKVdzT6TpqNCc4BmBeUgujYHarTSqSe6PruiyvYzAsir3wg+tl5Y4Dgld8rvIXW2F55m4LvMSwiCxbO/hhq6w03z2gsMeBNTeTqLfBemIgJDr7414fWeO3N19Gnb0e4uD+DFWueRWbeC8jMewvp2WOQXxiCXVWb8OuvLOxNZLhgM5gAEzADAizozaCR2EQmYCgC5JU/f/48qqqqMH/+fLz99tu45557BK/8g/e1w0ev9YTnaBukzwtDRRh55RNQrtUKNjVe+fTV+YjK3AvPimPC9BKnqkvaeuW3n4VNwXcYFpULC0c/DLPzgduc5Ub1ytMUFvLKCyvYuAdh2HLjz5Wnt95OKT9W7ZX3joaVjRds3BbDb3HGHXnl1W5yIlZVwNMvFuPsfPDmO33wYtcX0HdAF8z06opV6zsiq7ATsvLfQXL6WGTnkrAvx7Fjv+Dq1Wv44w9+7ayhxgHOhwkwgcZHgAV942tTrhETkCVAXvlffvkF8fHxGDFiBJ566inBK9+2dWt0eeY5fP7JAKx088HGoFXCuvJaLkW5KSweBcvTsW5DJRZuPITp243gld9xHg7lxzAuaRcGeK9APxtP2LgGYcGSTNAqLWpC1BC/3eaVd6nxyvuvw7hU43vlaX39STnfYmh4OiycF2K4/TzM8FmNsJWbjPLW24CwHIwYNxNd3/kEbwyehN4T7THMpg9m+76KtQkdkZX/ItJz/4XkjM+RXxiGff/dhuPHf2NhL3tm80EmwASYAMCCnnsBE2jkBMgrf+7cOWzfvh1eXl5444030Lp1a7Ro1gyP3P8A+rz5NuaNc0CGbwQqwuJRQV750HjhAVV6SNVQH1pTnubilyxNQuraIkRk/xdzthw3glf+Ahy3nREE7JCwdFhMmScI2OneqxAeU665gKWbAXrbKy33KHjl7WiufMN55R3KfsHo9VvQf3YErGw8Mdl9MfyXZAo2GuLGRS2PZeu2CW/YtZ0eCmt6ZmB2BEbHVmJc0h4MDkqAlZM7Rjn0hpffy4Kwz8zvjMz8d5GZOxnFG6Owb992/PbbMRb2jXzM4uoxASZQdwIs6OvOjFMwAbMhcP36dRw+fBhr1qzB4MGD8cQTT9R45dug2/MdMbnfIMRMn4/SxWu0mytf84KoTWEJyIvOwNqkrfAv+RHTtp/Vfq48eeU3/YIx8dtg5RkJy8mzYUde+ZCG9MqvbTCv/MScbzA4JBn9HH0xaqovZs5baxyvfFyVUI6HXyxG2PsIc/UHL0nD5Pzv4bzrItz2XoXz9jOYlLEfgwPXo7/9FIy07QVP365YE98R2YUvIqvgfaRlTkZefiT27N0qeOyvXbsOumHljQkwASbQ1AmwoG/qPYDr3ygJ/PHHHzh9+jS2bNkCDw8P9OjRAy1btkTL5s3x+IMPwaLnu1gwwRHZfpGae+XJw79xaRKS1xYjLGd/tVee5slXXdJsSUZatYWmlUzM/hpDQtNg4eCDUVP84OG7DktXVWg+veZPr3xUzQo2dt7oX+OVtysx7ttenXecE9ayF9566xGOgbZecJgRhoDwPETHaj/VaNnaGq/8tFAMsJuL/p6RGB23FVMrqv+dER8Adt19BW57r8F562lMSNqDQQtWwcLWHiNsPoSn34tYl/icMBUnLfs9pGRMQtHGaOz/qgonT54EC/tGOYxxpZgAE6gDARb0dYDFUZmAORC4du0afvjhB0RHR2PAgAF4/PHHhRdE3dfmHvTo9CLsBwzFmhl+KAtZq+1SlEuqXxCVuyITq5K3w6/kZ7jvOGcUrzyJZkHAzgyFlc0cOExbgoCwXKMsRSnMlV9dKayYI65gY+2/vkG88lO31Lz1NjAO/Rzm4bOpfpjtF2uUmxp6myzNySev/Ej7eYJX/tPQVEzO/w7O288p3sy57rkCtz1X4VR5EuOTdmOg32pY2NlipN178PLrjLUJzyGzN0vmpwAAIABJREFUoDOy8j9Edr4DSkpj8OWXu3D8+AkW9uYwQLGNTIAJaEKABb0mWDlTJmB8AuSVP3XqFMrKyuDu7o5XXnkFLVq0QMsWLfDUI49iwDv/xiIbF+T6L8OWP+fKG26OvDjXnubK037x0mQkrd+IJXlfY3blCcEjbxSvfOZ+fBq8AX1tvTCmxitPyyaqze021G/R63dicWRR9bryglc+GMOWF8LeyF55eustlTlqdSn6zQjBINu5wltvAyOM6JUPy4EdzZW3mwtLzyjBKz9FxysveuflQkHY7yVhfwrjk/bAev4K9JkwAcMnvQuvBZ0Fj31O0UvIyu+F1EwHFBSuwH//W+2xv379d56KY/whiEtkAkygAQmwoG9A+Fw0EzAUgStXruC7775DVFQULCws8Mgjjwhe+Xb3tMUbnbvA+dORiJ21EJtC1hnBK5+I7JXZiEnZAd+yw3DbeV5zrzwJWNvinzBqzSb0nxECa1svOM2MwKKIfON45eOqQEsyegcmY5xTgLCuvDWtYJNCK9icVfRGywnZOzkmvCCq4jjGp+3DoIBYWE6Zh8+dFsI7YAMi11RqflMj9cqPsJ+Hfs7+GKyHV16tziTs3fdehWPFCYyN2w6rucvQZ+IEjLR5F/MCuyA+hebYd0FqVi+kZjigpGwtDhz4L06fOg0W9oYaYTgfJsAETJ0AC3pTbyG2jwmoELh16xZOnDiBoqIiODk5oWvXrmjWrBlatWiBZx97DIPe64VgO3fkL1wurClfEUYr2GjnlS+KTMGG2DIszv8WHpUnjeKVp2kltPQjCWgLWy987rgAXv7xoBVVDOV5V8tn+fodwo2D0+woDLTxQv9pizEsuqABvPJnYVP0A0ZEF8LCPQiDbDzh7BGJ4MhCrIyv0pyFMFc+LAfCCjZ23hKv/G8GuaGpnopzBY6bj2Ns3A5YeS9DP/vJ+Nzp3/Bf3AVxyR2QVdAFmXm9kVPgik2b1uObb/YJ/1pdv36DPfYq4wj/xASYgPkTYEFv/m3INWiiBC5fvoxvvvkGoaGh+Pjjj/HQQw8JXvkH2t6Lt7u8DLehoxE/JxDlS9YbxSufFZODFWm7MG/TEbjtvGAcr3zRjxgRU4x+LgH41M4bTrMiagTsbs0F7Moar/zcgA0Y47QQ/Rx8YB0YL3jHnbadMYiIVfNci7+JXvnPU/bA2m81LO19hLfPGtUrv6JmrrzDfPRzIa88rWCjPldetL+uoVTYf56wA9bzomBpOwHjHN+Df/BLgsc+t+hlZOX3RlqmEwqL1+Crr74QHhK/cYOn4jTR4ZKrzQQaPQEW9I2+ic2vgr///rvwNlNaveLXX3/F0aNHhc+xY8eEizJNL6H54k11u3nzJo4fP47c3FzY29vjxRdfxN13343WLVviucf/ieEf9sESh+koCIw2glc+HkVRqUiI24SgggOYtfWUUbzyUzYfF6azDFywDhY2npjoHAifRcmaveFU10Nf7ZXPg+CVpzniHmEYuboUDpt+hcuuC0YT87S+/uSC7zF8eT76TQvCEDtvuHtGI2R5iVGmGkWt3YaFolfevsYrH78VdZkrX1dBL8YXhf3U8mMYu74S1nMjYGk7DuMc34X/4heRmPY8MvO7IDnjI6RmOKG0LBYHDu5nYd9UB06uNxNo5ARY0DfyBjbH6v30009ITU1FeHg4/Pz84O3tDR8fHwQEBGDlypXIz8/Ht99+K4h+mnLSlLaLFy/iyy+/xOLFi9GrVy+0b98ezZs1w4P3tcN7XV/FjOHjsMEruMYrnwAt3/ZaFpGAzFV5WJ6xBz7lR+FqFK/8WUzOP4hhUbmCV36wnTdc5yzDkuhSowhYmrpCc+W9yCvvWO2VHxiUiIlZ+0HLQ4piU+tQ8MqTkE3cCSvvaPS39cJE10WYH5RilKlGwlz5FZswy289RpJX3nlhtVc+76BRORBnQdjvvoKpm37FmPWVGDA3HJY2YzHB+W0EhnRCQgoJ+67IyPkEWbnuKNsUhwMHSNifwY0bN3kqTlMaQLmuTKARE2BB34gb11yrRoJ90KBBePPNN9G7d29h6UVra2tYWlrCysoKtO/s7Izk5GQcOXIE5LFu7BvVkf6hSE9Px8SJE9GpUyfBK39Pq1bo9OTT+OwjC4RPmYWiwJWCV14LIU9z76tXsIlHYVQq4uI3YVHRQczYdsZIXvnf8PmGXRjgE41+k+cIXvl5i1JA3nJdD7oW3//ulQ/HyFXG98rTdJ7Jed9hWEQW+rsEYLj9fLh7rUDI8o1GuakRvPKhObCdEQpre29YedWsYLPZMHPl63czdAmue66C1rKfQsJ+XQUs5yxG/4kjMdHxLQSGdEZiagdkF3ZDZm5fZGRPw8bSeHx74CucOXMWN2/eAr+fqrGPolw/JtC4CbCgb9zta5a1i4uLEx7ufPvttxEcHCyI2MzMTMTGxgrfx4wZg3feeQcfffQRIiIihOk4jXkKzoULF/DFF18I/1B88MEHaNeuneCVf6jd/ej16uuYM2oSkueGoHxJrLZz5UPjUBqRiIxV+YjK2Iu55b/AdZcR5sqTgM09gKFRObBw9MUIh/mYNjcGocbyytfMlRe88jVz5QcGJRjfK7/jPOzLjmJM/FYM8FmBAbbesHUPEd56u3z9Ts1vasgrH7qiDB6+De+VVxb91cLebfdlOJQewWerSmE5Kwj9J4zEBMe3sSi0M5IzOyKr8BWkZlogPWsGNlek4Mcfv8O5c+cFYQ9+8axZXjfYaCbQ1AmwoG/qPcAE65+QkICXX34Zw4cPF4QszamnqTVXr14V3gq5Z88eLFiwQFhnnUR/SkoKaCpKY9uo3vQMAf0T8fnnn6NDhw7CCjZtW7fGi08/i7F9rLDMxRPFgTGoCNdmek15aKzgld8UFo+C5emITaxAYNH3mLH9TPVDr7s0fNvrjvPCnPQxcZWw8lqGfjaesHUNwoKQDKyI0/4Np+Tl/8srvwwDaeUWj3CMaIi58sJbb7/B4JAU9Jvqi+EO8zHTezXCVpQZxStPK9gsDM2uXsHG3gdW4rryDeqVv6gyxekSXPdehSDsSw5jVEwp+s8KgpXNaNi6v43FSzsjKb0jMgteRVbeAOQVzcWWren4gYT92Rph39gGFK4PE2ACjZoAC/pG3bzmWTlR0I8aNQr79++XfQD28OHDcHFxwZNPPolJkybhwIEDsvHMkwBw7tw57Nq1S3iG4N1338V9992HFs2b45EH2qP362/Ba4wNUn1CsTk0FsJSlGHxBl+Osnp6TSxKIjYgfXUBlmbvg1fFMUFEOVVdgrOGYp6mlUzK/gZDwtLQ18FH8MpP916F8JXliEkw1go2m6vnygte+XlokLnyNV750esq0N8zEgPt5sJ+2hLBK08vsdJiapE0T/PwyqsI+6pLcNt75U9hP3r1JljOCsCAycNg5/6WIOzJY59T1ANZ+dbIzvdC+eY0wWN//vwF3Lr5h+BMoBWlmtrzOuY6drLdTKCpEmBB31Rb3oTrLRX09ACo0nQaWuWlR48egje/uLgY5NE29+369evCcwHx8fGgG5rnnntO8Mrf26YNuj3XARMsrBHtOhfFQdp55UnIC2I+LA55yzOwdkMlFhYfwrQdZyEI+SptvfL2pUcxmrzynpGwspkDh+lL4L8ky6he+cDwmhVsaOUWj4aZK0/r60/I3I/BIcno7+iHzxwXYLbvekTEbDbKTU31XPkswSs/0GTmyquI910qv0mEvX3xjxgVXQTLGf6wnjwM9u49EbK0M1KzaI59d6RmDUBOnhe2bc/B4Z9/wP79X6GkpEyYkvM/nmhv7kMs288EGi0BFvSNtmnNt2L6CnpaDadv3764//77sWbNGly6dMlsK01C4ezZs9i6dauwqg9NJWrbtq3wgqjH2j8Ii57/wvxxDkifFyaIbZpiU66RV37zkjiULE1C6tpChGd/Cc8txyVeeRXRpCaoavtt5wU4bj2NCRn/xafBSbCw98aoqX6Y7bsOkau3aO6JJq/0XyvYJFavKz/FBzRXnkQ1vYlWed62YZk47TgHu5KfMWpVKfrPDMVA27mYMjMcAeG5iI7VfqqR6JWf5bseo2pWsBlC68rnHYCzETlowrtG2Lvuugj7oh8xMroQljP9MWDyUDi490BoVAekZFV77HMKh6Cw2Be+fk5wcLDF/v1f4/ffm9aqWmY7oLLhTKAJEmBB3wQb3dSrrK+gp4dFhwwZgtatWwsvVyJBbI4etGvXroFuTtatW4dhw4bh6aefFh56bXfPPejRsTNs+n+KmGk+2Bi0WrO58qJXnubK50VnYnXSNviX/IhpO87BueqysIqNJgJr10U407SSkiMYtboMljNCYG3jhSnTQoX1zVfGaz+9RpwrHxhBXvllGGhP68qH16wr/4tR15Unr/z49H0YFBgPyynzMdbJv9orv8p4Xnn/0GzYzQiDNc2VF1awqcQUk50rX8+bKUHYXwUJe7viHzFieQH6uXtjwERr2Dl3QcjSZ5Ga0wl5JW8iMKQL7Kb0RGbWGpw6dRx//MGi3tSvIWwfE2iKBFjQN8VWN/E66yvoz58/Lwj6Nm3aCGvWm5ugp5uP06dPo7y8HLNnzxaW6SSvPL0g6smHH4HV2x/Af4ITMn0j/porH6rVXPk4FEcmI3ltMUJz92P2lhN/euU1E/Lkla88hQnpX+LT4A2wsPXCOCd/eC6IN7JXfjO8FiZirDOtKz8PA4MTMTFzv1G90U7bz8K26EeMitkoeOXprbfOHpFYtLTAyF75dRg1xRf9XRZiSGg6JuU2Aq+82r9DJOy/oIdnL8G24FsM9FuFl999D6++/gjGjH8Ci8NJ2HdEUmZXJKdb47tD8bh67Qf873/mP73PxC8DbB4TYAJ1JMCCvo7AOLr2BPQV9PRgrIWFhfBypfXr14MeXDOXjVbs+f777xETEyOsuf/Pf/4TzZs3w/1t2+LNTi9h6sDhWDPDDyXBazRbV17qlc9ZkYWYlB3wK/kZ7jvOVa9go/FceZuiHzBi5UZYTg+Bte1cOM1aiuDIAqOs2vKXVz4XjrOjYE0r2MyOuH1deap/1eWaDz03YPhnB4QXRFUcx7jk3bBesBaW9j4Y5xyIuQsTEbm60ihTjWiuvP8S8sqHwtrBBwO8lgnPMDQ6r7yMsHetugy3PVfgsuMMJqXtwifTFuKxji/j7mYt8XHPFoia2Qqh8x7GuoRXsWPPezj40zAcP+2Lm7d+A3h9S3MZbtlOJtAkCLCgbxLNbF6V1FfQb9q0CW+99ZbwUGxJSYlZPBRLD/iePHkSpaWlmD59uvBQL/3D0KZlSzz72OMY9F4vBE5yRvaCSFSExlWvYBMap8kKNptDq73ySes3Yknu1/CoPCmsXOOsoZB32XkBNK1kXPIeQcD2tZmDzx0Xwss/3ihvOP1rrny1V37Mn+vKJ94+V15gcAEuO84LH3oLriDoDciGvPI2hYcwIroAltMXg9566zI7CkGRBaB57GSrlp+/5sqvw0jyytPbXsPShTX/zX6uvIx4v+2fpqpLcN19WZhyM2XjTxgamow3Bo/Hox1fQovWbfDko81xrfj/gPLqzxr/jvj2u4U4dmoqfj42EDduHATwh3kNrGwtE2ACjZoAC/pG3bzmWTl9BD1Nt/Hz88Pzzz8vrNH+7bffKq6GYyoUrly5ArJz2bJlwhtvn3jiCTRv3hzt770P73TpBpdPP8P6mf4oCdZ+rnxZeAJyVmZjZcpO+JaRV/68cbzyhYcwfEUR+rkEYLCdD1znLENQZKERvfI7ERieC6fZUcISkJazxbnyv1bPlSeht+siXCtPwLXwAFzSd8E5bSdcs/fBrfRnuO6gh2PvzFMveOXLf8PnSVWw9lsDKwcfTHQLBr31NmrNVk1FvHiD8JdXPgwDaa783GUYHdsI58rLCHsS8uSVd9p6EuMSt6K36wI83/PfuKdde9x1111odU9bDLPu+KeYJ1F/o+QufP9VJq5c+wJnLsTg5q3j7KE3lYGV7WACTEAgwIKeO4LJEZAKet116GlpSvJwp6Wl4cMPP0S3bt2Eh0lp3XZTfSCW1q/+7bffUFBQIKyd3717d+FB3ntatcLzj/8TQz/4GMF27shdsEzwym/WYPWa8tC46qUoQ+NQFJWCxNhSLM7/BrMqTwkPvGrplRcE7ObjGLthlyBgLWzmYJLLIkHA0oubRJGpZSisYBMj9cpXz5W/bQUbQcxfgFvZYbjHbYTL4pVwmhcEJ59AuCwIg1tUEtyy98F1+9l6i3phff3cgxi2NBv93YMw1N4H7p4rsHjZRqPc1Ei98qOm+KE/3ViFpTX+ufIk7Kl991wWng2xL/wBg4MT8Zr1aDz8TEc0a94CzZo1R7uHH0fXXlYYE7AEZwra3Cbqr259VXAa3Lp1Bv/7302TGzfZICbABJo2ARb0Tbv9TbL2JOi7du0qzC2nqSlHjx4VPocOHcK2bdsQFRWFAQMGgISxh4cHvvvuO5N96QvN66ebktDQUGGJzccee0x4QdRD7e7H+y93h/uQMYj3CEDp4rXC9BotxLw4V5688tkrcxCdVoV5m47AbacxvPLnMDnvIIZG5qCvoy+GOsyD65zlWBJdYhQBSzcJ9AKmwIhcOHmQV75mrrzc217pAcktv8F9TR5c5vjCydkNjlOd4ejoDCdHFzi7e8A1OBruuV/WLGGpv6eebmocNh3D2PjtsPJZCSvbuZjkFoz5QSmgt7BqeTMj5l3tlc+C7Z8r2DShufKCV/4ynCqPY+z6cvSa6oPnXn8fbe5th7v+cRdat70XT3XpjvfHu2L0ygJM33UKgUtG3iboyVP/vx/nmuSYyUYxASbABFjQcx8wOQIbNmzAa6+9JnycnZ3h7+8vTK+ZNWsWxo4dKwhjWn/e29sb+/btA72MydS2mzdv4tixY8jJycGUKVOEG5SWLVuibevW6PTk0xj1n74IdZiBPP9lqAiLhxZC/navfCri4zchuOAAZm49bTyvfOIODPCORn8bT9iQgA1OhVG98qtqvPKSFWxu88qLUzLIe7vzAtyz9sLVeyEcpzjViHkXODq5wtHRBY5TneDsNgPukYmC8BcemBXTq4S0vv6knG8xNDwTli4BGDHFF9O9YxCyvCG88rSCTQAGN4UVbGq88m57LsN153nY5R/AoMB1eLXfMDz45LPVXvnmLXD/I0/g5d4DYe2zHHbZ++G66wI8vrkFC/eFiPNpfbuor2gFXNhuasMN28MEmAATAAt67gQmR4Aedp00aRI+/vhjWFpaCp76oUOHYuTIkRg3bhzmzp2L9PR0/Pjjj7hx44bJ2U8vuKIbjcWLFwt1ePjhh9GyRQs83O5+9Hq1B2YOH49EzyCUCV55bcS86JUvjUhEZkwulmXsgXf5L4JoddJ4XXl62HNizjcYsjQbFlN9BQE7w3sVwleWG+UNp6JXnl7EVD1XXsUrLwpxWs1m2xm4rcqGs7MrppKAJyGv+3F0hotPINzyv4LLnquqL5sS1tcvO4rR6ytg5bUMA+zmwm7aEviFZBjtpuY2r7zDvL9WsCn/TdX22x4gFRmZWSg89Lr7Mpy2HMOYtaX4t+1sPPPaO4I3/q5//AOt722HZ7q9iQ8mTsfo1cVw2nwMbvSg7O7LmPXl7+jr5IOnnnkEP2346+FY4SHZXS8Cf1wzuXGHDWICTKBpE2BB37Tb3yRrf+LECWzfvh3Z2dlITU1FSkoKMjMzQSvZVFVV4eeffwYt+2hqc+Zpfv8vv/wi2GpjY4OXXnoJLVq0wL2tW6PL089i9Mf9EDFlFvIXRhvFK1+4LBWxCZuxqPAgZmw7o/1Dr8K0kl8xOrYClp6R6DdpNmzdgrEgJBMr4rR/wykJ+eq3vdYyV15OmO6+AufKk3CJiIeTw9S/C3lR2E91gpOHN1zSdqoKevLKT8z6CoNDUtDf0Q8jp/phps9qhK4oM8pUoz/nys+ndeXFufJNYF15aluaOrXnClx3noNtztcYsCAG3T75FO2feBrNmjdH8xYt0f6xJ/FK3yEY6BcDu9yvBa+86+4rQlpKP3PfdfSx98C97R9Gr9f+cbuXnla+OeRikmMnG8UEmEDTJcCCvum2vUnXnJZ3JIFMHnj60BQWOmZqIl6ESG+t3b17NwICAtCrVy88+OCDaNWyJR55oD0+7vEmPD+bhCSvYJSFaD9XvjRiA9JX5SMqYy/mbv7VeF757K8xeEkqLOy9MapGwBrVKx9bvYKN4+xIWNvNhRWtKy83V15B0LtsPQXXqA1wmuqoKuid58yHa8ZuWUEveOVLj+CzteXCTQ3N2Z8yI1xY591YU43IK79gSVbN217nYcDc5dXryjchr7zj5l8xOqYI70+cjqdeeVNYuYa88m3aPYDnur+D/9h6YOy6UjhtOQ5hSo50OdLdlwVB39t2Fu5t/xD+8Y9/IHPJS38X9ec2iac/h0yACTCBBifAgr7Bm4ANMGcCdNNBD+3SvwgTJkxAp06dBK/8fW3aoNtzHfD5J1aIcp6DgsAVmnnlN4fGVq9g8//snQd4k2XfxT/ZdNCypwxBREUFRERRQBGFDvbeULrTzC66d0v33nvTFloo0NK9By048JUhU5G9C/Kqr57vuu8kJS1DxCYt7Z3r6tV05ElynvTJeX499/kHJONg+B4kplVi56EfYV5zQ0zl/2XN4rPiF2Sxp2HRT1gXXwptmxBo6dnA2CwA7gG5CiHRslTexj0Vm6S98v902mvDfQjqbkGYXASeyIIuhH1S3IbL5UPgEQRh4WnwCdGVOTkg/fpbd39Dp95qmbhgg4kbrFwSERRdrpCoUQsqz5FS+ewu0mAjHRB1C7o530HLIQyTv1iM/sNGoXuPHujZuzcGjhyDqdrrsMwjHkYHj0N4+C4EZKiUrJkn+1Nq6A0soTpQbOjXr12O36vHtzT1NcOAP26/zIcv9tiZAkyBTqQAM/SdaGeyp6JYBUhVZn19PVxdXTF79mw6sbZv794YPmAgFkz/CPYb9ZFh74tSvwS5NthU+CWhKGgXdsflI3jvN7CtuARB/T1wG5rooChZ09mW101qbmLrnm+x1CsNX+paYT3HhRrY4NhKhbS20Kx8Uj1IVt5kB5n2+gQqT8xa87RXMvX12c00wkMnIfQKB1dgKjb1JuKWG2nTDd/KEaLEPAhqb4q3e/geeHW3YVB4HmujC6Fl4Y8l+vbgWATBIyAXEUmKiRqFxFXB2XsP9M3ItNeuSeU5pT9jXcQBfLyJh5FvTUUfJWV079YNyuoDMX76J/jc2A5bksvBq7oqzso/7bXwBEO/atUqXDyxHyCLYiXDpujnH9Yo9qDD7o0pwBRgCjxFAWbonyIM+zZT4GkKkAgQyfGnpaVh48aNmDBhAkiDjbqyCt5//Q3oLlyCCIEdDu2MQkWgfBe9lvmn4GB4NuLTq+FeeAZmtSQrL18jT6i8QfFPWBtTDE0zHyzWt4WJRZCCqXwjgmLKQai8eNqrI5Z6p4unvdLhT5LecTIkqu42hNXXIay5QdtOyOCoJxp7YvBqb0GY3UDrKXmWduCKLMAVmIFnagWBgweEUdkQlpxrNvOcyqvYmvU1lu5MhpaxE7bwd8LGNYU+tujURrmf2EQmHaZtOaYOMVhl6AgNOu2VUPnj6OzTXgUNEipfexPb9xyFhnUg3pyjAbUhw9CtRw/06tMXQ8ZMwPRlW7DSJwVG+acgbLiL5qy8zH9XWpzoPsXQk0X4f513a2noibm/mva0QwX7PlOAKcAUUJgCzNArTGp2Ry+7AiS/f/PmTVRVVcHBwQGzZs2CmpoaCJUfNXgItD78BC5bjbHbwR9lfoniiI1/Ckh9ZFt+SBtsCoN2ITO+AIH7voNNhbi1hAyI4j3NqLTB902qrmNzRiOWeKVjgZ4NtnDdYeuWirCEWrmbV0LkW1J5kpW3l2TlS2BUKpn2KjHsZACUsOgMBLvraJRGmFoCYXYjRCUX6LqCp5l6Qt+FB76HMP4A+EHJ4PnHQxCeCdGuCghLL9CYDbf2NvTI1NuIPGhZ+mOZoT14VqHwCs4Dib5IH6s8PxMq7+SVBR2RDxZxnLHYKRobUmpg3Omz8uIBUcLGJhgXX8CakL2Yud4Iw994F737KKF79+5Q6T8Ir8/8DF8KXLEtrRpkfQRdKPs0Ki/7t/EsQ//XX8DRmS1NfZU68Nvll/3wxh4/U4Ap8JIrwAz9S74D2cNXjAIPHz7EmTNnkJiYiNWrV2PcuHG0irK/iio+mPgmDLVXIlrkgALPaPll5f3EWfnSgBTsj8hBbEYNXIvOwbT2lrhXXtaUtPF1QuX1Dp3B6sh8aPDdKZXn7QihBjYqRf4kmhhjcj9BMRUSKu8BDaMnUPlmM38TwpyjEAQlgefoCZ6VE3g2zuC7+EEUkQVR3g+02eSppr7+LgSVVyAgNL7wDARlP9OYjaDhHowrrmLzrgY69VbL0B5bBDth55GGEAVFjSiVDyuEqX0MVhs7iSfOhu6nJxhkUW4L2tzGr4P23raUyvNqb0AnswELLHwx8ZOv0G/QEHTr3h29+ypj+Pg38cFKHawKyIRxwRkIG+7RKson7usn6fN3hv7hucejN9/MVcyBiN0LU4ApwBR4igLM0D9FGPZtpgBRgFD5GzduoKysDNbW1pg5cyZUVVWh1KcPxg4bjsUfzYHbNhNkOwWizD9JvlTePxmFwRnYlVAE//3fw7ryipgWPw91fJJxec7vkQpGamBd47FQzxq6Ak8JlVfMhFNZKk+mvdKsvDVpsGlF5enzIRn5uxAd/B6CnaHgCs3FWXjJxFcyIIpvZg1RUBJExWebozOPG1VJ9r6R5O7v04WS3Lrb0Mv7EavDDkDLzAcrDR0htImAV4jiqfx2KZV3icWm9MPgVFzt1EaemHEBGRDVcA9GhWexMjALH6zWx7DXJ9NoDaHyqgOHYNKnX2GBuRe2ZdQ4CBkvAAAgAElEQVSBX3uDLnoV/NO/j78z9OTAcDmuJaUn0ZtfwthBkynAFGAKtJsCzNC3m/Tsjju6AqTr/tSpU4iNjcXy5csxZswYWkU5QLUfPnzzbXCXrEWsqTMKPGNQEZgql2mv0nhNaUAqcqP2IiazDs7F52Fad1tC5Z+9yPNxo3rvuY0fofK6+09iVUS+OJtt6EANrH9EkQIbbCRU3q1lVl4n5xhdjPrY8yPGr/oaRJFZ4PFFdLornfIq7ZGXTHzlW9hClFwImqf/mxYgooNR2SVsTK3BYudYaBs6QIdMvfXKAqmIlGesRrpt0uPvG1YgofLO0BR5YmVXofKN4qw8t+YatqbX4EtTD0z4aB5UBgwWU3klZYx4/W18tNYAa4KzwSm6ABLHIQOinpvKy57cPo+hJwev75e0NPVkweyD4x39sMYeH1OAKdBJFWCGvpPuWPa0XlwBQuWvXbuGwsJCmJubY8aMGVBRUYFyn74YP2IUln/6OXbq8rHXOUgBVD4JBSEZSE8qht+B/8CqUkxiSVb+MTMra0r+5XXjiivYmFqLRXYRWKhLqLwXHD0zEZFUpxAD20zlA3LB3SHplW+m8hcphX/i829oouRd6OILE+On9Mmb8MHlCSDyi4Wo+hr4h+8/VUtuzU1a+7gyMBuaAg+sMnKEyCYSPqEFCjupIVl5R68sbBd506z8Ekrl67sUlTc8dBrLfdMxfflWDBs/CT1796F1lP0GD6MLYTV2+GF7VgP4tTdfjMrL/r08wdCvXLmKTqZuMQeD5OZJdaVs6w3J17Mpsi9+8GW3ZAowBV5YAWboX1g6dsPOqMCDBw9w/PhxREREYPHixRg1ahT69OmNQWpqmPX2uxCs2IAEC1cUecXKNStPqihLAlOxLyoXUVn1cCq5AJHCqPwJrAjei4XGjlhj7AyRbQT8I4oVZmBbZuXdJVn5XS0bbGQNWPN18UmOaf5xiGxcwHmWoefyIdoZAtOKX8BraNknT04UCJU3JlQ+pRqLHKLo4lsDUz84e+9GmKKoPGmwCSuAyD4Gq4wJlffCyrD90Ms7jU6flZdS+aor2JxSiXk8Z7z24Vyo9B9IF732VVbFqDffw8cbOVgbtg+ckp9kqPzz/xfqiSeFEkP/hb4l1AYNwuAhvbF16zqcP3/28cF217NbGnpi7s/Zd8ZDI3tOTAGmQAdXgBn6Dr6D2MNTjAJkCu2VK1eQl5cHgUCAadOmQVlZGSp9++KNV0djzWdfwttAhH2uIbSxpiIgFeVyaLCp8EtEuX8yCkIzkZpcAt+Dx7GjilDkezRi80QD0mxo/52RIbGSDcTA2kVAQ9cKBiIfuPrmICKpXoFU/rCkV741lZdpsHnW821ogmnhjxA6ev6NoRdA5BMJUeUV8EhGXmabZM3Atr3fY4X/HmgJPLDa2AUWjnEKPakRN9hkQpyVd8LiLpSVp200h+/CIO8Ulu5MwtRF6zF47AQ6HKpHjx5QHzoCk+ctgrZdMHT3HAG/7ta/p/Iy+186WGqujjlGjRmGdRuHIzBkBS5eqsAf/7uFv/Bny4PSiS2Pm/q7tS1/h33FFGAKMAXkrAAz9HIWmG2+4yvQ1NSEY8eOITg4GJqamhg+fDjtlR+spo45706D2erNSLZyR5F3nNyz8oTK50TvR8SeBjiW/gRR3R35Z+XrbkNn33+wzC8LCwztKZU3d4hFYFSZQiacknhNM5V3S3nUK+/zPFS+1UlMQxOEFZchDEoCzc6TwVDS/Dz5LMnQ80SWEMXsg7D+NviSDD2v/g4MSy5ifVwptKxDsEjPFgZmfnDxzUZ4omKiRuIGG0Llo7GaI6byqyiV/7HrUPnKK9iYUIq5xnYY+/4nUOrXH926dUNflX549e1p+HSrEBsiD8Kk9BcxlaeDw9owgiYh9HO2muGNt0bDw/t1lFR9gguX+Lh9LxUPf/sef/3130cHNhKxqRvb0tQfnsSiN48UYteYAkwBBSjADL0CRGZ30TEV+N///odLly5h37594HA4eO+996CkpARVJSVMGj0W6z9fAH8jc+x3C0NZQDJd9CoPKk8WvpKe+vzQLKSklMEr7wQsq6+D36AYKr8uoRxa1kHQ0rOGkakvXP1yQBZhShdkyvszmaZKpqqaWAbTBptFJCsfJ9NgQ9YLSNtmmqe+PsXAkd+tvwNhTgMEjl7g8oQwIQ03kg8uhweewAwCzzAISXVlI9lOE8RU/hiW+2ZAy8QF603cYOkUr3AqT9YpiLPyTuhKWXlK5etvQ3//cSx2i8O7Gqsx8NVx6NGrN3r26oUBw1/FO18uwyLHCOjv/Y4OCxMceYB/3GAjS+Kfdl1i6D/fbo6RY0di6YqRiE+ZhZPnluL8lVW4dMMMv/9xkXRgPTqw3S5taehJ9OaUwaOfs2tMAaYAU0DOCjBDL2eB2eY7pgL37t3D119/DT8/P3z11VcYOnQobbAZOmAA5k35AJZrtiLVyhPFPvKn8sWBadgTcxBh2UfgUHYRQgVQeW7tLWzb8y2W+WVigYEd1nNcYe2SJJlwKh7gJG8jL6Xy1q2ofIsGm4b7dAiUoOY6hBWXKH0X1Nyk9YW0TvJJpow23VyFKK0MAo9g8HY4gGdmTT/41s4Q+sZAmH0YgrpbNCtvUHgea2OKoGUTjCUG9uBYBtOpt+REQ94akO1LG2wolZdk5bsUlW+8D27FJWyIOYTZejswZupH6KuqTqm8Uj91jJsyE3P1LOnPTcovQdhI6itJrehTTuqe9Jr4J9+TWRTbb+AQqKn3hb7hEpw8HYbLN6xx4fJq/Pb7j0Dr6M1Zy8dN/c28jnkAZI+KKcAU6HQKMEPf6XYpe0LPUuD333/HxYsXsWfPHujr62Py5Mno27cv+ikrY/LY17B5vhaCODtwwC2cZuTLA1Jopr0tJ72SbVEqH5CMvLDdSEoth2f+KVhU36Amhfc3NYqyee8XuW5Y/DPWRBdCy9wXWrrWMDEPooScGGxFGFhqYmWo/CIDO2i3pvLEgJH4DDHyB45BmFJMIzKi2P0Q7qqEqPBHCOrvPN3UEVNfdQ3Cfd9AGJ8HYUQWhJF7IEouEpP52puUym/JPIolO5OhaeSI9Vw3WJGTmuhyhUWNxA02YiqvzXHGEpc4bEonDTbiGQMvsn9fituQfXvkAfj1t6C/7xgWO0di8pdLMWDEaPTo1Qs9e/XGwJFjMFVjNZa6xcJg/3/o/iZUXm5GXmr6ZQy96sBBeOWVV7By5RqcOfM9Hv52CneasvDH/260JPTkoEOiN41TWpp60oLDpsg+65DMfsYUYAq0kQLM0LeRkGwzHV+Bu3fvoqGhAZ6enpg3bx4GDx6Mvn36YPjAQfjq/Q9hu3470m28UOwTL/esfFFQOnbH5SEk52vYEypff1fuWXlC5bfu/hpLvNKwQNcam7nusHZNQkhslcKMPDlpCCbTXl2TsZHrBg0jByx9UlaeUvbrEO2qoPEYQtZ5FjbgWdiCb+9OM/Ki/d9Rev9Ug0fp/h0Iqq6KJ72WX4Sg+jrtrzco+glrogqgbRGAZYYO4O0IbR8qbxeN1c0NNgfo4Kqu0GBDhkSZlF/EusiD+HSbKUa/O4Nm5ElWXlmtP16bNgufGdlgc3wJuOVX5E/lpWaefH6CoV+1anVzbeWff97DX3/978kHPNJDT/roZassf1jz5N9l32UKMAWYAm2oADP0bSgm21THVOC3337DhQsXkJmZCR0dHbz55puUyqspq2DqhInYtmAxQrlWyPOIoDSeUPm2JvJkiiyh8qUBKTgYno2EtEp4FPwI85obIERe3lRev+AcpfKapt5YrG8LvlUovIIPKqyKUhotkWblF+nbgWTl18lm5aWmipj5+rsQ5TQ+ysGbcMUTX8kiVxMeyKJWoV8MRIVnwH9C7WQzpabRDMm014YmcKquY1NGA5Z4JEPLyBFbBV6w80hHSGylwk5qQuKq4eglzcrLUvnOPe1V0CAeEEW64rdnfw0t+1C89fki9B82Cj169kKv3n0wZPRrmLZ4PZbtTIDBweMQHL4LQaMCqLz0tfdUQ/+EHvqnHe4uuLc09MTck8my7MIUYAowBeSoADP0chSXbbr9Fbhz5w5qa2vh6uqKuXPnYtCgQVDq0wevDh4CzRmz4LTZEJl2PijxlTeVT0RR8C5kxR9C8N5vYFt+iZpWMiBKnmbepPomNqUfxmK3BErlt/I8YOeehrAExUw4JUa+mcq7Sam8I6XyLbLysoaKxmWuQhiYCK7EwJtw+TJtNXw6AZZnZgVRUoFkYeSz89Tc2tvQyz+NVWEHQE5qlhrYg28dBq/gPEQmNyjEzLfIynfFBpuG++AU/4Q1IXvx0UYTjHp7GvooqdCsPOmXnzBjDr7gOWJLcjm4lTJUXva1oYjrTyT0/8DQk8PeN3NbmvoqdeDhufY/ILJHwBRgCnRaBZih77S7tms/MULlz507h7S0NGzevBkTJ05E3759oK6iiukTJ0FfczkiBHbI3xmFCkmDTVtTeULkpVR+f0Q24ndVw73wjMKovN6hM1gZfhALeW5YZmgPgVUYvEPyFU7l3Vs02ARjXVwpjEqf0SvfcF9M3u3c/75L3j8WwtobzdWTzWS+2fjdBafyqvikxiUO2oYO2Cb0plQ+uD2ovNAbNCvv2jWy8rJUXiezEQutAjBp9kKoDR6O7j16olefvhg69nV8sHwrVvikwij/FIQNhMqT/6o8+yTt8X3dqsK0+TXwD7/fFoaemHdi4mWjN8TkswtTgCnAFJCTAszQy0lYttn2U+DWrVuoqqqCo6MjZs+ejYEDB0K5T1+MGToM2jM/hetWY2TZ+6HUL0GuWXky7bUwOAMZCYUIzP0ONhWXZaj8PzQZ/8CciA1sPRa5xGGBrhV0hd5w8MxAWEKtQki0LJW3dk3GBpqVd8RS3ww8lco3Pz9xjaRp/gnwd9iDw+HKkHnBo+ukT55Me/UMgbDqCp7UeEPWDOgePImVIbnQMvPBCiNHmNpFwTv0kOKofPO012isklL50K6QlW8CyckLG+7BuPA8Vgdl48O1hhj+xrvo3VeZTntVHTgEr380D/OFbtiaVg0eWesgbbBpfj3I7+/kqScEbWHoyeGPxGxkDT25/rNf+x0Y2T0zBZgCnVoBZug79e7tWk/uv//9L06fPo2kpCSsW7cOEyZMoIteB6j2w4eT3obxolWIEjrgEKXyKZJe+eQ2zcs/ovKp2B+5FzG7auFWdBZmtTcVkpXfvv8ElgflQIPrihWGjhDZRSq0S12alSdUnmMZhEUGttC2fg4q38LANUFUdBaC5yH0AXFiQi8z7ZVXfxfG5ZexIbkKixyjoK1vRyeuOnllITRecVGjUJKVl/TKa3OcsKSZyneFrPyv4NVcx7b0Gnxl5oWJn3yFfoOGoluPHujdVwkjJryFmWv0sMo/A0YFp2kNabtSednXX1sZenL4/X5JS1NPFsyShbPswhRgCjAF2lgBZujbWFC2OcUr8Ndff+H69esoLS2FtbU1Pv74Y/Tv3x/Kffti/PCRWDrrM7jrcLHHMQClfokoD0illZRyidj4J6MgJAPpCUXw338M1hVXIKiX/4AoQuU3pFRjkV04NPWsKZV39MpS2ITTllQ+CRtM3LCQNNg8F5VvRWHJ4klSORmULJns+qRprzzwzK0hSilq0UlOqPz2/SexImAPtAQetEHGzC4aPqEFCosaNWflpQ02pl5YGdYFqDxZ+3CEdMTfg+Ghs1jpn4EPVupg2OtvoVdfJUrl+w0ehkmzF2ChuTd0dtWBX31dcpt2itfIGnnp9bY09KSyklRXypJ6Um1JKi7ZhSnAFGAKtKECzNC3oZhsU4pX4OHDhzh58iRiY2OxatUqjBs3jjbYDOqnho/fegf8pWsRZ+aMQ57RqCCd8nJosJFS+ZLAVOyLykVUVh1cis7DrPaW3Kk8qTjcnnucUvkFHEesM3aBhWMc/CKKFGZgxVS+gXbZcyxkqHy8JCtPstCSSa8kU03jMc/KRxNjePgeRHuPQuDsCy5fBC6J2EgWyHK5fPBMd0AQEA9hyTm6bULlSS5/fWIFtB2iQFp0DMz94eKbrdCoUTOVp1l5Mu01Dpt21cO4k/fKE7pOeuW51VexJbUKXwjcMOGjeVAZMBjduneni19HTHwHH20wwprgbBgXnqNxnA5D5aVmnnxuS0NPDolkuJSsoSfXyRAqdmEKMAWYAm2oADP0bSgm25TiFPjzzz9x7do1FBYWwsLCAjNnzoSamhpUlJQwcdRorJrzBTx1BchxCkSZX5Jcs/KE9B8KzURaUjF8D/4AqypxpII02Dw1pytrIF7wulHZJayNK4W2bTg09GxgaOYHV78cKGrC6SMqX0mnzDZTeb8M6Ow9Rvve+YebIKi9BWH5LxCWXoCo7GcIqq+B3yAeHPVUfehQqRsQZVZD4B0Jvq0bzdTzdziC7+gFYUgahAe+B//wXXBrbmFbzjEs882AFs8Na4xdYOkUr9Co0WNUXuRJG3X08n5Ep+6Vp1T+AT0BM8g7hWXeKZi2dDOGvvYGevbpi+49ekBt6Ai89ZkWNKz8sT2rAfzaGx2Pysv+Dba1oSeHxRNbHjf1d2sVd8Bk98QUYAp0egWYoe/0u7jzPcEHDx7ghx9+QEREBJYuXYrRo0dDqW9fDFZTx+x3psB05UYkWLiiwDNGrlSeLHotCUzD3uj9iNx9GM7FF2Bad1vuA6KIQdTZ+z2tflxoYI+1HBdYOMUjMLq03ai8tr4kKx9fJmmwuUejMNTIZ9ZAGJUNUdguiMjEVjKtNf8EBHW3n9FOIzb8gpobdLKrKK0MovgDECXkQ5RVC2HxWfDrbsOQnNTElkDLOoT26xtZBMDVN1uhUaPQ+Go4kKy8tMGmi0x7babyVVewKakMn5k4YNyMOVDuP1BM5VVUMeqtaZi1hYd1YbngFF/ouFRe3oaeRGzqxrY09eRrFr3pfG9Q7BkxBdpJAWbo20l4drf/XAFC5a9cuYKDBw9CJBJh+vTpUFVVhWpfJbw1egzWzv0Kvgam2OcSAjrIiWTl5RSxEVP5LKQml8L34HHsqFQMlTcsuYi1cSXQtgrCIj0bmFgGwc1vr+KpfGwrKu+bSU8yeNSki804MfOi2FzwHT3BNbcGz9QKpDueb+UMoV8cRLnfPnvSKzFZhAA33AM19pWXISRNKHW3wK29ia3Z39KTGi2OMzZw3WHlkoSAyBJEpzQqpM1Hlsqvkkx7JT33XYHKk3gNGfqkf+AElngkYIr2OgweMwE9e/ehdZTqw0Zh8pdL6fAo3eyj4Nfe6thUXt6GnhzuCJFvHb0h5J5dmAJMAaZAGyjADH0biMg2IX8F7t+/j2PHjiEkJARaWloYNWoUHRA1tP8AfPbuNFis3oxkS3cUesfKlcqTvHxxYBqyow8gfE8jnEp/ElN5OU97JYs9t2QdxRKvVCw0tMdGrhtIJWRwTIVCqXxUSgNog415IBY9RuXviiNGxITX3YEopRB8S3vJwlaZSa8cHnhCcwh9oyEsuSDO18saqtbXSXRJkr3nHb4Hg+KfsDqqAJo7ArHYwA4mO4Jpfl+RUSMxlc+AjoD0yksabHYdBqcrZOUb74NbcQkb44sxx9AaY6fNgpLaADogSklVDaPf+QCf6phifVQ+TEovQkheD3QNRavFz633c0f5WhK5+ULfEqoDBuGVV16h63POnj0LsgD/X13O2T9u6q9n/6tNshszBZgCTAGiADP07HXQoRUgVP7SpUvYt28fTExMMHXqVKioqKCfkjImjxmHjfM0EGBkjlzXUDrESZ4NNoTK54XtRlJKObzyTmBH9XVqYOWdlacGNvIQtEx9aKzExFJsYBU14ZRk5Qn1JoOYCAWnWXlDByyjVF6alX9k1ogewtKfIHD1g4mxidjQc2U65Ml1DpcubDVNr4Cg8cFzrTUwqb6BLZlHscQjCVqGDtjE30lPaoKiyxGdqlgqL7SLQpek8vV3oL/veyx2jca7Gqsx8NVx6NGrN3r27IWBI0bjvYWrsNgpEnp7v6WRKAEh+XJeS/LUdRgveoLQeB/mR3/F5zpCkAm2xNBv2LCBDqr714aeRGxIy40sqSctOKQNh12YAkwBpsC/UIAZ+n8hHrupfBVoamrCN998g4CAACxYsADDhw+nVH74gIGYP20GrNZuQ6rVThR5x8mfygenY0/sQYRmH4V96c8Q1Uuy8nI0KyY1N7El6wgW70zBQn1bbOV7wtY9FcGxiqbyjeIGG/NAaOvbiHvlm7PyEirfbJ7ENN0s91vwTXeAY/z0wVCkucYsPAOiRnKbpy8gJjEe/UNnsToyH1rm/lhmYA++dTg8gw4qNGr0iMp7taDyXaHBhhB2k7JfsCH6EGZvN8OYKR9CqZ+6mMr3U8e4qR/hM/0d2BhbBG7ZJQgbpVT+6fu1zY1482vw0cnli9wHea6mjfcxe4MRlNX64/9eeQX6+vr46aef/j2hJ4dM0kNP+uhlTT3pq2cXpgBTgCnwLxRghv5fiMduKh8F/vjjD1y8eBF79uyBoaEh3nvvPUrl1VVU8N5rE7D1S20EcSxxwDUUZX7JkgFRKW06IIo045T7JaLUPwUHw7ORmF4Jr/yTsKxSDJXXyz+NFWEHoGnmjaUG9hDYhMMrJF9hE06bG2xkqbyRA5b5tcrKP8lENdyHeXYD+AJTcDitOuSlpF5SQ2kenAxRw90nGnpSRcmpuoZN6WTqbSyl8lsFXrD3SKf/LaD/OSD/PZDzhzQrT6j8aum0186ela8nJ2pNtIqSX3cL23O+hZZDGCbPX4oBI15Fj1690LNXbwwcNRZTtNdiqXscDHL/I6byjS8hlZd5HVND39CET9bqQ7mfOjX0HA6HHpP+NaGXHjLJxFhZQ0+uk8my7MIUYAowBV5QAWboX1A4djP5KHD37l00NDTA29sb8+fPx5AhQ+iAqFGDh0Djg49hv0EP6TZelMqX+yfLb0CUXyIKg9ORFZuP4L1fw54s8CQNNoflSxxJrGRjWh0WOcdCg1B5gSfsPNJB6HCUghZ7EoNMTKy7fy44slQ+oVzSYNOayrciog33YZr/AwSWtuCQyI3UxMt85pjwweUJYBazl2asWxN6QuX1Dp3BypBcaJl6Y4Vh+5zUyFJ5svh2qVs8Nu9q6NxZeUnmXdh4H5ySn7EmbD8+3iLAqMnT0UelH7p36wZl9QEY/8Gn+MzYFhsTSsAtv0yjNS9dvEbGyEtpvkIMPTl8fjO3pakn1P7hOfkcWNlWmQJMgU6vADP0nX4XvxxP8Pfff8fPP/+MzMxM6Ojo4O2334aysjIIlX//9Tegq7EUYTxrHHQLR7l/ktyMfIVfIsoCUnAwIhtxu6rhcehHWFTfeHa94hNMgdQc/JPPlMqH7ocm3x0rjZxgahcN73ag8oHRZTB3iMV6Mu2VZOVbU3kaj3nWiU0ThFVXIPKNocOgKKWnRJ4PEy4fHDIgisOFwMYZpvuOgi+ToadUvuIqNqXXQds5FtoGdtgu8oWTVxZC4qrkTuOltJ9S+fACtMjKhx/s9A02ZPCX8OivoFR+91EstA7Em59pQX3oSPTo2Qu9evfBkDET8P7SjVjulQT9A8fBr78jWfT6rNdEq5O+Nvqb+Sd/X8/7uwoz9MS8V6m3NPXE5LMLU4ApwBR4AQWYoX8B0dhN2laBO3fuoLa2Fh4eHvj8888xePBgSuXHDBkKrQ9nwWmLITLsfFDsEw8xlU9u23gNIf1k+JRfEoqCdyEzoQDB+76FXcUlCOvvyJ3KcyquYn1SJbSdY6ChbwM9kQ81sGEJtQozsFIqTyarGoh86KAqbZsQrEsQ98qTdhlivInZoR8ND8QTWp+RfRdlN0Lg7AOuwIxOeuVyuOCa8MDlCcG3coQodp9kyNR9uiiWW3sb2w+cxHL/3WIqb+QIM/to+IQVKPS/E6HxNXDYmYHtQpKVd8YSV0LlO3mDjQyVNy6+gNUhOfhoAwcj35qKPsoqNCuv0n8QXp/5OebznLEluRzcyisQ/M36h+c10R3p9xRm6MlhlMRsWkdvLri37QGWbY0pwBToEgowQ98ldnPHfJK//fYbbY5IS0vD5s2bMWnSJErl+6uqYsYbb8FQawUiBLbI84iQGPk2zsnLGPnSgBQciMhBXEYN3AvPwKKGUHn5U8XtucexLGAPFnKcsdLIEab20fALLwKph5TSYnl/JlEeSuXtY7DG2Jk+lhXBe6Gz7z/g1d0S59vr70JYcRmiwtMQHjoJUfE5CGuu0zrJJ7f8NNHueDoEyj+eTncV2LhAYOcOwc5QCBPyaBMOidqQkwVS97ghsQLa9pHQ1rOhVN7ZezeIuZb385duX0zlCyG0i2xusFndhag8r+YGdDIPY4GlLybNXgi1wcPRvWdP9O6rhGGvTcIHK7ZhhW86jPJOQdDJqLzs37pCDT05NP+wpqWpJ9Gbpq875kGbPSqmAFOgwyrADH2H3TWd+4Hdvn0blZWVcHJywpw5czBw4ECo9FXCa8NGYPHHc+C6jYMsez+U+MZLFr3Kh8oTMl8YkoGMhEIE7vsONhWXqVmRd1ZeSuUX2YWBTFk1NAsAMbBhCYozsMTIkupLQuX1hT7Q0LXBIvsIbEypBXl81OQQclt/G8L930EYsw/CgAQI/GIhDE6BKLkIoqKzEJB1BU8k9U0Q1N6EsOAUhFm1ME0tgWhXBd2WoPIyvQ237ja27z+O5X5Z0OK50RMKS6f49qHynqRX3gvaxk5Y2pWofEMTjAvPYWVAFmasMcDwN95BbyVldO/eHf0GDcGkT7/EV6Ye2JpWDS4Z7EX+S/PE/S3/E2BZ4y2v6wo39H/cBkh1pSypPzyJTZHt3G+B7NkxBdpcAWbo21xStsFnKfDf//4XZ86cQVJSEtavX4/XX38dyspKGNhPDR+9+Q64i1cjSuSA/J2RYiovp0mvJF5DqKeMQ4cAACAASURBVHxu5F7EZNbBregszGtuUlpM4yVyovO8ujvQyTmGpb6Z0OA4Y52JKyydEhAQWarQWAnpbQ+KLoNZM5V3AqHyuvtPgOTYm8384XsQ5jRSqs4zt6UDobhCM/BEluBbO0MUkgZTYuplcvAtjJbE+JHprsLqGxDU3BRPhz18D0bll7A2phhadmFYpGcLQ/MAuPrlIDyxTvFU3jYSq6QNNl2ByjeKs/K86uvYmlaDr0x34vVZ86E6aCi69+hBqfyIiZPx0Vp9rA7MglHBGToZlpjdJ5+8dQ4zT167Cjf05IB5M6+loSfm/qzlsw6l7GdMAaYAU6CFAszQt5CDfSEvBUjd282bN1FWVgZbW1t88sknGDBgAKXyE0eNwopP58FDh4c9Dv4o8U2QK5Uv809CQUgm0pOK4L//exAqL5TU9LUwo21s6o3KLmFNbDG0rYKgpWsDIzNiYPcq1MBKqbwrycoLvaGpJ6HyqYTKX2kZM2p8ABEZELUzFFyuECakgpIsaJVUTpLrPFNLmEbnQFh/WzzN9WmaEWMvmfbKrbuDbTnHsMQ7DZrGjljLccUOpwT4RxQr9KSGxHnsd4qpvBah8rTB5jA6b6/8XQga7tEqSvLZsOAMlvukY/oKHQyb8BZ69VWiZl5tyHBMmrMQCy19oZNRD2L6BUc6N5WX/btvF0NPDrynDB439bdL5XVIZttlCjAFOpkCzNB3sh3aEZ/Ow4cPcfLkScTFxWHNmjUYP348lJWUMERNHZ++/R6Ey9chzswZh3ZGyzUrT+I1JYGp2BuVi6jMw3ApPg+z2lstTezTDOm/+D6h8mIDmw4NYwds5HrQiauKp/JHQKaqkoWma4ydsJDjhBUh+7BdlsrLPs/GX2GWUQkeXyQ28zK1k81VlKStxs4NoqIz4Df++kwtCfmnJzUxRdC0ChJPvd0RAjf/fQo9qSExI9/wQghtI7DS2BmaIi90iax8YxNER38Fr+oaNidXYB7fBeNnfg6VAYPRvXsP9FFSwatvTcWsTSZYE5IDo8JzEEiIdWen8h3C0JMpsiRqIxu9qRsLkEgOuzAFmAJMgb9RgBn6vxGI/fjFFSBU/vr16ygqKoKlpSVmzpyJ/v37Q1VJCZNGjcbaOfPhrSdAjlMgSn0T5UPl6YAoUnOZjEOhWUhNLoHvgf/AmjR0HL4r9wYbg+KfsIpMOLUKxGIDO5jsCKFTVyOSDissViJL5fWF3tDQsxZn5SmVl2TlZY289HrjA5hFZsHEiPPELnmxqefTFhtTMkjqyMOnGnpu7S1syRRPvdUycsIGrjts3FLoCQaJ/5DHqIiPMEmDDcnKEyq/hFD5jM7fKy88QoY93YVh3iks80zG1CUbMWTcGxIq3xPqQ0fg7XmLoWUXBN09R0AWyHaFeI2skZdebzdCTw61d2tbGnpi7k9sefGDMLslU4Ap0GUUYIa+y+xqxT7RX3/9FSdOnEB0dDRWrFiBsWPHUio/tH9/zHl3KkxXbESiuQsKPeVN5RNRHJiGvTEHELm7Ac4lF2CqACrfbGA9krBQ31ZiYFMRFFOh0FgJMcmPUfngfS2z8lID3/ozMfRh6TAxMn66oacDokQw3VMHPukvb7UNQuUNi3/G6og8aJn5YpGuNXg7QuERuB+KPKl5ROVlG2zyOn+vPMnKH3lAKybJAKjPjO3x2gezodx/ILp1744+yqoY/c50fLJNgHUR+8EpuUBjOdTMy3mIWuvXSkf5ul0NPTlMn7N/3NRfTVPsAZzdG1OAKfDSKcAM/Uu3yzr2A/7zzz9x9epV5OXlwdTUFDNmzIC6ujpUlZTx9phxWP/5AvgZmGKvczDK5JSVF3fKJ1Iqnx+aheSUMvjknYBV5VUJlZfvAj5K5amB9cEyQwfwrSMUbmAfUfkc6AtkqXzdowabVua7taHiHfkVZkkF4NLsPBkKJWj5QbL0HC74FrYQ5R8H/0hLQy89qVnklgAtAztsFXjBzj1N8VQ+oQYOpMGG70mp/FK3hK5D5Q/fpcOfFrvH4z2ttRg8egJ69umLHj17ov/wUZj85XJoO4ZDN+dr8GtvdlkqL/vab3dDT6I3R2e2NPWkBee3yx374M8eHVOAKdCuCjBD367yd647f/DgAY4dO4bQ0FAsXrwYr776KqXywwYMwOdTpsNyzRYkW7qh0DOGTnolMZiyNv6QmvmSwDRkxx5E+J5GOJb8BNO624/RY9k38ba4blJ9E5vS6rHIPREaBnbYJvCE/c5ddMIp6XpXRKREeh+UytuRrLy0V16GytMFqk+rmpQ52SGLYg+dgtDeAybGXMhOfOWY8MEx5oLHE0AUkABh9bXmRbFkzYB+wVmsDMmFprkvlurb0by6l4Kn3hIqTzr9SVZ+lbETzcqvCidU/jTIY2yLfd4Rt0EMqfDIr+BWXMaG2ALM0bfCmGmzoKQ2gFZR9lXph7HvfYjZuuZYH3UInJKLMlReZv//zQlfR3zubfGY2t3Qk7eFB8cB0kcvm6f/bkHnesNgz4YpwBRoUwWYoW9TObvmxgiVv3z5MnJzc8Hj8TBt2jT0U+sHNRUVvDtuPDbP10SAkQVyXUNQ6kfIubwGRCXSE4T8sN1ISi2HV/4J7Ki6Rqk8X87xAb3801hBDKxwJ5YZOEBoGwmvkDyFxkqkVJ72ygu8mrPym9LqaHMLHQBFpr1KqyTJ58b7ePJgKGLsmiCouw3TlGIIbN3A5YskE195MOHywRNZQLgzBKL93zVv06T6Bsj9aTlFQ1PXmlJ5MnU1JK5SoSc0ZMouuV9C5bWNHcUNNhkNnbjB5h7dBzQrX38Hevu+xyLnKLy7cCUGjhqHnr37oEfPXhg4cjTe01iFJS7R0N93DPy6W4zKtzpx6RCGnryV/BLW0tATc0++xy5MAaYAU+AJCjBD/wRR2LeeX4H79+/j22+/RWBgIDQ0NDBixAhK5UcOGowF02fCZt12pFrtRJF3LCoCUujCV3lR+eKgNOyJzUNo9lE4lP0MkUKo/A1sTK3FImJgDeygK/KhVYghcVXtk5UnVN6INNg4U0Iu7ZUnJoUMiBKVXIBw/zHw930DYf4JCCuvPGPa6z3aOS6svAxRWjkdKMV38YPAyRt890AIQ9Mhyv2Gmn5CRvUPncWKoL3QEnpihaE9zO2j4d0uVL4QAhsplfek+f2uQeUfwKT8F6yLysOsbaYY/d6HUOqnTqm8cj91jJv2MT4ztMLGuCKYlP1CTwDI66ItqHZn2kaHMfTkMPzN3JamnlD7h+ee/wDNfpMpwBToMgowQ99ldnXbPtH//e9/+OWXX5CdnQ1jY2NMmTIFqqqqUFdRwdTxr0NnwWKEmOzAftdQlJGmGWLm5RCvIRGbsoBk5IXvQWJ6JTwPnYIl6c0+fI8OiZKn0die+wOWB+VAk++OVcbOMHWIoRNOI5MV32BDqTz/Ua88oeTNvfKNDyCsuQ7R7loIQ9PAJ73yroEQ+kRBGJsLUcEpatyfTurvQUA0JfGbnCMQ7qmHIPdrCEvOg193B5zqG9iQVAUtxyho6dlCV+QLZ589II0y0giQIj7LUnktGSrfrEMrEivP14aitk3+20KoPL/+NnSzv4aWfQjenr8E6sNeRY9evdGzV28MGTMe7y9ej2Ue8TDY/x/w624zKv+M10KHMvQkN1+l3tLUk3w9uzAFmAJMgVYKMEPfShD25d8r0NTUhCNHjsDHxwfz58/HsGHDoKKkhNGDh0Bzxsdw2KiPdBsvFHnHSeI18ovYFAXvQlb8IQTv/Qb25b9ARLPRTXKljsYVV7E+sQLatmHQ0reFnqkfnHx2IzS+ul2ovKldlITKu8hQeXFGnNdwn57cCNPKwHf0BFdkSaMzJlwhuHwz8CxsIfSPl/TIE1r7FO2kMZ26OxIifwe8+nvQzfuRTr3V5LljuYE9zB1i4RtWqFAdxFl5QuXDsdLYCRqirkTl74NT+jPWhOXio01cjHp7GvqqqqFbt25QVh+ACTPm4AuuI7YklYFbfklM5SX7UlEnHS/b/XQoQ08Ox6ThRjZLT66TJhx2YQowBZgCMgowQy8jBrv6bAX++OMPXLx4EVlZWdDT08PkyZOhoqJCqfz0iZOgr7EM4TxrHHQLp1l2eWXly/0SURaQggMR2YjfVQWPgtOwqL4hMfFPMaTPIHL/xHBszz2OpX5Z0OC4YL2JG8wd46iBbTcqL83KO0TQ7Lpxuey01ybaDS8q+BECB0+ZCa98yXVxSw1XYAZR5G4I6u80L2x9qibUDDbBpOoG1iVWQMsuDNq6NjAwDYCLzx6Q6auKoPHS+3hE5XfiEZVvfPTfiTba70/Vox2230zl625i++5GaFgH4M3PtKA2ZATNyffq3QdDx07E9GWbscI7BYYHT9J9S+M1zMz/7cl+hzP05LD8w5qWpp5Eb0hnPbswBZgCTAGJAszQs5fCcylw9+5d1NfXw9PTE/PmzcOQIUNoFeW4YcOhPfNTOG8xQqadD4oVQOULg3chM6EAQfu+hR2h8vV35D4gyqjsF6yLL6dUXtvAHkYWgXD124uwhBqF0mhiZEmDjZjKO0PDRELlD5wAjxhyWYPZ0ATB0f/CLDEPXA4x72Qxa6vqSfK1MQcCGxeYlpwHqapssQ3Z7ZEYU90d6OR8j6U+GdDkumK1kROsnJPgF1GsUB2kDTYkK7/SiDTYeGJ1ZD7I4uRO22BD9idpsGlsgnHxBawOzsbMdUYY8eYU2idPqLxq/0GY+PEX+FLghi0pleBVXaG3kS6Efta+ZT8TN/x0SENPpsWS6kpZUk+mypKKS3ZhCjAFmAIAmKFnL4NnKvD777/j/PnzSE9Px9atW/Hmm29SKj9AtR9mTnobHO2ViBTYIc8jAuX+ZCKr/OI1pYEp2B+5F7EZNXAvPAPzGkLl7z49JtLKjL6IYSHmcFvOMSz2SoWGsROl8jtckhAQWQJiKqWkWBGfyf2RrLwenzTY2GCRfaQMlSc6tKoclOSrzQLiwHnWtFcTHnh8U5jv/wa8p0x7JQOijCuuYHV0ITR3BEJ7uxWMzAPh5r8X4Yn1CtVBSuW38VpT+WdMvW2tzUv2NaXyZHBX7U1s21WPryy88canC6A2aBi69+iJXn36Ytj4N/Hhqu1Y7Z8Bo/zTEBy+w7LyL7CfO6ShJ0fp26UtDT0x96f5zzx+sx8yBZgCXUcBZui7zr7+x8/0zp07qKqqgouLC+bOnYtBgwZBVUkJE4aPxNJZn8F9Gwe77XxR4hMv6ZWXl5lPQmHILuxKLELg/mOwrbgEoYKo/JqYImjtCMQSQ3sYWwTCzS8H4Qm1CjWw5GQhMLoMpraSrLyUyu8/8Tc0ugkCMhyKGvpnT3vl8UUw3//tY8OhyEkCIf/bcr7HYs8UaBo5YIOJG6xdkuAfWdIuVJ5vHU575TWEJCvfBaj8kQeUyhsVnsNK/wzMWKWL4a9PRm8lFXTv1h2qA4fgjU+/wgJzT2xLrwWPVLWSViMWr3n8JPc5DH6HNfTkCE4MvCylJ9eJ0WcXpgBToMsrwAx9l38JPC7Ab7/9hnPnziElJQUbNmzAxIkTKZUf1E8Ns95+B/wlaxAjckS+R6T8qXxAKnIj9yEmsw6uRWdhXnuTvknznuON+TFi/Zy3IRNOt+75RmxgjZ2wkecBW/dUBESVIqq9qLzAk1L5xQ5REip/Gfz6J1D51s9RGrkx4Ypz80+I3HBo5MaJVlryGx80myBC5Y1KL2JNVAE0dgRika41eFZh2Bl4QOFUPjyxlg7p0uF5QNPYAeJpr0eee+rti74W2vN2ggbxgChezQ1sTavGfKE7Xv/4C/QbOATdu/dA775KGDFxMmauM8DqoD0wLjxLZy4QQ8pnZr75dfxP92GHNvQkYkOiNrKmnkRxSCSHXZgCTIEurQAz9F169z/+5G/duoWysjI4ODhg9uzZGDhwIKXyE0e+ipWfzoPndh6yHfxR6pNAayjbuoqSdNTTKkr/JBSEZCA9qRj++7+HTcUVhVB5g+KfsCr8ILTM/SmV51qFwiNwP8IT6xRO5WlW3jYSa4ycsbCZyp/8GyrfKnZz5CFMC36E0NETJhwy7VVi7MmkVzrt1QRcvhCiiCwISEOQxAgSKr858wi0XeOgaWiP9Vw32LqnISimQqE6kBMov4gi8K3DaFaeUvmukJWnVP4ejc4s90nFtOVbMOS1SejVV5maebXBw/DmXE1o7PDDtsx68EitKKPyL2ziZU1/hzb05JBNFsO2niJLFs2yC1OAKdClFWCGvkvv/kdP/r///S9Onz6NhIQErFmzBuPHj4eqigqGqKlj9uQpEC1fj3gzJxzaGSUx8vKJ1xAzXxKYir3RuYjKqodL8TmY1d5qkzdq2Tft1tcJld+S2YhF7gnQNHTAFt5O2Hqk0QWoUSmNCjWxsll5TX1biKl8PYzLn5PKy1J6spDy8F2IdlVC4OgFntAcXErp+eDyROCZ20AYEAdh4WnxgKnD92BY+gtWhR2ApqkPlujZiKl80AGFT70lJ1EOO3dhG6HyRmTaawI9yeBUdOKsPFn0evRX8KqvYXNyOeZxHfHajDlQHjAI3bp3R28lZYx6aypmbeJibdg+cIrOMyov+3pvg+sd3tCTwzaprZSl9OQ6qbdkF6YAU6DLKsAMfZfd9Y+e+M2bN1FUVAQrKyvMmjUL/Qf0p1T+zVfHYN3cL+GjJ0SOYyBKfeVE5cngKTIgyj8Zh0KzkJpcCt+DP8Cq8goE9Xfl3mBDJpyuDN0PLVNvLDdygNAuCp5BBxGRpHgqL5uV1zBxxarQ/dA98A+pfGtTQ0x9zQ0Is6SDpcLAcw+CwCeGDpYSHjpBu+q5dbewaddhaBEqr2+DrQIvOHhlKp7KpxAqX9yKyh/q/A02hMo33INB3iks3ZmIqYs2YMjYCejZpy969OgB9aEj8PYXi6FtFwLdPUfAr7nBqHzr13obfP1SGHpy+CYDpmRNPRlARQZRsQtTgCnQJRVghr5L7nbxk3748CFOnjyJmJgYrFixAmPHjqVZ+WED+mPuu9NgvmoTkixcUeAZLWcqn0ipfHbMAUTsboRzyQWY1t6S+6RXk5qb2JBSA22nGGga2ENH4EVz2sGxlQpd7EkWvUaliBtsdPmeaKby6S9I5Z9kaoipr71Fp7sKDvwHwtxvIcg/CWHFJdoUZFB8AcsC94BEWpbo2UJkFwXv0EMKb/IRU/kMbOMSKi/Oym/J7AJZeULlq65gU0Ix5hrZYuz0T6CsPpAueu2jrIIx707HpzoirIs8CJOSnyFouMcabJ70Om+D7700hv7B8cejN9/M7cLvaOypMwW6tgLM0HfB/f/XX3/h+vXryM/Ph5mZGT788EOoq6ujn7IyJo99DRvnLYS/oRn2Ogeh1DcR5QEp1NATgt5WH4TIS6l8XlgWUlJK4Z13HFZVVyVUvlUWvA3eqGVjNqSvfHnwXmjw3Wk2W2QfDe/gfEQkKbaCkZh5ca88yco7YSHXRYbK327bqBHNxzfRxbSk0pBMhSW1nBvT66HhGAGt7dbQEXrB0SsLIXFVCo0ZkRMa/2Yq70hPLFZHdQ0qL2i4C4MDx7HENRrvaa7CoNGvial8z54YMPxVvPvVcix2joRezre0tlLQ+IA12LTx8UD22CA19J+u04dyP3X83yuvgMPh0KF65NjZoS6/hLWk9ITYk++xC1OAKdDlFGCGvovt8l9//RU//PADIiIisGTJErz66qtQUVbGiIGDMH/qDFit3YoUSw8UesWgPCBZrr3yxYFpyI45iLDsI3As/QmiOgVQ+arrYirvGAUtQ3vomfnByXs3NbCKzspLqbxeM5WPxCYJlScNM7Imo22vi6fp6uWfwbKAPdAQeGC5gR0sHOPgE1bQjlTevetQeZKVP/IAJpVXsCG2AHP0LDFmykwoqfVH927d0FdFFWOnzsRcfUv6c5OyXyCUDJYiJ2Jt+3qQ78nzy/ZYiaEntbgzlm9GX5V++L//ewUCgQC//PILOpyhJ+9f3y1oaerJgllC79mFKcAU6FIKMEPfRXb3n3/+iatXr+LAgQP0zWn69OlQU1ODmrIyprw2AVu/1EaQsSVyXUJQ5ptEqXxb0XjpdlpQ+fDdSEoth1feSewgvdmHSVZevsZie+5xLPPLgibPHas5zjBzjINveCEikw8rlEY398rbiam8BtcVK0NzoUumvda1MZV/gqbc6ptYH18ODZtQaG63gq7IF65+OXTqLXlsivpopvJWYVhhJKbya6IOQT//zD9r8nnCc+yoJpIOiDrygL7e9fcdg7ZTJN75ajkGjhyDnr17o0fPXvT6exqrsdQtFvq534Nfd4vFaxS4j4VHfgW3+jomzVtEB3b93//9H2xtbXHlypWOaehJbr71FFmSr2dTZLvIuzt7mkwBsQLM0HeBV8L9+/fx3XffITg4GFpaWhg5ciSl8qMGDcaC92fCbsN2pFrtRJF3rJyz8kkoDkrHntg8hOR8DYfSnyGqlb+BJa0o6xLKoWUTikX6djAw84ez9x6Exld3gKw8mfYqzsrLl8qLT5ZI1Gixdzo0Oc5YbegIS6d4+IYXKVyHiMR62mCzlesODWlWPquTZ+WlVL78F5qFn7VViFff+QB9+6nTrLySqhpem/4JPufYYmN8CUzKL0HQ2MTiNQo08+REUHj0ITgVVzD2o/no3qsXiKEnw/WuXbvWMQ09eQ8jDTeyC2TJddKEwy5MAaZAl1GAGfpOvKsJlb98+TJycnJgbGyMKVOmUCqvrqKK9ye8Ad2FixFqsgMH3EJR6ifOyktpelt9JlS+wi8RZQEpOBiejYT0SngeOgVL0ptNppDKMT5A8uHb9/2Apb6Z0DBxoV3qO5yTaINKZFJ7UPlymNJeeScQKt/cYKOIk5qq6/SkZqFNCLR0dsDYIgju/rkIU/DU20dUPhQrDR2gIdiJLkPl6+9AN+cbaNgF4615i6A+dBR69OqNnr16Ycjo1/D+4g1Y7pkEg4MnwK+7zai8go289L86xNAbV1zBmJlfoHvPR4aerDvqkJEb6XvYiS2Pm3rSWc8uTAGmQJdQgBn6TrqbCZU/evQo/P39sWDBAgwbNgwqSkoYM2QotGbMgtMmA+yy8UKxd5xccvLkhEAasSkKSkdWfD6C934Du/JfIFJArMSo7BJWxxRCyyoYiwztYWQZBDf/vQo3sCS+Iu2Vf9Rgo6isvJjK6+z9D7Q8kqAhofI2rikIiCxFtIL79cmCY9Irv9XEDRqG9ljqFo8tnZrKN1FTLjr6AJyyn7EmdB9mbuBg5FtT0UelH+2VJ4sux8+Yg/l8J2xJrgC34gql8tIBX1KTyT7LN44nq2+zof/oJTP0ZFps3diWpp5MlWXRm076Ls+eFlOgpQLM0LfU46X/6o8//sDPP/+M3bt3Q19fH++88w769euH/qqqmDFxEgy1liGCZ4OD7uEoI00z/vIZEEWofGlACg5E5CAuvRoeBT/Covq63BfzESq/LecYFnumQNPYCRtM3GDlmoSAyBKFL/YkZj4ougyix6j8CfAUQuWvgTTFLLT0h7aUygfkIjxRsU0+lMpHloBvFYIVhMoLuwKVJ4tef4Wg7ja2727EQis/TJqjgX6Dh6FHz57o2bsPho17A9OXbcEKn1QY5f8IQf0dRuXbicp3CkNP3r1ul7Y09CR6c8rgpX9fY0+AKcAU+HsFmKH/e41emt9oampCfX093N3dMW/ePAwZMgT9lFUwfvhILPl4Nly3GCLTzkfuVJ6Y+aLgXciML0Bg7newpVSe1CTKl7IZllzE6qgCaO0IwBJDR/Csw+ARII2VtM+0V13eTnGvvGMUNqUdptNeFZGV35b9HbQ8EqFhYIv1Jm6w80hHQJRiqTxpDSK98vYtqHwCtmQdRaed9ippohEduQ9O8U9YHbQHM9boY/gb76K3siq6desGFfUBmPjxF/jKdCe2ptWASwaoNd5nWXk5Hx+e9/jz0hJ66TvVaf7jpv5mnvSn7DNTgCnQSRVghr4T7Fgplc/IyMDWrVsxadIk9FNVxcB+/fDhxEkw1lqOGKE98j0i5broVUrl90fmIDajBu6FZ2Bec0PuRp5bewtbMhuxyC0BGsaO2MT3gK1HOu13j0puUFhri7QdJjC6/BGV57k1Z+W5CqDyJGpEpt4uNPeF9vYd4FuHwzOYTL1V7JoBEjPyCT0EjnmADJUvgP6hztxgc58uqCStNNsy6vGVmSfe+ORLqA4cgu49JFR+/Jv4cLUuVgdkwvjQGZB5AMTMs4iNfE/2n9fMk9976Q09idiQqI3sIlnSgsOmyHaCd3v2FJgCT1eAGfqna/NS/OTevXuoqamBq6srPvvsMwwaNIhm5ScMHwGt92fAVHsZIgyFyHX0R6lvgnhIVEDbxmykC18LQzKwK7EQAbnHYFNxiXY5/5M30hf5XcPin7Ay7AC0TL2xzNABPOtw7Aw6QMmw1GAr6vOjrPwjKr9ZIb3yYjNEJqpqOsdAQ9cam7ju4qm3MRUKPqERU3kbt1RsNHLCAmmDze6vwam8KveTuxd5Df3r20iovPDIfRgXnccK/0y8v0IHQye8hd5KKujWrTtUBwzGG59+hQUW3tDJqAev+hqj8h2EyLfe/y+9oSfvXE1fPz5F9oc1L8V7GnuQTAGmwIspwAz9i+nW7rf6/fffcf78eaSmpmLjxo2YOHEipfKD1dTx0aS3sH3eAjiuWAv/jdsQvt0ICVxLZO5wx0HXUBT7JtCJr2QC7L9ps5Ea+dLAFORG7UN0Vh1ci87BvOam3I2bmMofwSLXeGgaOtAJp/aeGWIqn6J4Ki/Nyq82coQmT7bB5pbctSBUfkVoLjREXliiawORXRS8QsjUW8VSeZKV9w07BGPzACwzsIeGmS/WxZdC/9DZTtwrL6HyNTexJa0aXwhcMeGjz6E8YDC6d+9Be8xHTpyMj9YbYU1wNowLz9EODQ/bvgAAIABJREFUekblOw6R75SGnrxDXXBvSekJsb8c1+7vXewBMAWYAvJRgBl6+egq163evXsXlZWVcHR0xOzZszFw4ECoKitj0qjRWDNnPjy2GiPGxBKRelwEbdZFwIZtCNyki7DtxtTYZ1l7IM8tDMU+xNinvNAQKdpg45+EgpAMpCUVw//A97CpvAwhnXAq30mWdMJp0F5oiryw3MgRQrtoeFMDq9jFnoT8N1N5SVZ+kWMUFEXluXW3sSmtDgsdIqGha4VtQs/mqbeK+q+E+H7EVN6WUHljR0rll3mmQmfv9zCpkv9C6NaGTCFfNzTRSa/CxiYYFZzFcu9UTF2yCUPGTkSvvkro3r07+g0airfmakLTOgC6u4+AV3OdUfkOSuVlXzOdgtBL34HIgCnZ6E2VOvDwnPSn7DNTgCnQiRRghv4l2pm//fYbzp49i6SkJKxduxbjx4+HqooKhqj3x5x3psJ0xQYkmrsg3yMChzwikG3jiSS+FcJ1OQjYuB3+67dSg0++TuDugNjYh9MozvMaeymVLwlMxd7oXERlHYZz8XmY1cqfyptU38CGlBpoO0RC08AOOgIvOHhmIji2UuGDkYiRlWblCZXXaJGVlz+VNyi6gKX+u6HB98CS7VYwtYuCT9ghhTf5iKl8AYzN/CmV1zTzwbr4MhgUngefntx1XBIra+L+yXVBg5TK38Dm5Ap8ZmKP1z6YDWX1gdTI9+6rhFFvvodPNvGwLnw/XRwraLjH6ihfAjNPXgedytAT817Rp6Wp/2buS/Suxx4qU4Ap8LwKMEP/vEq18+/dvn0bpaWldAT5rFmzMGDAAPRTVsZbo8dg/WcL4GcgQo5TYHNOviwgGSU+8chzD8Num53UwIfpGCNwow419oTYE2OfyLPCHpudyHePQKnf0zP2UiNf7p+EQ6GZSE0uhc/BH2BdeRWC+rvgyfnNmlD55YE50OC7Y7WxC8wc4+iiS9Jtrlga/YjKbydU3sAOix2jsTldMQ02hMpvJFTeLhya262ga+oLF99shMRVITpVsU0+pMHGxi0FG43EVH55V6HyDfdgmHcKS3cm4T3tdRg4+jUarSERm/5DR2DyF0ugZR8Kvexvwa+5wai8nI8N/+Rk7Hl+t1MZevK+RWI2spSeXP/Zr53f0djdMwWYAm2tADP0ba1oG2+PUPnTp08jLi4OK1euxLhx4yiVHz5gIOZNeR+WqzcjydINhZ7R4gabJ+Tii4mxdw1FlpUH4k0sEKpjhABi7DeIiX2ErgmS+DbItvXCIY/I5qmx0oy91MyXBqYiJ+YAwnc3wqnkJ5jWEhIt33gNWUi5LqEcmnbh0Da0h76ZP5x9iIGtbj8qbxMBcVbeDavCDkD3wCmQTP/zmIV/8zt6+aexyCsNC/nuWKFvD0vnBPhFFClcB1JH6RtWSKn8UpqV98H6hE5O5RsJlf8V/Opr2BRfjDn6OzB22iwoqQ2gi1779FXGmHemY852M2yIOQRO6UVaQyloaGINNszQt/G7wgts7rsFLU09ofYPjr/AhthNmAJMgY6qADP0HXTPkBHjt27dQmFhISwsLDBz5kyoq6tDTVkF7457DVvmayLIyBz7nINR6psoGRD17EWuxT5xOOgagswdbogzMUfoNiOar/dbvw1Bm/Vo5j5ZYIMcOx8U7Iyig6cqJRn7/LAspKSWwTvvBHZUXlMIld++/wSW+GSIJ5waOcHcKQ6+4UUKX+xJ/gMgzcoTKq+lb6tYKl9zE+viy7HQOhia2yygK/KVTL2taRcqb0uovKEjvjKyxzLPNJBJtCYKGBr2b06GXvS2xJALjzyAsPEeDA4cxxK3GLy7cCUGjBhNh0N179ED/YeNxLtfrcBSlyjo5x4Dqa0UND5gRv4lM/LS10inI/TkPY5UVpLqSllS3ziFTZHtoO//7GExBV5EAWboX0Q1Od/m4cOHOHHiBKKiorBkyRK8+uqrUFFWxoiBg/DltBmwWbcNKVYeKPSKoVSe5N+fv60mCUXecTjgEoJMSzfEGpshZKshAjZug/+GbQjeoocofR5ShXbItfdFvlcMsmMOIGLft3AsuwjTutvgKYjKa9mEYLGhA4wsguDqm9NuVD4ouhwiKZUnkZ9QCZWvURSVT4UGxwlrjJxoxMUvohgku67IqBGl8uGFMDLzw1J9O2iYeWNdYjkMCi903qx8432Ijv5KBz9tiD2ET3VMMfq9GejbTx3dXumGPkrKGDPlQ0rrN8UVg1t+iebkKZWX89+I1Hyyz22/RqNTGnrynnU9u6WhJ+b+rKWc383Y5pkCTAFFKcAMvaKUfo77IVT+xo0byMvLg1AoxAcffAA1NTWoKStjyvgJ2PalNkI4ltjvEiKOxfgn/wMj//jvFnvH4oBzMDIsXRDLMUXoNkMEbtJB0Kbt9LrXJl1YbDIA3yEYguyvIay/DcHRh+A33JdLvIRXdwfbco5hsXcaNExcsMHEDVZuyfCPLEFksmIrGGWp/KNpr9HYvEsxWXlO1XWsiS7EQusgaG+3grFlEDwC97dLvz5Zp0Co/AYDR3xlSKh8KnT2ESov/6Fh7WFYm6l8w13o534PLYcwvD1/KdSHjUTPXr3Ro8f/s3ceYFGd2RvPqiAg2FAsCCJiL9h7b0gRFVGkSu9MBaT33ntHOthr7KJiQREsSTbZlN1kN9n0GGPUJNv+7/853zAIioqIoHDneXhmGGDKuXe4v++973mPDJRHqmOGvgk2RxfD6d2PILx+j/PKv6WK/JP7WLcFejoGfWz9NNTfv9aGoxP3K1wFuAq86RXggP4N2UK//fYb/vznPyMrKwsGBgYYOXIki6JUGzoMenMXIsTSEbv9Y3EuYVcHT3slxX4Xjkeko8ozGLkO7og3s4FQfyPWz5iNCRpjMWHuUiy1E8Mk/QDcTv8VovpfIbr5W4eOqqcsdZOCs9DfmQJD5yC4+qQjOuUosktqO90jTjDPEmxIlXcJhb4gCibZx+F44lPwOkGVp7hHg6hS6LmEYLtrKGhIU2r+hU6vQ5Mq79moynsmwLz0UjdW5R8wKBffegTepW9hnncCi3fwoTplFuSUBqBXr16QV1SC5uwlWO0eDOuyGvZ7woYHHfpZeBIwue87XoV/Xk27NdDTFNnrGi2hnr6n+7kLVwGuAm91BTig7+LNR6r8jz/+iGPHjsHNzQ0zZ85kqvwgJSXMGqsFe50NyOH540R0LvO016Q+rbS33W7T8m+p6VXa+Ho2Jg+7vUMRZWYDi6WrMFNTC0P6D4CsjAxL8BgwbCTGLVyFlS7+MMs+BrcznzNfMTUKSiwG7TvokipPAGsYWw49t1BY8WLgH13Z5ao8S7BhXvn8TlTlf8C2vNPQ9U6Cob0f+H7ZiO1yVT5EosrHV8G+26vyv7GhT45H3oNeQDomr9qAgSoj0EdGFn1kZDBk1BjM2mgO44QKuJz8BMK6X9gCQECNr91EnebeRzeLrWzt+HbvQkugJ+sNKffchasAV4G3ugIc0Hfh5nv06BHee+89pKWlQVdXF8OGDUN/RUWMGT4COrPmQGiwCZmOfBwJTmIRlDVplQzApRDeXpCnv5PCPEVbHg9PRxHfD95GJtCZMRtjhg3HsJGjMG7uEmjOXIj+yiosX1tWTgHKqupshD0plBb5J+Be/XfQcB1qHHxZsHGp/gpbc09Cf2cyNruGgOefjbj0E8guudbpajSp8k1eeRdprnzneeWt992EflQx9JyDYOERjcdTbzs3ipJU+WTyyotJlQ+ErlSVP9dNvfL1jar8zUfwuPg1TLOPYoG5G0ZOnA65fkrMK99PaQC05i/HGn44bCqvgH/lew7ku/ECplsr9NLjHXnnmzfI0m3y2HMXrgJcBd7aCnBA3wWb7n//+x++++47HDp0CE5OTpg2bRr69+8PUuXnT5gEu9XrEWK8HckWNsi2c0Wxuzf2+kTiRGQWKIJSCuPtA/tGVT65DGdj87HfPxrx1s6wXLEG2mM0MWzIUKhPnoHFO3gwSd2Lbcm7scRGhDGzF0Np8BD06dMHfeX7YaiaJiav1McafhgsCk7B/fyXEN1sG9jzrt2D9f6b2BBRBD2XYFjxohEYu5sBdX555zZ7NvfK2/NjoO8UCEPKle8krzxZjYwzj0FXHMdUeYF/DuIzT6Ir8vVzy25IvPJOwU1eefujH3Vvr/yt35nSTpNcdXcmYuKy9ZIFbB8Z9JGVxTANLczbYgOTlL1wPf1Xlu4kbHj40otXTvlu3xm8rqhbjwB6sthQyk1zqKcUHErD4S5cBbgKvJUV4IC+kzfbw4cPcfPmTSQmJmLt2rVQUVGBooICNIePxObFyxFp7YxdHj7Ic+QjY4cDS59Js7SXgL3HThY5eSIqC+eTmg2BaiV7vjX1XroQYKp8WBoKeD4Qb9yK1dNnQmPYcKiMHIUpqzfAICgDDodus6E4/Nqf4Hj0z9iavAdLdvCgMWM++vUfiD69+0CunyKGqGti0qoNWCOKgkXROXhc+Aqimw8hfIZiz1T57OPQE8fD2CUUwsA8xGWc6JJmz5aqfAgbWsVy5ZlX/vVPvmWqfFgB9Bz9YSuKR0j8XqQXXur0sxMSVf4cXERJ2OQYCD2myl8GTaPtltNepar8rUcsL94k/SDmbXPECK1J6KugyLzy/QYMwrhFa7DeKxZ2e66Df/UHrum1G6vyzRcOPQLo6bj34PbTU2T/vKmTj4jc03EV4CrQURXggL6jKvmCx/nvf/+Lb775Bvv27YOtrS0mTZqE/kpKUO4/AAsnTQF/4zYUeoawya5nYvJwKCgB5UJ/5Dh4gICehkClWT0G+wN+0TgZlc3A/mKTF/4Z8ZXSnyeXgrzylEMfu8MJpstWYepoDagMUcGYaXOw1EYIs7wTcDv/JSSj6h82QQz/6k9wPPI+tsSXYb6pM9SnzoGC0gDJqHsC+9FamLxmE9Z5xsK6vAb8S98yG44U7D1q78Kqqg4GYQXQdw2BrTAeofH7kVF4udMjGJ9S5R0pV77zvPIEykZph6ArjMVmx0B4BhcgMftMl6ry5k7BWOccxHLl7Y/1DFXebt8Ntr8SuCsOGgLKlJfpK4eRWpMxf7sjtmcchNvZL5ivnlPl3x6FvTmct+d2jwF6Omb9I7qlSk+KPU2W5S5cBbgKvHUV4IC+EzYZqfJ1dXWIjo7GypUroaysDCUFBYxXHYVty1Yjzp6HgyHJOJ9EdhqJv50U+NPRuTgYEI9Svh9yHNyaprsS2OfYu6GE54MD/rE4GZ3DhktRHv2TNhypKk9Dpd4NTUG+mzcEG4ywYqo21FWGYZjqaGjrbMHG8FwG7PxrdyF4ylIg8RlT8yvvyvdwOHgbm2NKMHerHUZNmsGSP3r37o2+/ZSgMmYCputug55vMmwrrzK/scu5v2NL+hHoCWJg7BICUVABErJOI7e0rlOz1Ank6UuSYJMDE5cQ6AuisS2LEmw+Aa/29ary/Ov3YFl1HbqB2dC392WLmvDEg8gsutLpqnxBZQObMusiSsQmxwCJV77sMlzOfdk9Vfkbj73y7tX/gHHyXszeYoNhmuMhK9+PTXslqJ+0TBf6/imwP9AAQe2PnFe+h6jyzcG/RwE9Hf/urGgJ9TRF9vcvOuHIyD0FVwGuAh1ZAQ7oO7KaTzzWf/7zH3z11VfYvXs3rKysMH78eCgpKmLIgAFYOmU6xFvMUOIVjtM0lTWl7GkYTylHdUIJTkbl4EBALEr5vsi2d2Vgn2xOir0DU/AJ+A8ExOFUdK4kn75RkSeYv5BcijMxudjjE4FIS3tsW7wck9TUMVR5KDS152G5gzcsC8/A/SKNqv9V4g1+ZmpHM7C//D3s9tdjU0QB5m6xgeqEaWzQTm+y4igOwHCtSZhlYAod73jo+6Vig0swHD2TEZZ4EBm7SJXv3GbP5qq8HU/ild8YWgDrPfVwq/kW/LpfXmtSCanym5P3Q48fha0uwdgZWoTE7LNdlK9PXvlymDsFNarylbA/9pfu7ZW/+TsE1+/Bdvc11tyqOW85+g1UZmeYSJVXnTAViyzcYJZ9FO7VjWeo6HPwzM9Cz1Gsm8NuT7jd44Ce4P3KwJZQT5DPXbgKcBV4qyrAAf1r2lwPHjxAbW0twsLCsGzZMgwePJhNe504Sh3bV6xFoqMQh0NTcYG88G2Y9FqdUIyTUVk44B+DYp4Psmxd2WTXZHNbpO1wQI6jB8r4/jgUGI/TMXlMsa9OKMKx0GTkunnCQ38Tlk6ZhlFDhmKYmga0dbdhU2QhG5xDo+qfVuWfAyyNHmRaAPAufwe7ffXYGJqDWRstMWLcFPRV6IfefWSgNHAwJs9aDP1NtuAJ4pGQchS5pddRUHkLBVW3OlWdlybYbHOReOUf58q/XlWeVH+L8lqsD8yEgYMfHD2TEJV6FFnFV7tkUUNTZiWqvD90PeNhXnal+6ry9b9C2PAI4psPmXXGKKESMzdaYqj6WMjIyTOvvNLgoZi80gAbgjLgeOgOBNd+4lT5HqjKN1+o9Digp2Mg2WyaN8jSbbLjcBeuAlwF3poKcEDfwZvq3//+N/7+97+jvLwcZmZm0NTUZAOihg0ahJXas+C91RJlOyNwJq5AMiCqjQ2t0iZXAntKu9nnG83SbzJtXSRgb2GL9B0OyHPkoVwYiEMBsajyCkO4uS2MFy3FhFFqGDpUBWNnLcRKFz9YFZ+HB42qJzhvrxIpBfsbv4JX8zVsdl+Dvl8yNGYtwqBBKpgwdio2rDOBh60/Qr0zkBhdhYyMk8jddQUFFQ0o7ASwp7SYiMRDsOdFSxJswsgr3zmqvOOpv8IwrhK6HpHY6hQM3/BSJOecQ14XJfnQtFdzR1LlA2EUXwn7d7u5Kn/rNwiu3YV1xSWsdA2CxqzFUBgwiNlrZPvKMbvY4h0CmOefhMcFOkP1Cp+FHg7BzYH4bb/dI4GejoPUENsc6sl6Q42z3IWrAFeBt6ICHNB34Gb69ddfcenSJQQGBmLRIoLaQQzmp6hrwHL1eqS6eOJoeHqTLebiKwyJIk/8ichM1uC6y80LmTYuSLOyY42zWbYuSLRygMv6DVg4cQpUhwzBSI1xmL3JClviyuB84i8gVb7DGv0alVDHU59iY2QhFm+wxOrlhtixzRVeLuEIEiYh1DMV4TszEB1UgMSYPcjMOIW8oqsgL3chqfWvQbFPya0G3ycdW52CmFe+M1V5s+IarPdLxwYHPzh7pSA65Riyi7tm6q1Uld/o4A9dcYJEla/upl75Zqo8xUwaRRdDW387BquOZg2vvXr3xoChwzF1zUYYhuXB8egHHftZ4MD+tVrXOmOx0GOBniIrKbqyOdTfmMhNke1ARuAeiqvA66wAB/QdUF1S5b/44guUlJRg27Zt0NDQYF75kcpDsGbmXPhvt0aFbzTOxhcyVZ5SaaSK+6tdl4HA/nhEJvZ4hyHf0QNJFrbwMjSC4dwFGDdSFQpy8pCXV8CUJWthmrwbgsvfQnz79w6E+Qdwu/wdzEsvQ98vHXqWQliYCyB0CoE/Pw4h4hRE+GYhwicLoZ5pzcC+EEmxe5GZdRr5xbXMftNRYE+qfEjsHli7R7JBTYZhhZ3mlSfVWzL1NgzbXcMQ0Dj1tqvy9Zkq7xCIdU6BMIojVf7j7u2Vv/0bi1u1KjmP5Q4+GK09H/L9BzJ7jaycPNSnzpb0jew6KzlD1cCp8p0ByW/Tc7QG9OHh4WyiN0327taXuydbAj3BPQ2h4i5cBbgKvPEV4ID+FTYR/XO/f/8+zp8/D19fX8yfPx8DBw7EAEVFTButAfPlq5HiKMC7EZmoaWx6rUkp7yCYfzzt9VxcIfb7RiHBygG2K9di7rgJUBkwEDJ9+uCdP/0JsrKyUJuojWU2ImzPPAS3M3+DmKa7kiXhFZr++HW/MkDcGF+Jdfa+2LzdHU42vvChSaeiZKbIx4QUIyXpEFKTDiE+vByRvjkM6iWKfSZignchJX4/srLPtAR7suM0ptK8zHVK7nmmyhuRKi+Oh2nBWZD1hVf782tVDt2v/AiTvNPQ8U7CBns/uPmkIyb9OMvX74oGYDo74SxKwEaHAOiKG73y3ViVp0nFNNjM5eTH2BhZgKnrtmDQ8FGQke3L4iiVh6tius4W1jfifPwjCOruQVjPDYh6m0C7s14rAb17zTfQWLAavWVk8c477yAyMrJnAD0dDz+2fhrq7114hSMl96dcBbgKdEYFOKBvZ5X/9a9/4bPPPkNhYSGMjIygpqbG7DWqykOwapo2PHQ3IN7ClmXJvxueDhrmJImQrHwqzeZlVXppFCU11J6KykK5ZzACt1nCYO4CaA4fgSEqwzB6+jyMnrEA/YcMY9NdSZ0cOFwVWgtWYpmTH0yzjsLtzOcQtQfs6x/A/fL3MC26AD2vROiZC2BpLoTIORQBggSmykf650isNZTkUlKL/NJryMm7gNSkI4gLL0WEb7YE7L3SmHofG1KElPgDyMo5x36XIJ4p9m0E+ydV+U3RZbA5cJu9Tn7d/dcK83ZHP4R+ZAk7G2DuHonA6N1Izb/QZfn6Eq98D1HlGx5CRKr81R9hsesMltgIoTZtNuQU+6PXn/6EvvIKGDNzAVa7BWBH6QXwLn0HoVSVv/Hgte4XnQWg3PM8p4G/HRYo0e0/4HHu7xgzZxlr7iegp0GAd+/eRbdX6Ol4SFNkr2u0hHr6/j/32nm05P6MqwBXgc6oAAf0L1ll+od+7949nDlzBmKxGHPmzMGA/v0xoJ8iZo0dB+tVOgjZagZJrKQ9yM++y80Te7zDcTw8E9VNYF+B9lhvCOZpAXAuvpAl2qQ68GC3Zj1mjx2HYcpDMFJzPOYa2zKv/NaUvVjmsBNa85aj/+Chkog+AvsRo6C1aA1WuATAPO8EPKr/IQH7Z0x3bQ4MFO9IEYeb4iuhY++DLaYecLULgK9HDIJFSQjfmYnYkGKkpRxBDpt6Wt+ktBdWNjSC/XmkJB1GXGgJs+OQWh9KYO+bhdiwYqQkHmwEe0rEeTHYS73yzVV5pzNfgHft3msFNrdL32Fb7ims90qCoYM/BAE5iMs81WWqPHnlnYWNqrxnPCwowabbqvIP2DRiUuWdj3+IDSHZmLzakPnj+8jKMlV+8Ag1zNDfji3x5XA5+QmEN37hVPl2AG7zz39PuC268y94nP4rxsxa3AT06enp7P9+jwB6Oibev9YS6Ml6Q8o9d+EqwFXgja0AB/QvsWlIlf/kk0+Qk5MDAwMDjBgxAooKClAfqgL9uQsRZuWEcu9wVIqDke/IR7qVg2TCq6VdI9h7Ya9PBE5EZjCwf+GE12b2nOaq/MnITJSKAuFnbA692XOhoTIcykOGYcLi1VjvGQNbGlV/5XvmJXY+8Qm2px/EUhsxNGctgtKgwY1gr4DBI9Uxcdl6rPEIgWXhafAu/rPFdNcWB+/6B3C9+A1M8k9jvSgWeuZ87LAUQ+wajkBBIlPbo/xzmS+eVPa8kmssyaZVu0xFA/JLriE7l8D+EGJDixHuk/lYsffNRmxoCVITDyE7rxr5LOpSCvaS4VD0uI9V+QimjktU+Tudospb778FvdB86DoFwNIjGiHxe5HOFjBdka9PufIVMJN65eOr4NCtvfISVZ535QeY5Z/EIksPqE7SZoPNevXqBfl+itCcvRhreCGwqbgM/pUfmCr/KvayFp8FDopf60K5q2vNgP7UZxgza1ET0GdkZPQsoKfj4hfBT0P991UvccTkfpWrAFeBzqwAB/RtqDapMnS69eTJk+DxeJgxYwb6KylhoKIi86u7Ghghjx/AJrbShNczsfk4HJTE4iNzHTyQZmnPFPtUS4liX+TuhX0+USx+8nxiCWpSn2/DaVLl4wpwMCAWyXbusFmlg5maWkyVH6U1CfNNHGGSLh1VT0qktNnvIfi1P8Pp2EfYlrIXS3bwoaE9D/36D0TvXr3ZlEzlURosi1tHHA3rErIlfAPxrd+YAkoQRJYV20PvwzCyGDo2Xthi4gZXO3/48WIbvfKZiAsrRVrqMeTS0Ki2xjJKwT7nHJITDoBsN5SEI1XsI32zER9eitSkw8jOP4+CsjoUNir2KXkSr/zmZl75zlDlaVFjnHkU64Ux2OTgD2FALuIzT7HFRZd55ZtU+YRGVf6r7jntlfbpm79BVP8ATkffh25AOiau0IOSsgr6yMgwVX6o2hjM3WyFrUm7QSk3nCrfsXaUrobtznh+DugbD4pkvWmY0RLqKQWH0nC4C1cBrgJvXAU4oH/BJvnjjz/w4YcfghQaXV1dDBs2DP0UFKAxbDg2LliCKBsX7A9KwPmEohYDos4nlbIBT4eCElEm8EeOvQcI6MmKQ9fZtm4o9tiJ/X7ROBWdg/PJpY0e+8cJOM1V+RMRGSgWBGCn0XasnTEbo4eqYIjKcExevh76vomw398A/tXWhuLQtEtJ8x+/9i6cjv4ZxgkVWGjmCvWpsyCvqASK8uuroIihGlqYtnYTdL3jYFt5BfzL38O95mtsyzuF9fwoGJjxYLvDC15ukY2qfBqiA/KQFLcPWbnVyCu7/mxV/nkNrhUNzGeflXMWSfH7WKNsuLcE7MO80hHpl4O4iFKkJR9BVu45hMRUwdojEvouISBV3rYTvPL86/dgve8m9ELyoOfgD1thPMK7dOqtRJU3dwhoTLCpgsPx7pxg8xDiW78zD7xZ9jHM3+6E4WyImSJLsFFQVMLYecuhI4qCPZ2huvpjxyU5cYp8t1bkn1wkSIF+3vK5cN3UG8MHv8P+/5PVssdYbqTHxUd/ASiPvnmU5fvrpT/lrrkKcBV4gyrAAf0zNsb//vc/lmpw9OhRuLi4YOrUqVBSUsIgJSXMnzAJHhu2olAUhFMxubiYXCaJo2xmkZE2upJifzo6F4cCE1Am8EO2vRtSLe2aPPb0fQnPF/v9Y3EqKrspo55Ue+aVjytg02HjbVxguXwNtDU0MXSQMlTHTcFCMxq4Sy6NAAAgAElEQVRVfwzu1f+AsP7+CwZEkWIvAXve1R/gePg9GMWUYO5We4yapA05RSWmcMr1U8QwzfHQ1tuGtcIo6PkmQ8faE9tMPeDhEMSiKIPFlGCTibjwMqSnHZeo8hWPvfKt2myeB/TSnxHYF19FZtYZtkigBBypYh/mnY4AYSLsbXZitc42LDW2h0nGIbhWf8XOIAjqX58S6XzuS2xK3o/1gmgYOQXCM7gQSdlnkVt2o6k/oN3vWfreX+KaJdgwVZ6mvXZvVZ7ONFEaEzVvOx66jfU7EzFhyTooDlRm+ytNJFYZPRbzjO1gkrafTYQV3qDPApdg8ySoct+37X8EAb33qZv44ZgMA9nfz7yDE6WOPc9yIz02fpXcEugJ7r/Olv6Uu+YqwFXgDakAB/StbIjff/8d77//PlJSUrB27VooKyujn7w8xo4cCeMlKxBr546DwUmS5JqUx4q6FOJbuyawPxWTg4MBcSjl+SLbzpVNeE0xt0GalQNy7N1RyvPBgYA4tkioTtiF4+Fp2MX3g+embVg1fQbUhgzFEJURmLJCH3oBaXA4eJtNwny5AVGk2D9gnmLy2dsfuInNkYWskXbE+CksFYQgSbH/IEyYOg/r9C1ga+UFb7dIBAkTEeaVhujAfCRT1GTeeeSX1bVPlX8ewDKwr0VG2ruICSoELSCcLb2gt8oIWmMmQXnoCIyduwxrBOGwqbwKQe2PEotQw6NXiuF8EnhIlbfafR26AZnQd/CDHanySYeQWXQFXWGvySt/rMqvZbny3VyVbyBV/jd4XPwnTDIPYY6xHYaNmcBsYpRgQ7ax8QtXY71XHBz2N7CekZf7LLQN8J7cL7jvu3fdCOiLzraE2P9ekMGv31zqeQq99Ph4Z0VLqCfV/vcvpD/lrrkKcBV4AyrAAX2zjUCq/A8//ICDBw/C3t4ekydPZgOilPv3x6JJUyDcbIJirzCcjs2T5Mq3osi3BvNN96WWozqxhHntD/jHMMsNpeCkWtgyxT59hwNyHT1QIQxAlVcIYnc4wXTZKkwdrYGhg4dAfZI2FlvxYZ57Eu4XvmKqPGv0a0+WfKPHXlj/K3iXv4P9/nroB6ZDa8EqDBysgnFjJmPDOhO42/rBnx/PoJq87THBhUhPP8aU9NcBtYWVt5hPnrz4lF0fKE6BuZEjZk1bgJHDR0Ghrzzz/pNFSGXMeGjrm8AgIB12e+sgrL3bODTr1cG+SZXnRWKrcwh8wkuRnHOuy1R5SYJNPKTTXiUJNt3XK89U+Ru/wn7/DawVRmLsgpVQGEAN3X3QR0YWwzUnYqGpM8yyj8K9+kvQfkxqPtf42r1huzMWU1KF/o9zvVpA7P9q1fF/f3zT7IjRg24SvF8Z2KIeuLWgBxWAe6tcBd78CnBA37iNfvvtNzQ0NCAuLg4rV67E4MGDWYLNeFU1bF++BomOfBwOTQFlv9e0UZVvAvknwZ+BfTFORGVjv18j2Nu5slScjB0OSLCwAU9/I1ZM1cZIZWUMUh6Kaas2YHNkARtVz7/2c4f6g0nVdDr9VxhGFWHJZlusXGEIyy3O8HKNQJAwieXK08TXJqBPO4bcoisoqGyQZMVXtW8IVHObCmXO0xcl2tCQqYToKvAcg6C32hhjR4/HyNHjMG3NRkxfZ4SRWpMgKyeHXr37MKvQ8LGTMNPAFBtDc+Bw8CaE1+4yvzVTa18ya5xXexdmJTVY75cOfXt/OIqTEJ1yDNnFtV2qyps5BoCp8vG7u7dXnlT527+xBevW5L2YtckKQ9Q0ISMnjz+RKj9gEEtmMvBPg+OhOxBe79jPQmcAI/ccb/aiQ+qh59mNbwmwZDUhiKVm0Z54+bbo6XpQEg534SrAVeCNqECPB/r//ve/+O6777B3715YWVlh3LhxTJUfPlgZiydNgauOAXJcPXEyKos1rV5KI29722w2zwT6JsCvAFlxTkRkolIUiAwbJwRsNoHxwiWYpKYOJQUF9O7VC4OGjcDyHR5w3H8D4vpfIL7zuwToX7lZ7wE8rv4Ey8pa6PulQddSADMzPgROIcwrTxBPXvkInyyEeqYxsCcve3RQAYunzMw8zZR6AvOXGQLVHOQLSJEnmK9sYF781OQjCPbJhOVWF8yevhBqqmMwVnsBVjj5wqqoGrZVtTAMycIMg+0YNmY8ZPvKSbz/ikpQnTgNszdbYWNYLusRENX9AvHtP9pcK8fTf4NhXAV0XUOxzSkYPhGlIL96XltTe55nI2rHzyRe+XiWcd/klT//T0nPwCtv+zcLqiRe+d8hunEftnuvYxUvFGNmL4F8/4Ho1as3U+VHjpuMRRbuMM8/Do8LXzdLcuIGRHGLhI7bn6VAT7GVMc4tVXrWHPrR9jfi4N0lL4Lee/MGWbLeUGY9d+EqwFWgyyvQo4GeVPm6ujpERUVh2bJlGDhwIFPlJ6mpYeuipfDbZIxkSzsUOguxzzeyzTGTLwb58qZEG5ogeyw0GVnOQritN8CSSVOhOmQo8+z37t2bjR2XU+iH0dPnYLG1AFuTd8P11KcQN/zKmgWZzaAdcEd/53T6bzBK3gcdxwBs3u4BZzt/NiAqSJQMAnfyr5NXnmIj4yMqWNoMi5T0TGXNqjFBuyRgn3WGpdS8LNhLVPnbElU+6wziIytY463u6i3Q0hiPUWMmYLaBKYyid8H5+F8gqJPEcfJqvoFN1VUYBKZBW3crhowaw4Cvt4wM5JX6Y9TE6Zi7xRabo4tYvKHoxi8Q3f5d0ijZSq2kqryObyo22PvBzScdMWnHkU0Tbiu6Ile+vjFXPgDrnANhRKp8d86Vb/TKu5/7B4zjy6G9wQyDVUdDpq8cS7BRGqSMKSsNsCEkC45HPoCw7meu6bWV/ZiD+o6B+uZAT/1EhyLeaQmxBLT/iO7yg3eXvACaFkvRlc2h/sbEnnvWoks2AvekXAVar0CPBHpS5b/++mtUVVXBzMwMmpqaUOzXDyoDB2KV9ix4bTFDio0Ls8CQv51y5MnrXuTujb2UHx+VDYqllMZKtgXgpb/T9DfJpTgTk4s9OyMQYW4Ho4VLMUFVDUOUh2LsjPmYZWjG0jwGDh2OPr17M7hRGjIMGrMWYamtCKYZB+F25q8QtQPs3S9/D7Pii9D1ToKuBR8W5kKIXBoHRIlTQPnvCVGVyMw8JfHKl15Hbn4N0lKOIj68jP1cAvZpErAP3oWkuP3MKsMGSj1XsW9AQVWjol/RgNzCS2xqbPDODKbKz5q+AGpqmhg/ezFWuwXBpvwSeJe/lXijGz3SlGBCSSa8mq9hXXEZ673jMWXtZgaB5K+mTHIFpQFQmzILc7faSSaFnvgYonpaBBHYP1Z07Y5+BP2oYui6BMPUNQyB0VVIK7jYxap8AjbaU4JNIizKr8D1PCX5/NLtogOlqryw7hfYVF3BCmd/jNaeDzmlAQzkZWRk2eJsmY0QVkVn4VHzLWvmbr79OIjtGIjl6vi4jk8CvZzsO/jx1KiWEEtA++Oh1o+q3f3euyefrsVfBd39XXPvj6vAG1+BHgf0jx49wtWrVxEcHIxFixZhwIABUFLohynqGrBavR4Zrl44EpqKI8HJrDmV0mckMZPWSLMisHdFkftO7POLwcno5jGTL7bhSGC+EucTi3A0NAnZLmK4rjfEwgmTQRYflZGjMdNgO7bElrL0GYv8k1jlGoDxC1dhwBAV9O7dCzKyfTFAZQS05i/HMnsvmGYdgUf13yG++YgN3XleUyD/xn04HP8EG+MrsNZuJ4xMXOFs6wdfD8mAKFLlY4N3sWbUnIKLyC9vFstYcRP5ZdeRk3cBZIuJCy9ttOKkMjtOuE8WYkKKJOk3OWeRX3qNRTpKrDiPp7sWNsJ8Xuk1ZGaeRFxEOdwdAqHHVPkJGKU5CXM2WcI4vgyuJz+FsO4ZEYQsqUcC9h4XvsKOsotY5xmDKas2QHmkGoN6Bvb9BzJIXGThhm1JVXA79RnEDQ9ACTYmBWew3jMBG+x94bYzHbHpx5FTer3rVXmnQGyOo2mvnzBLlODG/e4F89TAevMRxLcfsZjJTTHFmK63FQOHq6KPbF+JKq88FFPXbMKmiHy4HP8Iwrp7TfMUOPh8DJ9cLTq+Fk8C/TvvvIOS3FD874pKS5Alu8mD22/8Qf61vMBPnVvWghY49y68lqfiHpSrAFeBtlWgxwD9f/7zH3z55ZcoLy/H1q1boa6uDgUFBQbSa2fORcB2G1T5xeBcfCHLlL+QXMrSbA4FxqOML82Pl6TRENhn27mhmLdTkh8fndssP/5psH+sypfhdHQOqrzDEWpmjY3zF0Fr+EgMHjwEmrMWYpVrIFOkaaATa+i8/gtcT/8NZrnvMg/52DlLQPYDmvBKdoQBKiMxbuFq9ncE/wS21FBIsPQk2Ltf/gFmJRex3iseeuY87LAUs6bXQEECa3Zlqnx0FTKzTkvsM8+ymhDYl15nk1tTEg8hNrQE4T6ZTdNdyW8fG1rEJr9m5ZxDfunj6a4M7ivqkVNQA/rbYO80mBs7g1R59dHjMH7ucqzhhcGmqhYUqcmUWKamP1bUnwKYJrD/Be7nv4RVcTUbLjR5hR4GqYxAnz59GCRS3cbMXICl1gIYxZZALyQXei5BsOJFIyR+L9ILa7pUlXcRkSrv1yJXvtuq8mR/un4PO8ovYKm9N0ZNnY2+NOCsVy/IyvaF+tTZWO7gjR2l58GTfhaanVV5ah/g7Cfda8HXxduzNaCnwYIPvj779JCl6xo9c3IqNQaT1aa59YasOGTJ4S5cBbgKdEkFegTQkyp/6dIl+Pn5Yd68eejfvz/69+uH6RqasF1ngGwPHxyPzGIDoqTWGHadWsFSbWgwFOXHl/B9kGXnglRLW6RYUH68PRsURYOhpPnxbMhUaiWz49BjSGGeJskeDU5CppMQTuv0MXfcBKgMGgyVUaMxy9CCTW91PfUZyH7QNBSHRUs+hOD6Pbic+gzbMw5hmZ0nNGctQr8B1CzYCzJychg8Qg0TluowGN5RXM2sKJTfTWDPr7sP28MfYENUMdbZ7cSW7e5wsw+APy8OwaJk0ETW2JAi5pPPKbjUUpV/QSNnfsl1NiE2JfEgYkOKm4ZAhXqlMfWeYD818RCyc8+zRUB+SS0yMk8iNrwM7vaB0F1FXvkJUB83FfON7bA1qQqupz9jdprHMN9GBU4K9nW/sBhDy11nscYjBBOX6jSCvQw7uzFo6HBMnrcCq/TN4caPRULau8ijLP0XvNfX8XNqtg2MqoCZvdQrT7nyjap8XTdT5W9IVHnP27/BlRKVwvMwZe0m9CdLmYwsm1ZMCzBtnS0wjiuFy6lPILzR7LPQxZDHLSLa+DnsBtvpWUDPJsV+V9kSYgloe2ryDTXDNgd6ut2TG4a7BOG4J+Uq8LgC3RroSZX/4osvUFRUBCMjI6iqqrJm01FDhkB39jyEWthjr388qhOKJOD9jPQaiqk8z/Ljs9nUVlLmyVOf0pgfzwZDObijlO+HQwEJOB2Tz6a81lAiTjKp8tmo8ApFkIkVDOYswJhhwzFwkDK05izBGl4Ia/DkX/lBosq3pkTSffR1/We4nPgEJmn7sNiKx6wkNFyHUkAo1k9ZVQOTV+hjrSACO0ouwPnUpzDJP4P1/Ejom7rDyoJU+UgEChMlqrxfDhJjdj/2vj9LlX8u7DaAQJ3U+JT4A4gNLmoB9qT8x4WVMMU+KXYfgqSq/DRS5cdj0oKVTFG321MH/tUfmqny7QSIZmDvdvYLWBadwlr3AAzXnAA5OXk2mGrdyk1wsfZBmF82UhIOIDu3GgVldZDagV4HvD/5mCzBpkmV7/5eefHt39kQNKvic6y5W3XidNAsARoQRaq8hvY8Sc9ExSUIrv747M9CNwBGbnHQzs92J2375wL9//0f8LkPB7JShqDYyieh/vsq6U+5a64CXAU6sQLdEuj/7//+Dw8ePEB1dTW8vLwwc+ZMKCkpoX8/RcwaOw7OehuRy/Njza1MUX8GyLdQ6xujJhnYs/z4aNYkm2njLJn4amEDGgyVY++BMr4/Dgcl4lR0No4EJSLdkQ/7tbqYrTUOKoMHY7i6JmZv3gGT5L1wPfO3tivSjWDPr70Lp2MfwjhpNxZauGPU5JmQJ8tC796QlVOA8igNTFm9EcvsvLDWSoRtpjzwHIMlA6IaVfm40GLW5JpTSKp8/asr1BWNYJ99lvnoYxjYkxUnDaTYh3qnw83Wj6nyY9XHY/S4KVhk5ort1Nx79nNWA7ZoaW1B044DOVmWPN/7F9yrP4OBbyKmzFmKeTOXwNzICWLnUMmixiuNNfjSgoOGWOXkn28C+4IOyNZ/EuLp+yZV3iEA65qmvXZTVV7qlb/1CC6nPoZBSBYmrjRA/8FDQekhtL8qD1fFDN1t2JpYCbczkv2g6QxVO7Y7B8tvNiy/DdvnhUBPB+g/b3oaZHti8g1Zb+gMRXOopwFU//q2EzGGeyquAlwFqALdDuj//e9/49NPP0NOTi42bNiA4cOHQ0FeHupDVWAwbxEidzjjQFAiyAIjyZN/2vPeGsg/eR/FTZ6IzMI+3yjscvcCgb3EimOLjB2OKHQWoMDNE4HbLKE3ex7GDBuBwUNUMH7hSuiIo2G7pw6Cqz+1T4lkVpwH4Nf+xAZNkSd8nokjSPWUV1AEpYMMHzEaS5bqw9pciJ0eMWxAFCXTRPnnITF2D1PUyQtf0C5V/nGTawtorbiJwooG5sGnhJy40BKEeaVjp1sUTDc7YObUBRiqPAxyMrLQmjEPxpEF4Df6/mky6JO+//Yd/B+wOE9Rw0NYldVgDS8US3W3w1DXDG7WPmxRE+mXg6jAfITtzGjy/rMzCeGlSE0+DGlDMPP8dyDYP6XKl1GCTffNlad5CYLan2CedxILLNwwYtwUyMr3Y6p8Xzk5jJ29GOsE4axngn6P9Y100IKuffsOB8Nc3X5Fm4CeQLZhRkuQJajtick3j/7ydG/BnRUcYXEV4CrQyRXoNkBPqvz9+/dx5swZiMVCzJ49A4qKiujfTwlzx02Em8EWFAoCcSo6R2KHeQlV/kmYb/79ucQiHI/MZGBf5OaFTGsnpFvZI3ybOSyXr8ZMTS0MUlSC0oCBmLbaEKYZ++FRIxlVLwHY5zR8vkihlIL9lR9gt78eK5x3Qk1rMsaPnYL1KzfD2cqbDYgKFqewoVA0JCo5di9yCmvYlFeKj2wB5M+11rz4dwtpSFTlTeQXX0V66jEGza47fNhrIa98PwVF1tBLEz8HD1PFtDWboOeTyIZFCWp/bJzu+giCl5zuKoGQ+wwIydrhcvqv2BRTimXbHLF6rTGsTNzh5RLO4J18/emp77JIzuS4/Sxrn9J9WAxno2IfH1GOtJQjHQb2TJWProSZg/8TqvxdCLqbV572yVu/QXzrEZzf/TP0/VIwfsk69BuozAaAMVVeVR2zN1pge9p+uFf/A0JS8hvPPnFAyS0qunofaBPQ04H69y+ezmTvqck3XyU/vbj5OruTcYZ7Oq4CPbsC3QLoySv/+eefIzU1FVu2GGCL8SQ4OKljxVx1GM5dgHBzRxwMTmYNrq+iyjcHeeltadPr2fhC7PeJRJq1EwR6hlirPQtqQ1TQV0aGKZLyiv0xbaUBtidXwuP85yxmskNU6foHcLnwT2zNOoI19l5Yr2+OHSbu8HaJYLYSmvYq/aIGWMqRz8g4gbziKwzqO0KFpsdgj1N+A9l555Ectw9BXqkw3+KEWdMWQENzIqYs1WE2oOFjJ0FWTh69evdBX/l+UBmthek6xtDzS4Hd3joIr92F+BZNd30JsK8nVf4Ry5m3LD6PVS4BWKZrCiNDG7jb+jFVPso/l70u1qBLTbB0JqG4lvUPJMXuZdNv6WyCBOzT2RAtBvapx1hWfkFFveQ9vqRi3zTtlSXYJMKi7GqjKt89c+VJledf/RFmOccwb6s9m+ZL/R20iJOTV8DYOcug4xULh331EFy/y6nyL1q0cz/v9ASfNgM9sQM1hhLEN7ec9NTkG1Llm9eB6kLqPXfhKsBVoFMq0C2A/l//+heuX7+OzZuNoKExFHz+ZNQcXoJDoXrYK7TEYR8/nIrMRHViKS42S6CRQnl7rwnm6W8p6vJQQBySbF1hsXwVpo3WwOCBg0CJKooDlRnQ/6lXbygNHgKtecuwzGEny493P0f58b8xRbM9dhOPqz/BsqoOugGZWL9DDDMzPhsQFSBIYAk2ETszGagSzBKoEtiHeWcgOrCANcNSDnxe8dVmefG3XlqxZzBP3vCiq0hLfRcxocVwtwuA7kojjB87GZpTZmHpDj7Mc96FTeUVGIblYtZGSwzTnABZmgTauzfkCOw1J0BbzwSGIdlwPHQbouv3IGJg//C5B3SyaZAq73TiLzCMKMQSIzusWbcVtqYCeLtGMu9+XFgp0tOOS97rkxajinrkFl9FZtYpJMbsQXRgPvP9h4hTEeqVjkj/XDbBNj3tXeTuutzmRZBUlTe1J1U+AEbx0gSb7qnK0+KUZiE4Hr0DHe94aC1YhX5KA0DTjmkbq6hpsum9phmH4H7hK7b44lR5To3vajW+ted/KaCnwzQ1gTYHWbrdE5NvyDdP/vnmteiJdegUdOOehKvA0xXoFkBPk1+/+uorJCenQF19BNas0ECu/xrcSLDER8k2uB3vhJoIT5wMi8LJqGwJ2KdUNEVLvizQS1X5C0klOBGRgSK+P7w2bcOq6TMxSnkIBg4egknLdLHKIwTLHX2hNXcZlAYq40+9erFM9AFDR0Br3gqsdPaHVeEZ8C7+E5KYyTb6yOsfwOnMF9icvBfrHANgaOIGBxsf+PIkA6JCvVIRFZDHFOnM7NMgGE2ILGeqM1OgPVOZfzw6qACkTksnwpL9hintlS8G+xaqfO459jiB4hSmypNXfozWVGiv2YgNQWlwPPI+BNfuMWsF5cuTPcggOBMzDEwxbMy4RrDvAzkFRYwYPxWzN1liU3genI98ANGN+43TXZ8Ae6bK/wbh9Z9hVnAaKxx2Ytn67TAytAbPzh+Urx8VkM+Sd7LzLrw4jrO8HrlFV5CReQqJ0btZ/dgiyFMC9lTPhMhKZKSfQF4Rnd1orFUrir1ElU+AoVSVL+/OqvxDMFX+yncsVnW2kTWGqmuyOQmUYKPQTwnjFqyEvm8yHA7dZklNnFf+DQV5qe1Jet1Dzw68NNDTcZVLvpHQRWuLG0rC4S5cBbgKvPYKdAugpypRM+zVq7UYO1YTgwcowWDBHJQI7HAiYAeuR1vgz0nWuBXnhAvhXjgZFoOTUTk4l1DalBPfNqinRUClRJWPK2ARlvHWzjBduhKT1UZj0IBBUNWajIXmrrDIOwn381/B7czfYJZ1BMvtvDBm1mIoDhwkyY+X7csmY05asg6rPYLZQCT+5e+Y2iy6+Wyw96i9CwtS5X1SoGspgIW5ECLXcJAqTwo8qfLMVpN+XAKeFfXIL6tjw5zSUo+BbCSRvjkSa4lnKouYJMU+KXbP46FSUlh9hqdeoso3sMenx4wJ3gV3O3+myk/Qmoqx0+dhuZ0nLAtPw+PiPyGo/1XS8Nro+Rc2PADv8rew3XsdG4IyoK23DUPVNFlOPKWfUGLPyInTMG+rHbbElMD52IctwJ7sOJ53fofjux/CICQHSzfbQkfHBPbmIni7RYE88ZIakLWo9uUaf0mx33WZgXtCVCUkZzfSEEKLIK90BvoJUVXIyDjJzkpIwP42A3xS5YOiK2Ha6JXfHF8Fx+OfgrZZd/TKi279zlR5h4M3sVYYCc25S0HWMlLk6Wu4xjgsMnWBee4x8Gq+AW13psq3q0fiDYXgbgC9fAL4hkcS+xPNC7hB05kl9wnqn1hId4P325oq3/y+dgE9HYS45BsJsFAWfXOVnm6TNYm7cBXgKvBaK9BtgJ5U+hs3bkBLSwtyffti0VRtFAh8UOa5E0UCOxz2NUddjBk+TCawd8b5MG+cCI3FqehcVCeVMVCXWmhag/sWqnx4GnbxfCHaaIxlU6ZhpLIyBg8ZiimrDGAYnAXHI+9BeP0X5gNnauT1n+F68hOYZBzEUhsh1KfNgYLSAMlkzL5yGDRCDZOW6zEosi69CMGl7+F5+w8Im4E9DYhyOPEpNiZUYa2DPzabuMGFBkTx45m9hqIhoxsV6Zz8Cygov/GUfSa/7AZr9ExNOYq48FJE+mS1APuYoEIkxe1lvvL80muswVWi2EsaYqWqfH75DWTlnEVSzG4EiJMfq/LjpmGGjjE2huXA+d0P2UAsQcPDp9NrGNg/hLDhVwb2NlVXoeebhOnrjKA8Ug19ZGRYrCHVSG3KLCwwccC2hApWQ/HNByzP3DT3BJbZiLFcxwTbNjtA4BDEknyYKp94EDn5F1+syj9jwcIahUmx33UZ6enHkRBZ0XR2Qwr20QEFTMmnQVm0aEjJPYemaa9eCbAolybYdEOvfKPNiXfpW2xL2YcZhuZQVlVnZ5/IK6/YfwDGL17LFmvOx/4MYd09ziv/hoIwnwH7A4hqvob4yC0IKi+AX1EN0YE6iKr/DiE1bfcwqG830HPJNxJYoWmxNDW2OdTTVFmqD3fhKsBV4LVVoFsBfV1dXRPQL9Weif1BkiFPlX6RyOMJkO9hhf07TVAbvR0fJlnjZpwrzof74ERYHE7F5OJ8cmtg31yVz8c+vyjEWDnCZMkKTByljoEDBkJt4nQstRbAatdZ8C5997QS2ahMs8FQx/+CrUmVWGThDrWpsyHXT5ENhqJGUWXV0Zi80gDrhFGwqbgCwZUfmWJPCq9Z6SXoiOOga86DpbkQnq6Pm16ZKh9RLrGDkCf+SZ94C3BtYIp9dv4FpCYdQVxoKSJ8MhEqTmFwT0k4pLgnxx9g0N4E9rtvo7CyAXm7LiM1+SiigwvhbueH9SuNMHHcVGhpL8AKR19YFZ0H79I3zF7zwr4AKdjX/wqPmq9hU07vMZoNxxo0bCT69JFBbxkZKKyh/ekAACAASURBVPYfCI3p81jNDMNzoeMdh6Ubd0BnnQkcLMTwcY9mZxoSIiqQkXGKxWY+vwYvTuxhUE91K7/BmmLT0o6DFHuKt2yyLXmnIzIgD2JBPIxNPbDa3B3GCXvgdOZzeFz7uVur8tTAvNojBBozF6JvPyW2OKVG55Fak7FshwAWhafAu/w9KD5UospzCntzFfiNuF3/EMIbv0J06mOIcvdDEJ4Inm8oPHyCIQiOgSi1BOLDN1mj+gs/y2/ogqU9dW430NNhmku+kcDKvQstgZ7g/lPn1wYy3ANzFeAq0I1y6Emhbwn0s3AwJBmX0/agOqkEx8IzUeIdhlRXV6Q6m2CP12bURhHY26Ah1g3nwnxxMjwep2PzcKEJ7CuZck9e+eNhaSjw8IaHwSYsmjQFwweTKq/Cohc3ReTD+fhHTM167lAcKdjX3oXzsY9gnFCOedscoDphGksAIZuCFOynrtkEHc84bM86CsPoEqy188GW7e5wcwhqpsqnswZXmnZKinRrqnwTmLaAegLaBuSX1iE79wJSEw+B4hzDGdinMmCN8MlCTEgRm6Sak3uepeJkZZ9BUvRuBIgkqjwl2GhN0MYc/e3YHFkA5xMfP1b06JR9Ww/y7PQ+gd+vcD//JXYUV2OdMAKTlupggLIKa6zsIyOL/spDMU57PpauNISpkROEjiEIFiezxt/URMqPr+mYIVlP1IqdpahoQHb2GcSG7Gpsmk1hTbfGBjugPWUeVIapYtLSddgUng+3U59BdPMRy8PvHiDUGAl653dmodqaWIXputswaLgqaLswVX7AQExars96H2iasbCezlC1cnamrfsE93tt//y0o1ZSm424+gsIMyrA9/KDB08IDw9B0xdP4AlhTCbEx+40fq5f4jPdjtfU5v8Xr/mxXwnoiSq45BsJWxHAN1fp6fbdkxx3cRXgKvCaKtCNFXop0O+W+ORTKlCdWILD4enIE/oj1t4WcbabUSHagGvRJvgw2RYNse44G+qHE2EJOBNbgPOJpTgbm4c9PpGINLfHloVLMG6kKgYMGITRU2dhqZ0YViXVoEbPx/DShoNeI9jTYCiHw3ewOboI84xtMEJrEvpS8kuvXmzi61D1sdBeuQHrNtvBylKMnR7RzFbCvPI+WcwKwhpaS17SJ94cWCtuggZMUdxkCoF9SDFIpZeq0AT2NEk1IbqKgTPFQFLG/cTx2hg/ewnWuAbCuuwSyP9PHmkJwLahBq0dlJvA/j4De6ui01jjEQTVidpswaOhroW1yw3hZOUFPw9JA3BMYD4y0t5l76GgDc28z17gtKba30Jh1W1QZCXZmCiOk4ZShYiT4WguwtplhtAYPR4KCv2YZ1y+Xz9oaM/DUisetqcdgEf1FyyPnbzmby3YU/Px7d8hbngI291XscLZD6Onz4WsAp1Z6sXet+r4qVhu74kd9Fm4+oMkcvRlFnSt7Qvcfa8V6MlGI6z7BeKKavB9g+HhwZeAPEG99MuDD4J6cc5eiC59A2af6wHb5ZWBng7WrTWH9rTEF7LYkNWmOdSTFYebIvuacI572J5egR4B9M098TWp5TiXUIT9wSlIc/dGkIUZIqz0UCbQw3UG9na4EeOBc6GBOOwXjUxHLziu3YB54yZCZdAgKKuMgPb6rdgSWwLnk580NpC1U4lsUux/hMOhW9gYnovZhhYYNmYCFBQUMVptLHRWGsHZeidreiU1OswrDTFBBUhNOoRcUqQrnvbKvxy0SkGWFPvryM6tRkriQcQEFzEbCwN7rzT48mJgbuSEmVPnQ01tLGauM8K2hBK4nf2MnbZ/7pmJl4WA+ocQv/cHeDVfwjA4A9MWrsGcmYuxfaMtxM6hLfL1qWk1JX4/svOqUVB2g6X0NPf9t68WkgQbehzyx1NKEPUchO/MYk23xvpWWLBgLZabe2C5vTfziysNUkbv3r2Y/19p4GBozlqE5XZimOccg8f5L+F5+xGe1+z8pqiTj18HqfKS5mMa/rQ5tgRT1xlhwNDh7D2SKt9/kDKmrDbE5qhdcD39V4jqJUr+W7t4edn99G3+/YZHEF/6BqKMcvAEInjwBI9BXgr0dO3mAVFUCsQnP+pZQH/6M4yZtYj18rzzzjtIT0/HvXv3QAMM23zhkm9aP1tBTbPchasAV4EOr0CPA3op3NeklONM/C5U+icg1kmAndu3IMRiLcpEuqiL2Y6P0u1wMdUK4e46mD15LJT6D4b6tPlY5RYAm4pLEFz9sZkq/2r+YPIY05frub9BLzAN0xetw8J5q2FCAOvUEmDDvdORGFXBFOPCSsmwo8IOm/jaOOm1pBZpSYcR5ZeLYFESXKy8sX7lJmiOHg95OQX0HzAIczaYwir/KARXvoGYGngbfmvnhNeWtaNGYBosZbO3DjqeMVhqYI4NumZw2eENP14sInyzWfNv+M6MJt8/nUWIDS1GatJhVheyHkkbeF8a6GlI1m6JKk+LG4r1pMhKWtg4mIvZGYL5a7dARxgF+4Pvwe3c32G56zRWOvth3PwVIJin7PUmi9D8FVju4A2L/BMs6cXz9m9vAdg/YL0b4oYHsCmvwRIbEVQnaUNWXoHZa2R694baJG2scvGDdcUl8GtpQNSjt/csxNsM5u197Td/g+eFf0CUWPBsmG8EemFQtKRhtoecdZEo9J9izEwJ0NPiNSMj4+WBng7XXPINQLGVzVV6uv1tUYfDDPeAXAV6egV6LNAT2NdQFn1KBU7H7UKpbyzCbF3B27IB/qYrUR64BpePLMHxk9OxM0ADa/UnQMfOA3a760FqtOj2Hx0GMLzr92Bz+APoh+djrbUIxkaO8LB7nGBDFhtqWmXXnqmIDshrjJk8hfzi2sdpNK1korcVaKUATE2wNGQpIaIc/oJ4mG12wOxpC6CmpglFpYEM6Pr06YPBI9UwaaU+1oqogfcyW+C89ITXZjBCNaUBUe4X/gnj5H1YZuqGVeu2sqm3Xq4R7L1Ts25aylGWm58cvx+xwbvYoCyJPSiNNaySkp6afISl+RSUSxc8L87VpzqxGlSSKn8V6anvSvoKdmZip1sUSJVfuEgHyy14MEk/CLfqL9kChkBWWH8f7ue+gHnecax08oHm7MVQUFRidpQ+sn3Rf7AKxi1YhRUuAaxZlH/pWxa7Kbz5pkHwfdBrokhQt3OfY1NkASav2gBFOvvQpw/b9v0HD8UMnS3YElfO3jMlFXXo2Zlm+8TjswUtF33c/R1QD1Loa/4JUUoxeATu5J1vrsxLb7u5QxiWAPHxDzrs/92bvv1Ed/4N92MfQGP6XPTu3QcyMjIoLCzE/fv3X06hJ7rgkm8kjEV2o+ZQTwOoqIGYu3AV4CrQYRXo0UD/WK2nia8VOBGbjzyvSHhsMcWqhVpwclbHrvLxOHtpEvYf00ZS0SaI8+JgX3YOzqe/gqD+VdXWB3A5/08YZ72LtW4hMDB1h62VN3x5ccwrT6BKqSpx4WWSmMkW+fGSKbBJMXtZfnw++eil+fFtBvsGFFQ1DkiqaGAWHrLbRAbmQ+qVnzxxBiYvXIXlNkLM22aPkROmo2+jZ1ymrxwGq47G1DUboeeTBPvd1yGsvcsUdtZT0EY4IysKNZHuqLiCNbxwLNUzw0Z9K7jZ+CGAH89y82nYU1b2WYlXnrL1S66xFB7ytccEFrCMeKk9SFqztJRjyC2sYR546YLl6QVOYw1IlS+vR3YOqfJ7GvPnU+FoLsa6FRuxYN1W6HrGwuHwe2w4kiTKr7FXgM6wsDSX+3A/+zlMM49gibUQY2YsgDzVqnGgWP+hwzBu0Wqsdg+CTdl5CK78wBYxTN3u6mz2eokqL7rxC3aUnscCSw+MGD8FMnLyElVeRgbqU2dhjXsw7PZcg+Daz5wq38b9+00EWIqrFF77GaKi4+B7+sLDnfcU0Lu788H34EOcWgLRhS97THyl6L3/wPXQTYyeMpOdbZOXl0dVVRUePnzYvgMvl3wDPPoLcEmuJdTfWdG+enJ/xVWAq0CrFeCAPqWcDYoioGdZ82mVyBKGQFNVDUOGyGPhoiHgCdVRUq6JszWTceTsAsTt2gb3zBg4lF+E69mvGdg3z4xvywGcqfIH70AvIBM6VmJsN/WA0CUMgYJEpkbTcKTYkCKkpZDaXIPsghoQoMaHU8xkFkLFkjSacG8Ce8qP34fMrDNgMZNkG2FQ/3xlWgq5BMc0KImGTvkLE5lXfva0hRg/dS4WbnWASeo+uJ3+DE5H38fmmGLM3WqHkeOnoq+8AlOh+8rJQ2W0FrR1jKDvlwKH/Q0QXb/HmimfB/b0M1LlXc/9HZviK7BsmzPWrDPBju0e8HKJYMOcSIUnVZ4y4Z+KoqxoQF7JVbagoYVNdGA+6zFoAnu/HPaeyAOfu+tSE9g3b56V1OAmS/Gh54ljTcEZ2OkWia2kyi9ejxU7hAzS3RnUNA7Jag3mpGB/4z7zlG9PP4jFFu4YPW0O5OTlm8B+kMoITFqui3XCSNhVXIbo2l02bfV5tWrLPtW+3yFV/jd43vkDrqc+xYbgDExcrguFAYOYOkl2g0EqwzHLYDu2JVexfgCRdEBUD7FgtK+uHaCit7aPteW++gfgNzxkX8/tZ6AzjSf/AlF8Dvh8EfPLe7jzQSDvToDv5gFhcAzE+2shvHavQyx1b0MtGdAfvInRkyVA309BAXv27Gk/0NOhl0u+Ab7Obgn0pNh/ldwqmHB3chXgKvDyFeCAvgnoJWB/Ob0Ku3ZGY9yo0QzAFAcOwLSli7DFdhW8/LRQsWcMztZMxP4T8xGzyxxu6YmwL6+BazWlvPz+Yn90/QM4V38Jo/RDWOMShI3b3eFo6ws/QeOAKFLl/XKQELMb2TlnkV92vXFAlCQ/nuIpySseF1rSmB/fCPaUHx9E+fH7kZ1zjinZhZW3GsFe2vj6+JoBvzS9JeEAIv3z4EYJNis2Y/KkWZi8cDXWe8XCfn8DG+REVgwGnLU/wenwe9gcVYg5m3dguOYE9JWTewz2GuMwU3+7ZMDWwdsgxZegvSWsPmB1EtX/CqvyS1jlHoyl+qYwMrQGzz4QgYIEVgPyr7eswePX30JpJ7AvvsqsOIkxuyWed690tiCggVuR/rmIj6xAGgN7ycKAfPL0JR2SRX8nSbCRqvKGWKhjAl2veDgc+QCCuntttxwwsH/Eov4owtEkZS8WmbmweQWysn2bwH7wiFGYsmoD9H0SYb/3GkTXfob4DvUjdNJ0TlLl7/zOFl9Wu85gvokjho8ZDzrzQiAvKyODMTPmswhRxwP1jQOi3jSbUBeCc1vgujN/h1T3hofsMye69hOE139umvjKYiqffC20n17/GaIjNyFKLoTAN5il2njwxSzGUhiZAnHVBQgvf/t6E3eefF1d/H1rQL979+5XA3o6NnPJN8D761tCPan2pN5zF64CXAVeuQIc0D8J9GmV2OUdhfGjNBjUKKmoYrGjL7anV0HX1QPG1ovgG6CJyr2aOHdpMvYcW4SoQku4ZaXBruJKE9i35o/m1d6F1e56rPdJho6lgKnyYrfIptSWMO8MxIUWM0U6pzVFujFuUhIzSYOhCOyLW4K9TyZT9pMTDrDEmoKyuhYNolJVPq+klk1BjQ8ve6zKT1+ICdPnY4mZK0hddj//D5YNLxkMJLGX0G1SaKkp2OHATWwKkyTzqIweC1kZWQb2cgr9MGLsRJbYs5ky+o9+ANGN+6D4RrKXEOC7nP4rDCOLsMTYHmvWbYONGZ951QnAqcE1PfUY8oquPK3KN4/cfPI22YaKriAj8xSb4sqaWb3SWoJ9VCV73/R7pNqnJh9mefthOyWqPHnlFy/Rw0prMUyzj8H9AlmrSJVvBzi2APuPsTW+HPOM7TBq4nT0lZdEXfaRlcNQtTGYunYT9P1T4XjwJsQ37jOwf50xgWRzYqr8yb9Azy8Z4xatgQINiOrdm+33lDE/Z6MFzDIOsuz5JlW+i2HrbVB4u+Q1EsiT3e3kRxDRpNfCIxDuOg7R/lqJXYYsXa2dUaH76Gza2U8hqroIQd4h8HP3Q1R6CqJ334fw6g89CuZp2702oKfDdU9PvqHISvLPN/fTN8zgpsi+MspxD8BVoEcMltrdaKmRWmuef335CaDvP3I01gWmQ3zrZzgc/gBGMcXQcXCC8Y6FCAzWxJ4DErCvOrYYoTlWcM7MgMOeG3C7+COENxuVaVLlz/0DRsn7sMbBH5tM3OBs58+aToNFySxBJdIvF2QboWSV/LK6RlX+GYp0C7A/zyIsY0MpZvJxfjwNiaL7KFueMualyS+UqU5TYknJj/TPgbutL8uVnzJlDqYuXQ993yQ4HrrDDvJMKW4NAm5QIyT5xh+w3HH7/fXYEJiOGeuNMWTUaBZrSGAo308RI8dPwxwjaxhFF8HlxMcQ1P4Ei+JqrHLyw3JdU2wxtJGo8sJEUA3IE5+de77NNWih1EsBn8B+12VkZJxAYnSVxA/fDOwJ9BMiK5gdJ9Ivm1mcmFd++UYs0jeFvk8SnI59KFHlO8LbTrWiMxx19+By8kOYJlZg/JzFkJHtC4rEYx77vnJQ0dCCtu5WbAjKhOOh2xAzBf2Pjo0LpMd87w/mnzbPO4G5xjYYoq4Jat790zvvQFZWFuPmLYOudxwcD99hai/z+D9jP+gSeOUWFS0hm6wzV3+AeHcNRDGZ4PsEg+fpC56XPwSBkRBlVjJrjbDu/rOhnvZRmm585XsIaKZE7U8Q1NEitp0zJd7ibfRagZ6oo6cn37R2poIWOtyFqwBXgVeqAKfQv0ChJ6BfG5gBzw8kcM6/+hPsD95hlhMdWxtss5mHkAhNHDwyBmdqJqPi8FIE5zrAKSMX9nsa4HLua1hW1WH9ziToWgpgYSGEt/vjAVGkypMindakSD8f4lsD2Kb8+ISDiG3Mjw/xfDzxlR4/JekwayIl2wklwfgLEmBu5Ig52gsxccYCNgzJLPsYU2OZIk8A1xaIawR73qXvYLe7Fnq+SZiyxhADh6kyD3av3n0gr6iEUZNmYJ6JI1a6BmHpZlvo6GyHg4UYvh4xCPVOZ8OrKFmGrDNPeeWloP6y1xX1DOzT008gMaoKUX45bPHEauOVxia+NiXYLFyLNfbesNx1Ch4137AzE+1S5Z8FMg0P4fn+vyC8+g3MkndDa+YC9JGVZUBPUC8B+97M7qKiMQ7T9UywMTSX9S2QOi5JVXo1Kw6dIfF8719wfvdDNoV47LzloLMpvXpJVHllVXXM32oHy/zjoCQeEWv07XlA91YtUshmc/2exOceGidJrHFvHBLFpr7ywRfvhCitFOJzf3tOYyttZ+lnvvH2s/blbn7/awd6LvkG+Ni6pUpPij31GXAXrgJcBdpdAQ7o2wD0awL+n73zgIrq3L54ROyK2Hul2BW72LCAoiIiIihI72X6YMcCikiT3kFAELCAvQFiwUpT0/Py0kxe2ktMYs0/7739X+e7MwQQEOzCnbVYA0OZO+fe4f6+fffZJwryO4ppn0qAvfITHA6UsFH3i5ztsNpxAnYEDMaRkxo4d2k00g7pwXuPE4zk2zHXTg6TlR7wcNqMzZIQMFXeO4Ipx8wn3ghVvjag5x4rZckvlNISFnQYu7YmgxpruUjHcC6/fUsy/DaSKs9Nex0zbhrGzTeG0eYIuB57n02OfG41llTC0vsQXvqeZZMvkAdgxJwlIOuGaqtWUG3VBl179MHEiXowX+YIics2VoddPgkII3tQIqnyL2tI1t+LImYxyixFXPx5BPvtYzWh+M8tklCWYDN/phH69BqAfkO0YLQhGJ6nP4Ss/AFnD2rIgqYBcMNAuvwhXHNLsUC8nQ2datuhI7O2tFRRQf8R4zBspiG69RvELC8E2Kpt2rL+BB0jS7Z49Dj1KWRlD58jLpVU2QeQ337CeiEsY49hgokNuvYdiJatuAUFTSfWmjYXRpvC4H7iQ1Bvw3MfBw2oxzsFzG/562EWtvNfQRq2t0r8ZI0ISi8hxOu3sKmwBP8NWqi/5a/7VR5Drxzo6XTd3JNv/roHXB9cHerpa1rs8De+AnwFnqsCPNA3Cuir+KgJ7EseQFj8M+xzSlg6iKGjFWxcxyMwdAiOndJASLgmZulNgoerFzbJAhnAEkySHYaiKCMjTzbeJ/5MlZoD++j4fGZf8d8UV5lhv14QAKsVrhg/Zhr69O4PnXlLsCbqECRXfmBJJy8jT5xsOmTFEV7+Hg5ZFzHDyhVde/XHoP4a0NNdCCdLMVPlaVFDQ7JCA7KQkHQRNBwrObv+VJ66FzN/A3zVn2Ewv5/sNxcRHpLLUnC2yyMgd/PFiiXW0Bk9FV06d+ei6Tp0wsAxk6C72g0WYTnwOvclB9Dlj54TgLipqQTSoovfwWJPFsYvXY1uffqzoVPUdNq5aw+MXWgKs+AM2GVcxBKfCIwxWI6uvftxYN+SU+z7aY/C5BX2MAvcB4/Tn0FW/gjS8obNQaDFBPUsuBy9A33xDgydOJ0bEKWiwhYUPfoPwbTVbrBOPstiNCk+lOuZqHKsN2O4e5Xg+FL+NiVFHa+AZNtuLplGmR9f7V4MoUgKaUw2pNTgWvJiV3peyna/xcfUawF6Ol039+Sbe0XVgZ5UelLu+RtfAb4Cz1UBHuifF+iVJyQ6OZY8gODSj7DNugbjLRFYZLcSNs5jsMKsB/RmTEJGQjjSomMR4R+D3T6xCN65n/nEyc9OOfBVIfSFP1dGVmbcRHTkKQRsSWTTXj1s12PhHG7aa9u27ViM4lCdKVjk7Q/nQzeYf5ZLo3lY3Z+rfJ0Nvaem2YrHEN/4FZaJJzDD3BG6uguwapkjZG7c1Nutsj3ckCzvCBa5yRR6xVUKZdPui9RB+TfIihQdfQbBOzOwY0MMtkhDYW8hwPzZSzHD2AazbcUYPnMB1Lr1YIOTWqq2QvtOahg0bjJmWAuwKuIQvAq/UgB0I8BeUQN52X04HbzBJqoOGjMRbTp0ZH75VqqqGDR6IvQ9t8Ax5zok1ym7/wFEV3/mbEvrQzB6/jKod+/Ffp76Edq2a8+aackSsyr8ILzyabsesysJT/uc/15MUNY9xY6ONbKEes++laPs27Vrj+EzDLB0awzcT3+qUOXpWOYtNu8UsFJPRO4NSDbvqBfoBQIRpJQnf/Hbl9uT0dD/C+/Qz702oKdTdm1+chrC1FyU6s/FT0P9z3nPBTP8L/EVaO4V4IH+RYFecaIidZvUacGl72GdfglLNgRh7Nz5mDppClJjopGXkYjD6YnYF5eIxMgsxMefQ0LqVSRmliGJMuMbPAyq7gUAp0iXsaQXyqzfvT2NNd5yXvkZ0BwxHn2HarP8eFKIqRGyx8ChGGdoBqNN4XA6SNGEv9YSM9kwtZZd/q94AqfcCixcH4pZy2yxZJEl3GzXYpMwkF2ZID8/TXz1WxfFoJ787HTFImAbNfDmIi6hCEn7blZL5mkM3LMakMUm6QJnPaKhU2sjIXfzw3JDS+jONsI8lw1Yk1IIjzP/gE1qAeYLt2HYDH10Uu8KssDQVNQOauoYpDMVM+0lsIo9BmHRN5CVP2TNrfVBL5u0evsJ+/mVgemsybVzj94cSFfJdF8Vlg2vwq+ZTYnrWfiDgZa0jGs0dsy6AkOZP0bqLULn7j0VYK/KBlUNGjsZ0ymJKOIQREV3Ia9Qgj23n8hvT4+55JZinqcP6Oe5AVEqzKvfe4gWZlkLYJde+HckKQ/yL7aQfVPAyhT6W5BuC+Ry5Ksp8xJuWJRAodBHZ3MRlLxCX+++fq1ATwTSnJNvaOFyc3h1qL/aG6A0HP7GV4CvQKMqwAP9SwJ6papHdhMO7P8Fg/Uh0Bk7Dbs2hSEuOA77E+KRty8eufuSkJmUjuS4XMQnFCAh9RoH9vvJcvIcthOFKk/pODFx+aBMdb8NsfCyJ6+8Ccbq6GL8QjMs2RQK4+0xzL5B+fHKTHQaEEWDoXQWmcN4WwxcKd3kRm358XWAPSnS5Y8gLP4J5tFHMWeNCHMNVsLKzA3e7n7YKgvDLp8kDtgTzyM2voD55hnYr+Xy4gnsaWAW5euHh+YhLrGoMpmHIP1ZUK9U5ROUQ7L8MrBjXQzzyttbCKE/2xizTB2wzDcebmc+Yw2AtAChxk/BhW9hk5KPeW4boTVFDx07q7NGURVVVXRU74qhk2ZCz8kb1kmnWbOorOLR02BPSmnFY8hL/4BTzlXMcV6LASN12FRdWjzR+PjB46ZioWQHnA+XQnqjnkmrFEFY9oA9l33GRSyQ7oS27jx06qyOFioqoO2iRuPBY6dglq0YVrFHISz6Ft63HkN+5wlEl3+AWch+jDU0Y4sBWqBQ0y2lDg2fZQhT/2R4nv0nZGWcbay+BYryuObv6zj23xTIK5+XjuGiryFjHnoxaDCUoCbUewmYh166v4g10D59RectfW3K1/ia71870NMpuzkn39yveHqKLNWDv/EV4CvQqAo0WaCfrTMRR7aHoTgy54VjK/9uim3giY9ZLh7BZE82xo2ZxnLmd6yPQqhvPBL3JGB/QhwD+8PpBPb7kBybhzgF2BPQNwRglYDLQJZ84nsvKzLVUzhVfoUrJuvMxKjJepjvvgl26RcguvIDxNdoMNQtmPjFYcJSS/QarFkN7HtrjMBEYyvW7Ot+/APISv6oV7EnRVpW8QSOueVY6B2E2UutsWyJNWu83SwKgt/6GATvyER0zBnWtJu0v5TBOU20pQFYYUGHmO2magPvzg0xLPUmfA9Nyb2ApIwSriZ1gD1575NpSFbSBRbH6b+ZJsYqVPlFVpg+xxj6rptht+8ShJSrTWp0pSLNRUoS2HsVfgPrpDOY67IOGhOmo73CIkNA3KlLN2hOmwN9ry2wS82HuPgHri7kOS97yJpOBQVfMlgeu2A5OitsPO+RKt+rLyYus8KqqMMQFN2FpOxBg3zqtDAksKd+BJu9+Zjv6QPtaXNZXjwtEihBqH2nzhgyYTpmPpWBWQAAIABJREFU2Utgk3IW9lmXMMd1PfqP0qkcEEVxlP21R0HPUQZaIFB8ZmMnG/NA38D3/suATzo22aTXhxCVPoSIKep1WKHoZ2/8Bunh65BsD4JAIISXp4DZb7w8uWmvYqk3ZJEZkBZ+WeW4f42v52XU5DX+jTcC9M09+ebLrdVVevLTf7+3UTDD/zBfgeZegSYJ9DThcoL2SCTLfHE+OAOXw7JwMTyzQWBfWw59o4GehpOUP4ZJ6AGMHT0Nm8XBDGxDd2UjKuwIooLSGdhnJ8UiLyMeh9OSkJGQgaTYI4hPPI+ENC6Hvl6wr6rKx55jeet+G2Lgab8BhnNIlZ+OCYvMYeqfAs+znyty4zmPNIGiiA2GKoXxtmjoLDRD974DoKqqypRpijLsqzUSk80csCIgFR4nP4Ks9A/m2a5sqCPQL38Erwvfsnz9WZZeTJW3MffCWo+d2CZXqvJHEJd0CaxfoJaG3sS0a4iJO4fQwIPYtYWzxyiTeXZuiEWgbzoi9hxDXPJF9jdYTRRgzxYzWeWgIVlRkSdBQ7Ioi99HEgr7VQLM1zPGrBVOWLYjiQ2yqozjrA0OqMm57BFT7L0KvmY2m9n2UgweO5lZlFRatGBWHPWevTFsxnwsEPvBIfMSy+uWl/zGPp9lJ0a/YaO5ptMWLdC2bVtoTJwBQ1kAXI5UQHLzHjcFtnIx0TCoUl5JEF74FrZ786HnuBZDJugyXz0De7IIdeoMzalzMGy2IVt8kO+eVPkOap0xet5SmAftg4D1A3DWsL8XNA3bBh7oX0edOJBnC7lrv0B2+QeWLy+5+TvEDOzrgforP0F68CokgXFs4qtIvhEiyqHfGgBZbA6kZz5mk4v5/fjs/fhGgJ5IpLkn31DvQNWBUzRFlmrC3/gK8BVoUAWaJtC3boWJ4wYgLsACObs2Im97FAoC03EpfP8zwf5VAf3OjXFs+mlS+g3EJBQiIjQPkUGpSAqPR3YSKfYJOJSWjPSEDCTGHlWAPcU4Pq3YV6ryKQpVfmsKNoqCWILNJFLlp8xlDZd2GZchvkoDrmppdqSYSbJ1XPmJNWbSQKkx+sug3qsvWqq0ZGDP8uOHj8VUc2esDM6Ax5nPmE1DdusJaNKofc4N6It2YNZiS06Vt98IH3Ews84E++9HdMxZhSpft+9feaWBoDwm9hxCdx9kaTSksFcFe4J1yuqn6a6k8qdkVyA5oxRxCecRGngANCzK15tLsFlOqvw8E8x394Ft5hUIr/xcQ5Wv56ReCfb34ZX/JVZH5ULXygMDR41Hm7btmJedFHuK4xyutwiG8gAs2RCMUfOMmAefgXSLFujWdwCmmjlw/nvKtW+gKl8fcLGrIWV0JeFrWCUcxxy3DRg8ZiJbaNBwKhpURY29DPJJlR8+FnPdNjILEE3qpQULn2BTz76vbaH3uh5TpGZJi3+ELK+UTXqVRWdBGnsAsszzkBV8AQb2dfnf6fev/wLpmU8hO3AZsvRzkGYUQHqkFNILdyGmoVLNcEhUfe+nur73xoCeTtnNOfmG4J0gvirUE+TzN74CfAUaVIEmCfQdOrTBkqUDUXBxEgrP6uFArCWy/Dbh6PYYFAYR2Net2L9qoE9hqTalIK93dFw+IkIPIyowFcnh8chJjkNeRgIOEtjHZyIh9jizkSSmK8G+gllPyCtPsEzQTA2lnpQrP8cEOhNmYpKRJUx3p8Mz/wumBpPaV58ay5p5yx5CVPwTHPZfBeXHD9czhDo1crZUgH0nNQwYNQHTLN1hHpYDp0OlMA3OwiwLd+gvMIfDahHWe+0C+eADtiSDrDIMvCnFpxZVvr7HqFGYXlvo7pxKSK8E+41xbLorxX2Sx54GUQX6prEGW1LlHSjBRm8ZZq90xjL/vXA7908u0aORijg70SvAXlLyB1vIUFLM9FVu6Kc9mlPsWfNsK3Tt0x/d+w1QNJ22YCk5WtP12cRdt8ps//r3QV1gUdfj1PS67oP/g/vRW5i82IyBPIN4iqJ87z2oURzmguUwD82C4PxdSKmZ9xnHQV3PxT/+ehYAtNCSXfoOstRTEG/bDaF8PYRiOYQSbzb5VbonBbLjtziVva7jmT1+n5snce1X5peX0IJE8Ti/Lxu2L98o0NNpuzkn35DNpirQ0+df72oQzPA/xFeguVegSQJ927aq0JnQAzsCtHDkhAYuXx+D/FNzkR1ljf3bfXDUl8B+X61g/8qBvhrgEtgTwJ5DRMghRAWlIiUiHgdS4nBkXwIOpqYgLX6/AuwvMitOXNJFhIXkMd/5RlEg1pBXfsJsjNGdj4UiXzhmXeOSS0of1gvy1U7uBK/UXFf2kA2GsmWNmP4YPtOA84JTI2bLlsyvPXjcFExYbIGZC82x3MgGIkcfbJGEsMFVIbuyEBObD1pw1Aftz/5eKZsYGxV9BmRT8t+UgO3eEWzBQDny/pvj2XTdnZviq6nyM+Yvh4HHFthlXYWIRtcTyNQFPw1VXhUNvzRsyfPcp7DYk43ReoZswipZWgik6YO88vR13yGaWL4lCtJL/4L89l/cgKaGPtezfk7ReCsruQ/79AuYbitiw6doEBU9N32QzWeekxzOuTchLaH4ykbEbT7r+fnv15uOUu091ZhaUUIWWWz2n4d44zbmgxewKa9icPciCMUySEMSITv3WcMWqZXHfh02ncZsXzP72TcO9EQlzTn55o5hdagn1Z4aZ/kbXwG+AvVWoEkCvYpKC6h37wYDcxPYi/SxK1gLx89qovj6WJw9Pg85EbbYv30bjvnFoTCYwP5vK87rBXqFFSWzFPFMmSawP4iY4FSkRibg4F5KxUnAgb3JSIvPRmxkLkL8M5lPnBJsFs4lVX4WpiyzxsqQ/cwjzQYDkRr7PJfXGdiTFYcDe5vUQhgIfTF81kJQ9CIltfTpPQAzpxnAbpWQU+VlYQjYkoSIsKNISC1GUibX9PpsaH+2DYesNQl7i0FgH+K/HzvWRXNRl7IwBvc+khA4rBJg7nRDzFhkAdOARHhd+Pql2FuqwVnJfdb0Kiv5BbZJpzFm7pJKoFeCtPJevXtP6Cw0xbKt0XA7chsE39Q0zIZ2vQAYkV1GfvtPeOX/E8ZbojBs5kK066jGrFHK56b7rl27wT2rGLLbjzhV/nmOgxfYzmp14/9OwxYApQ8hKfgcksBYCLyEHMQ/lVQjhGjtZkgz8iG9/tuLL1T5fVPnvnkrgJ5O2801+YYiKym6sqpST9GWzSWbv15k47/JV6DuCjRJoCfFtFu/wTDzi8fq6IMwEYvhJNZD0B4NnDiniSvXdXAmTx/ZYY7I3u6LEzsSUBScwcD+ckQWUtbugnb/wUx5Ves7CC+jKVbpoU+pptDXgFoC+72c5SQilMB+L9Ki4nEolRT7RGQnJ2LPjj1wsPTAxHEzMXLKfBjKd8H50E2Irz9fw2WtAEbqHin2FY8huvAtFnnvxqBhYzBSexyWL1oDsfMWpsrTtFeywwT5piI29iySM7n8+JeRqc/ScJTTYzNuIDLsGPw3xlUCPeXKmxhaYtjQUeis1gUjdOdh+c4YeJz+hPn8KUbzZfjFqblZXvEEnqc+Zl55yqvvoN6NeenJ3kLxn8NmGKB7v0HMy07HXivVVug5UAMTllhgxc5keJz4CPKyBw2e7lptn9CCgHoWbv4B6735mGrhgp6DNCqnzdJz9RmkyWw3BPTde/SCV245JBWP6gSWan+fB7s3XCeKDr0P2dFySDbvBEumqQnz9DVlyYtlkEXvZ82yXPJNwywk/P5uXJ3eGqBvzsk3NFyqKtDT53TVgr/xFeArUGcFmizQdx84FDbxxyC79Qdcjn/M/MTGXu5wFOpiT5QGThdoofjaBJzOXYDsUGfkbNuBkzsTcWlPFlLX734zQK+EfQb2V5gyHRmcg5jgZKRExiBi9zYIXFfBxnoizCw0sMhmNWyTzkJ49VdIK/5UKLKNO3nVdrInNZlg3vXMZzDemYyZpo4wmLccTqvF2CgMxHZ5GAP5baSUy8IU+fGpCA89grjEC5WDoV4E7LnGX+WQrGPYvS0Vfmsj2ULCYZUQ82YvxcABGmjTph3LZqdknn7Dx7BkHrPAdHie/Qfk5Q9Z2tBzgX3JA8hvPYb4ys+wjj/JGoN7DBjMhnERtLfv2AnDZy1g8Z72mRdgvDUGOovN0b2vEuxV0LpNG/TVHIlJy9bAbHcaPM/8g5s6S5N0G2AFosZj+a0/4XHqYyzesAea0+axKwOURU/w3q13P0w1d4SxdAc6qnVmjxHQex4uhaScB/raju237zEO6L3JIrVxe93TXtlwKAnkEenMay9iV+Fe/L3+9tXjzb+mtwbo6bTdnJNvPrF7GurvFdUJM/w3+Ao09wo0XaAfMAQ2sUcgv/N/HNxc/w2Oue/DLCANy71c4CycgrCowThXpIHiq+Nx8uBCZIW44bBvICI9t2BI74GvX6FXAr3ynoF9MSIjjkEu2I75s/UwZ44m/HZp4GT+CCRlz8T6CBc4RibB8WAFvK7cg6T88QuA/X2WXiO5/husUgow12kt9Baaw3yZI6Qu20CKPF1pIK98aMAB1gDruzZK4W2vOhiKoiqfnR9fmy1HGUWZlHETsYohWfSc5J2Xu/nCdPEazDRYAX1PH8zz2oKRcxaDbC7UwEugqwR73VVusAjLgSD/CzbhlRT7hkA0AY5SlXc7/j4WynZBa8ps1j/QooUKWrZogT4aw0ERlbb7zkN89d+QVTyE5PqvcMktg7FPFMbom7Dseeo7oG1q3aYta6adYuaAlSGZLEZUXvGILZpq3SalKn/9HqziT2Liclt0Y1cAWjFoJ+sTxWEabQiFV8EncEsvgFpndR7o39WrDSUPIDt+G5JtASxD/qnBUEyhF0EokUMWfwhSltpEtro3D79NcRveKqAnQmmuyTd/3QOuD64O9fQ1Pc7f+ArwFXiqAk0b6GOOQHb7Tw7kqPGs7BFE1+7B8dAtLN+RAGM3a7hJxyM6fhDyL2qi+MoknD6wFCHrzTFscH+otFABWW4MtkRD/gGpqg0/gdbMoW+Q5UYJ8lXuCXAT9l6GzRopuqh3Rf8B6jAxHYCQsCE4la+BcxdGIDFzFuR73OEYnQ7n3PchuHKPU6YboeJRCgp5vd1Of4YlW+Mwe7kDFhuuhpu1NzaJAkGDn3ZvT0NE+AnE7y1mcZQxcQXYE3iITYGlmMltsnBslynAnvLjw2rPj68N5OmxSlWe4jhDj2D31hTQgmELJdisEkF/rgn0VnvCNCgTnoVfQlT8I+wzL2Gh1B8jZhuic7fuaNlShUE0KegDR0/ADCt3Fj0pPH8XDKLrA3ulKl/8IyxjjmKiqR269h0I1VZcFCRNkB09d4ki2/+fkCqmAjMopyFQNEH22i8sBnTxhlCMnm8Mta7dOXsOLTbatkO/4WMxeaUjLMKyQYOoKMufjhUl2LPFxO0/4XbiAyyQBWDoxJlo3bYd13hLqjzFYa50hHXCSYiv/IS1H/8HrumF6MQr9O8u4NKxU3QX0oh0CIW1THulBllPASSb/SA7dBV/J9c0/P9RUwTvV/Wa3jqgp9N2c02+IUW+pvWGlHv+xleAr8BTFWgeQF9VyVKAvfDKv2GfU4LlvrEwcbeEl7cOktKGoujKMBQU6WDLdg3MmN0d/bU0MEcSDNktzlPeUPvGywX6YlhbidG+XQd0UOuC0TP0schmJew9dBARPQRnCzVxpmgU4jPnQRYqgH1UBpyPfATh9T+YCswiC6vWoOrnihQX4dVfsCrxLPQc5NBbYA5LU1d4u+9glhr/TfHYE3gQsQnnkZhBEZocfCdllSGRUnooPz7wIPx9uAmtDOzl4Sz5JtBvH8vfj0+5zBpmCdprWnE4Vb6CpePExJxjcZw7NsQwW4/c3Q+mi60xc4EZa9C1z7kJ0fV7DIBZMk/5Q4gu/8imwBoIt0Nbdy46de6ClhThqKLCrDGDx03FbAcZ1sQfh+jid5BXPK4xKfU+p8qXP4bbkVtsaNTQidPRtmMnBtItVVqgn9ZIzHVeC4f9lyGmSECaEFubbYaB/UM2cMox5xoWSHZg2MwFXEa9YpvatG2L/qPGY9oqV6yOPAxR0bfM3iO//YT93urYYxi/bA3Ue/Vjvnyy11B6jdbUOTDaHA6PU5+wAVi0X+Uf/BeuaQU80Fc9pt/05yX3uQmvJCCwtKlnNKlTM/qN35mPXrozDEICeA8v5qenqa8CTy+IvTdCnngY0kvfcSk3b/o1NuHnfyuBnk7dzTX5prbXTQsc/sZXgK9AtQo0P6BXnojIJ17+CAT2dlnXYeobiZWCNRCv10FqxlBcvD4CuSe0sWHbcFhK18Au7ghcT9JwF86XrVRU61KJXjrQW3JA37VXXyzw9IFd2iUs2RyOJfbmcBWOQ0zCEJwr0sTpwlGISp0PSagE9jE5cD76MQN7ZsWpOpTmBkUaPmANl87HP4Thhj2YucwGixeugpvNWmwWBcN3XRTLeY+KOIWEtCt1R1FmlXHTWik/PiAHuxRDnpRgT1cngnYQ2HPqfuWCQDE0K3l/GQj4w0PyFDYezivvuFoEg3mm0FstYLn3HgVfcRBdA6QJrmlfii7+C7Z7C9hQLa1JsxjMk9+dwL5j5y4YOmE65rptgE3KOYguf8/Aninit/6E6NL3WB1xCBOM16Br7/5o2aoVi6LspN6NDdwy250Kr4Iv2TCuhiTWVF1s2GdcBFtsTJuDDp3U2CKB2YPatcegsZMw204C68STcD5wFfrC7RisM62aKt9zwBDMXOMB25RzLJKUUoiUx5/8g//wQK98T7/pe2Uz+c3fIaPjq+gbyC5+CyktQOub9ErbTVBP0ZU0CCosFRIff0jW+UCyYSskO/dAtvckZOe/5PZ7jeO/rv9B/OPPdwXjrQV6OnU3x+Sb2pqDKQWH0nD4G18BvgKVFWi+QK84+RPUspjGyz/Ddv81LPfZA1Pn5RB5D0PWweG4fHM0jpzWwa6YxXAN2Aib2GNwPf01y/cmGFSCVc2T56sE+iXeuyEvvQ9B8c+wSb+MpRuCYOSwAh7iMUhIGYyCC+SxH409SQbw3C2FfdxhuJ76nEVZ0naxptfyh2wxsyruJPRsxJi3YCXWmLnB26OKKh90iA1wSsooAanxdVll/n6cy4+Pjj6LEJYfH1/ZPEtpOAT2wTszERV5Cgl7r4BAPnHfdcWQrEzWXEs/p1TlZy20wAKRH+wPlkDUgKg+slSRhUV04V+wTjwDPSdvDB2vi3btO1ZCNFlgNKboYZ77ZtilnWdg73y4BPM9t2Dw2Mloo/jZVqotMWDEOMxz3wRS2iU37jFVvq79XXP/K7+mHHhZxSOILv8A29QCzHffDK0pemjfoUPlNnXo1BlDJ87gbEPde0KlpSrzw7dt1x7a0+dj2fZYeJ37nFtMkOJbBVx5oH8+aKtaw5fyOQH5zfuQFX3N8uRlkRmQhSRBFp4KaeopyM5+qpj0Wk8uPFPqf4P0/NeQHS2DLOcSZAevQHb6I0iu/KT4X1PP71c5Ll7Ka2qmf++tBvra4JYsKZQK05RvlENfc4os5dXzN74CfAUqK9DsgV554iOwJ6VXeOkHmARmYuDIkZim2xMS+VBkH9bE+ctayD0xDn4RRnAJ2Aq7xDNwP3sXkrLHTB2uCXqvDOh79sEi2S5Ib/zGbCK0GBFc/B7WqRewxHsnltgsgodoOJJTB6PwIuXvj0Fo8iJ4Bq+HTWwuXE99CfHNB3Aka8naYMw0WgPjRVbwctgIH3EIm7oa5LcP0QTdadcaAPFPgz6BOgF7VNRphPhnwX8TNbWGM/uOLw2G2hTPGmsjw48zK8+uLUnMo08DqhxXi5kqP8dSgBUhOfAopMVT4wZEEdhLyx5AcP4brEk4hZl2Euanb9OufSVE0zRVTd15mGEnxmgDk8rJuO+91wLqPXph/CIzWITuZ3+DalyrvaYRwFO52Lj4PWxSC9hCQWPCdLRq07Zym0i1Z1cU3nsPvQZpYKatCHbp51nDbV1NvTzQvwVAz2D+D8jyP4csOhPidT4QiqQQCiXsQyTfAGlQPGTHbjUI6sXU+0LWwJt/cMcd+5pAnod55f/rV3n/VgM9nbqba/INTYyt6af/LrYSZvhP+Ao09wrwQF8Dyqix0TrnOnoOGwfVVqro0bsrFhiPgY/fWBzMHYyiYk0cPKaD7eHL4ODvC5ukfLjnfwdpmcKXrTjpvnKgZ5fx6cR/ny1ECGA9z3+L1QlnYSjaisVWCyGUaiM9YzAuFGsh7+QY7IoxhFuQD5ZtCcPM1R6Ya2AG65UeWOfpz2CbrDJhwblcQk0mqfLlzwX0zFJDdhrlYKjIk0yZ59JqFGDvHQHyyVMU5TZ5OPPrr1hig9mLLbFAvBP2Bxqmytd3YicIlpU9YlaZVVG5mG4twMAxk5gVR0VhxaFUnJaqXNMr+e4HjhoPQ5k/nHPLIL3523Op8vVuU8VjrPvoPxCc/gSzVruy4VDkkacPgnm6HzppNpbvSOKaZmkxUU9zMw/0bwnQX/oesoTDEEm9IfCsMhyK/PBeQgb40tAkyAq/bIQHnof4+t5Lr+p7bz3QE7U01+SbW3OqQz2p9g8/bu4cx79+vgKsAjzQ1wT6sodYs/8aA3qKKezQvQ8mmrvBdPNOrPZYiK07h+Hw0SG4UKyNzEPjsTlkOez8d8A6qQDu539gw4OYQlz+GCahBzB29DRsFgczuwkp0vUOlqqSbqO0sXApN8WwVnrolQq9EuirbD/zkpc9hGfBNzCPPgkDjw1YYqUP+fph2J8zBEWXNbE3ayxMVo7E3NkGEDltYgkyO9bHIGhHBqKjTiMx7fpzQ7xym6ves4bXTJr4ehlR4ceZR367dwRbQFCGPZv2uloIPd2FGD/dAEabIyG4cBdSyoCv6vmv8jobdyKnKM6HkNGQrItfwGx7FAYNGw1VVc7WooRpum+lqgqd+UvhkFrABkHJbv9fvTDduO3gGpTl5Y/gdOA69Nw2YsDI8WxAlHIblEC/eEssZCW/V0u/qeu5eKB/w0BPC+qSPyA7cQfSrRQ76YVaYye9hBCt3wJp9sVa+0Dq2r/8469//74TQE+n7+aYfENXJ2pab8qn8TjHV4CvAAAe6GuAIsFfVaDv3G8wFvhEQVh8F6vjTsLYezOsPBfAP2g4jp4YgvOXNJF+QAdrA5bDNiAQtmmX4FH0I+S3/4JJ2AGMG/P6gJ47+XMAS6qu27kvYRZ5DAs818LEdh42bBmO6PghcHQaBFf71YgJjELw1hiE7MxAbPx5JGeWvpAqXxXklZ9XJtikX0NUxAkEbEmqtN+QV375Iitoa4xExw5q6DVYiw1wWhVxAIJCinTkml1r2pkaBTmU6V7xGLLS+3A+dAV6DmL06D+I5dYTSKu0eA808ZV9rqKC7v0GYuyC5VjqEwWXvFuQEaxVPHkhsKcGWfmdJxBe+BamAakYNd8YHTp3Zc269Lxt2rRh0ZZKsDeNPMIiMBvyunmgf/3AV+34U/jeZTkXIfbeUPdgKC8RhNK1kCXmcU2yfGNrtV6QajWt8T/5dX+vJtC3b98e2dnZePDgwdsHDbUlwHy06u3bzpe5Rd/vra7Skw3ny60v8xn4v8VX4J2sAA/0NU4eNYGe5dD7RGHth08gK3sA93NfYXXMMZjI18PGSx+BIcNx6uwQFF4i9XsC5AHmWLMzGA5ZN7B4R/JrVeirnfgUcZSSsgdwPfM5VobnYaGrGPpLx2PqtH7wcrHC4X1xyElOwN6YfUiIOcamvCakUyzl09GSSkBv+H05y5VPyixljbUs1lKRfkOqvJOlhHnlR02YAfVuPbmYSYpnbN+B2V6mW3uxSEfywVNTKZt82kgIoisl3rf/hKDwK5juTGK58B27dK8E6a69+2HcopUYt8gcPQdpMLWcVHLVlqro0X8Ixi4whYlvHNyPfwg5i6N8whqKq9W5xvFT7Xu0DyqeMLXfMbsYM+0l6KM5EqqtW7MFBMVhUlb+RBMbtFPrAvLvE9SbhB1mVxV4oH/DsF7fvlV+j7zuN36DLKsIYvl6eAlEdSj0BPTebDCU7NqvEDXyWK52XCmfm79/JYsC6Z2/4JpzDQOGjWX/l9TU1JCXl4eHDx++nSf55ph8U/M1k2pPNiT+xlegGVeAB/oaJ8XagF5/cxTkdygdhpukSgOF3M58AYvII1gu8YaDcA5Cw7VxKn8I8i9qIXHfZKwNsYOB7RqMHTn5tVluaj3pK8Befush7Pdfwah5y9GlSzdYmFggOTwah9PicSQzATkpSdgbk4n46OOIT7qIxH0KD/1z+OgrVfm0a4iMPMmiL/3WRTGbjbe7H8yMbDB7iSUWSP2xIjiT5csPmzYXHdXUK33k7dhgqIlcfnziSZYfT0o72YqeCbps0upjSG/+DoeMi5hlK0QfzRFo1boNA+Y2bduxCMvFa4PgcuQW3I7fwfKdiRhvtBo9BgyuHCRFtpxegzUxfskqLPdLgPuJjxmcE6TX3yT7O9tOOVtMfA0TvwSM1FusmDbLQXsn9a7QMVwBq9hDWJNaCLXe/VlMJg/07wDEV/ufQQ3bf7C4ScnG7XVPeiUfvfcGSNPPPLsxttrff9fq8e5vr+z9v+C0rwh9NUeyK2c9evTA2bNn8eTJk7cTFZpj8g1FVlJ0ZdUm2ZvDAaoFf+Mr0EwrwAN9jZNnfUBfOSlWqX6X3IfryX/AfM9BmIgkcBTOQlikBs4WDEXh5eGQrx+CieMmwXftHuzcEIeIsONIySrnlOta/PK1qd+N8dDXCvSK1ye7/QQepz/BhGXWUFNTh5H+SgT4xCE6MAmpUXE4nBaHIxnxyElORkpsFuJiTiCOwJ5FVjZEsSe7jmLgFKnyCUXYs/sAS7ShhBulKr9A3wxz14iwIuwQPIrusphJMQ2GSj3PIh01J81k4PueokGU8uOHTNCFnss62KbkQ1z8o2IwVO1IVw+hAAAgAElEQVRgT6q8/Naf8Mr/J4y3xrAoyI5qnSsXCt36DMBUcydYJRxnUZIUcym79QTSkt/gevQ2lvvGY5yhGbr07MPZckixJ7AfpInxRpYw3ZUCj9Ofsqs11Pj81OJCsZggq45dehF0rTyZlUhVtdXfqvyoCTAQbINLXhnWf/AE9nm30KnPAB7oa7wX6zue36rv0dWb819BticZQi8hBF7VVXqm2nsJIdkRCumpD19Sb8i7D85v1T6scuwR0DumnUcfjREM6Hv27ImCggL8+eefby8mNMfkm19OVwd6gvvPxW/vPuK3jK/AK64AD/RV/pHTCaZBQK/8nSpg73z8M5gFZmKZpxtcxNMRHaeBjT49MH3qeETtDkHkrnhEBB9EfEoxazolUG9IisxLA/pbT+B24iOMX2rFAf0CCwT7ZyMy4hTCg3IQE5yM9Jh45KbHIy8jHllJyUiOyUJ87CnEJ19GIvnryYrDPmqJqlQsVBJSryIy4gQCt6fBb+3fqvwKI1voGa3BQmkA7A+VQXzj98pcbS7S8TGEF79jQ5/0nNeBpru269Cp0obSUb0bNCfPxnwPH9ilFkJS/BMDcabY0/5QeuVv3INdWiF0rTzQc5BmZdNpuw4doTlFD0s27IH7yY8hLePSgZRQQT0HzGt/83c4Hy7Dko17MFqfi7NUUeEaaAnKew8dhgnL1mBlcAYE57742+dPEYO0mLj9hC0mlm6JgvYMfbTtwGXgk/LeuVtPTFhigVVRhyG+9AN7Pu8P/gfbg6Xo1JsHeuW+eCvuq0x7FZc9hqj0Ud0gTvYZst0cLYN0xx4WVclNehWwJlmCfInPTpZPL7n269OLQOX/E/7+lVhoGns8MaBPfxro31qFXgkJzTH55hO7p6H+XpGyIvw9X4FmVQEe6GucRBsF9MrfZVNnHzNIdcr7ECt274OJlzPmGY3FmLFDYLN6KbZvkCEpIhYJUTmIiTmNuAaC/asC+qULLBAWkoukjJuI33sFkZGnER6YhdiQZGTExSNvnxLsU5Ack4O4uNOIT7mCxEyCeQXYs8+VqnwJYhMKEbo7Bzs3cQOlKNfe2UqKhQYrMcdajBXhh+Fx/q6iwbRmpvZ95pOXVzyG8PxdWMUdx2xHOZcf374DU6+peZUGQ2lO1oO+YBvsMi5BfPVnyG89hrziCTzPfArjzeEYPkMf7Wki63stmDJPNpoZVp6wST4D8ZWfWXpMXdNeqYGVWXuu/wqnQyVYtC6I2WU6d+1e2UjbqlUr9Bs2GroWzrAIy4bg/NeQ337IYi6tU85hirkzegwYgpaKJB1KzxmiMxULpf5wO3oLMraYIEC8D+/3/8sDvfJ99Lbcky+eFojFP0KW/w/IznwKWdE3kNQ38ZWaY6//CtnxCsiiMiDxDYbUZyck2wMh3ZPMBkRJi5XDoXh1vbGQ/Tp//p0FekKX5pZ8Qxab64OrQz1Zcf6616xAjn+xfAWoAjzQ14CI5wJ65d9QqLykPjvm3sGitUEYOnoM+vbtirl64+BovRw7Nq9FQngc4iJyEBt7FvGpV/9W7Gux4bxaoD8MmgLLrhaQTSblMgP7iOAsxIUmY38CB/a5+xKwP2kvkmIOIi7uLFsAENjT77HtS70CiuTcvW0vGxBFcZTe7jtgttQOc5ZaY6F0N+wPlUNUqcrXBzT32aAussIQKLP8+DVe6D9iHJSDoUjtVuvWE1q686Ev2gGHzItYE38Cuqvc0HPA0EoPfIdOamzSqvGWKHic+ozZZBrkwWdq+0O2UJBc+wWOWVfYMK8Rsxaio3qXykSatu3ase2aaSOEeVgWFnoHQGPqHG47Fbny1Hg72cQaVnFHIaarCtQHUKUh0vv9//BAr3z/vPF7iqB8AOnVXyA/UgZZTDakuyIh2REGWXAiZGlnICv4ki3Eam1qJainq3yXvoPs1IfwPloGOcVZFn3NGmdfTgxrfe8d/nsvA/zfaaCns3pzS76hKxNVvfT0eVNP+uH5la9ALRVoskDfY+BQ2MYdg+z2n426jPtCQK8AErJveN/+PzgfKsWIWYvRtl0bdOnSEUMG98NC/UlwsjFFwNaNSIpIRFzkQcTGngNZVchDz+C6CtgzYN7bsBz6+k5m5BOvarnhFHoO6DnvPgfnLJUm+TIiI04iMjgLCXuqgH16AjITUpHIwP4cs+LExBYgNCCb5ewzr7xClTdcaIG5NmKsiMiFx/lvGx/7qLAzUbKQZ/7nWBV+ALqr3dBPaySoqVU5UbVz997Q0p2LwTpT0L4jp8qrtGyJXkOGYaatEHapBZBc/aVeVb6+unGe/CeQXP03HDKLoS/yxbDp80HefhUVFeaLp+ftO2wM1Hv2gYqqKts2UvE1Jk7HkvUhLCWHXgf9rZqeex7o3yIIJSC/9gtkOZch2babm/bKPPFCCL1EEHtvgiw8nU2ErRvO70NcSsPAuIFgbAFZWnu/R33HHf+9N3dcvPNATyf6mikwBLk0abWp3mpbxNDVCv7GV6AZVaDJAn23foNhFZ6NtR/8yRTfhp4gXwbQ03NRw6RLXgXG6RuDALND524YrbcYusbmGDNhHBYvmAIXWzMEbN2E5KhkxEcfRmx8PhLSriGJ1G+FV/31Ab3SF1/OLSoyShCXdIn54SOC9iNhTyKyEuOQty8Oh9MTkJGQhrjwLAT5VlflVxo7YI6xDRbKA5lXXnTjt6cgtqH7gv0c88bTxNcH8Dz9KVYGZ2K6pTt6D9Gu9MeTYq/8oGmvg0dPgMm2CHgVfA5ZxQMGVzVBulHboPTH33oCUfFP7IqAgedm9BmiBWWza9Xn7zlgCKassId14glInmHxeXGg/y/c9hWhk5o6q0H3Hr3gebiUi/l844r3m4Oyxu5fOj5IXZed+oDZZQSeAq65lSa9CiUQ0L2nACLZOsgScyG9+u8XO675fdMooaXR+/MF6tskgL65Jd/U9nqL1QFKw+FvfAWaSQWaLNC379QZE41Xwyr2CIQX7kJOWeakkN6s6d2uDh0vFehzKzBu/lIG9F36DMACsR8c91/FkvV7MMlwOcZNHAMjw6nwcFyFEL/tSIpMRnzUYcTFFyAh7YZCsa9Awt4rDZoUW99J79kKvRLolffllWAfm3iRWWoigvYhYU8CspPiWSLOodR4pETEInBLOFytpTDQN8M8WyHMog/Do+g5VPn6TsIl9yG/8xe8yx/BIek0Rs0yQNt27RnEMrVekYpDQD9kzAQs2xwCj5PvQ1pKE1cfVbO51Fen+r5HVhn5+39BXvILzANSMWjEWLRqxWXKE9CTx19drTMMXdfD48T7kJWTKl+/Ovv8QP87W6is+/i/cIg/io6d1Higr+/4edb3yDd/7VfIUk9CJJJCUGuevBgCgRASvxDIzn7ClPj6jhf+e9X/t74r9eCAvohF3dJVuF69eqGwsPDtTrmpDViaW/LNw4+fniJ7a05tleEf4yvQJCvQpID++vXrGDBgAGfHaNEC7TqqsbSUWQ5SWCedhujCvyArV2SZ13GCf2VA33cgFm8MxdrbjyC4/DNs0i9jsfduTDBYDJ2Jo2BiNIMNewrz34mUqFTEReUhLr4Qiek3kEiWGysJ2rfrgK49+zA/t5Q16D1osMrVeKBXgL3CJ0/xlTEJRYjYcxSRQfuQFJaInJQEpEaHQOjqiKWLp2Ku4RSYbAqA66nPWCLIs2C2oSd4LoHmEUSXv4dlzDFMXemE7v0Hs6ZTgnmyv6h16cZy5unrNm3botcQLUxYuhomOxPhdvwDSEteDOylZY8hK3sElyMVbGE2ZOIMlsLTQkWFDaqie4J6tY4dYbl7L6SlfzTIZvS8QM8l8vwBh4zzmLx0FVorMvZ5hf45IZJsMdS0GpkJIanzpMrX9uElgHDDVkgOX4eYCQTP+Xx1/P9p6HuC/7lXV3f5h3/BOfMC+mqNBDW0z5o5ExUVFfjPf/7z7kFAc0u+ubvnaT89Pcbf+Ao0gwo0KaAvLi5Gly5d0aZNW5YdrlRu26upQ2PSTMxxXgfbvfkQX/mJ5Z+Tz7XmifFVAv2i9SGQlz9idhxSjT2L/gXL5AIYSndgooEhJkwaBZOlsyF0tUVkQACSI1MRF30E0VGnYLVK8GaAXunnVwyYStx3A9Gx+QjakY7dPuFwsLSGqelw7A4ejLTsMfCLWgLXQB/YJ52E29mvXhDsuUFestIHcMktg4FwG4aO1wVFUNK+pZNtX+3R0HNeC0NZAHQWW6BHv0FsEiv7fus26EUxk0spP34v3E99AlkpF03aMAvO76xJkibVii7/gJVhhzBuySqo9+jNrrrQc9CiUXvyTHTr3Y891kqlBUy3RUNMC66SZy+4Ggf0nCpPqT5e5z5nOfva0+ejXfsOrB60oOCB/jlBTwH0Igb0XrXDPAG+lxCi9Uqgf/zU/4+a/0/4r59zf7yJBU8JRdc+gvTaj1i+JQKDtUfBbIUZDhw4gHv37uF///vfu4kEzS35hlT5qk2yNEWW1Hv+xlegiVegSQH9pUuX0LN7L0yfPBfDNUdDvXM3tGndlsGOSgsVllCiPW0uDARbYZ9WxIYUycq5BjblifeVA30VCwYp2NLyh/Aq+g6WCWeh77kZY/X0MXHyGKw0mQephz0iAnYjPiwFa1Y6on37Dujaqy8WyXdDdvP3Rl3yf26FXgn0ivvk7Aokpl9HkH82Ngh2Y+qE2Rg/sS/k6zVwIE8DhZe1cPDIOPhFGMEl0Bf2Kefgce4bBsZsAVUl4UVZ89rumSpf/hjCC9/CIiwHOkstuaZThSLeuXtPjDUwwYqAVHgVfsXsEi555TD2icAYg2VQ79mb+dsJulu3bo0+miMxydQOKwLT4HHmM9C0X9rX9YE9LbpoMeF06CbmefpgwOhJaNVWcTyptERfjeGY5SiDXVQutCdOR6vWrfHKgL7kD0gruOm3tqn5bDhWz4FDKxcWSg8/D/TPCZBkubn6SxXLjcI7X1WlF4hZc6xkexBkpz+GmLLp3wR48s/50uuufK+75pbBUOyHxRY22LbdF6WlpXj8uAlMH62tabSpJsGQ1Yj881WhvnwaP0W2icMs//KaWGwlAf2g/oPhbCWBjYUnLKxEmDXfFD169qu0Y7Rs2RKdu/XA8BkGWCjdAcesYoiv/psNCCLgfJ1Az2BAkeZCz+ue/w1WxZ7CPLeNGDtzDqZMHYNVZvpYJ3LBmpXLMXBgFwwbNRDzndfDK/8b1hNA4NsQqHhpQJ9VgYQ0AvosrPfahSnjZ0F7+kLMs3eHuesC+PiOwKEjQ1B4SQPZh3WwLWI5nHb7wS7lHNwLvq1MAKmzl0FZj5I/4HzwJlvkDBozCW3acSo0wfmAUTrQ99oCx5xrLBuceeTLHiny43+BY851GK4Nwsg5S0Dg37IllzxDV276aI+C7ipXlppD02QJ7Gtag5QWH8GFb7EiKBNjFq5gMZnkpyVrDUVXjtRbhBX+KRBc+BryC3cxQnfuKwN6Oi7ltx7Bk6ny0dCaNrcyGpMartW79ahszuWB/jmBnhqfqSn25AeQbg+CwFMIL2VDLEE9fU7qPDXFJhyG9Ao1xTbsvdeQ9yf/M8+/356/dlWuwF36DqvDD2D2ahc4uHogKysLP/zwA/773/82HU5oTsk33++tDvQE919ubTr7kn8lfAVqqUCTU+gJ6N1svCH38kdwzClsjzoOe8FOzF1gjj59BzE7DoEZDf3p0qsvgz5DeQAcs68xldf7zhNYZ99Az2Hj0KKFCtT6DoL+5ijI7zyGuKThJx2WclO1KbbvQDDLTV2qsBJkSx/A7cyXMI84gnkuazFeby5mTNfBpAna0F/QDdv9NeG50RB2u4Jhn3EFXhd+rIzIqxOSCVSeGVupbIat/z65FqCfaiOBbc41mEcfwSJPb5g5zMZWP00cPjoEhRc1kZ6jg43BK2AfGADb1EJ4nP8XUzc5y9PfTcpsQVX+CF6FX8MsOAM6i805e4uKCouIpP01fokFzEP2Q1j0jWIRVh2qCM5lFU/YIs1h/xUslO4E5cerde1RCfbtO3TEgFETMN3KA5ZRuRCc/wZSipWkBV35Y8hK/oB99lXMdl6L/sPHoVUbhSrfsiWz+MxxWQf7zEuQ0nTQ9/+C9PxXGD5N7+UDfekDbntu/g5S5aetckHPgRoKVV4Fbdu2wwg9QxjYi9GxI98U+xTYKaa9UoykmN53pQ8hqg/CKemGVPqsIki27OImvnrStFdKvBFCLF8PWUQapPmfK2D+72P3qefmVfQGCQ1vrG7KWNyS+3A6eAMLhFthtNoW2/z8UFJS0jRU+Zon/NqSYAh0f86r+ZNN42u6AlFVpafPqaeAv/EVaKIVaMJAvxN74vMRm/chog7exs7YM3AS74bBYksMHKSFNm3aMcBrqdoKXXv3x6j5xli8IRQuuaWw3ncJvYaPZ2rsawN6JQAoTjSUqOJ2+guYh+di5mp3DNLSxrIVfXDk1HCcuzACcalTIPFfA7vgCDjsvw7B5Z8gKX3ENWLWYmt5lUA/zc4bnhfvQnbrEVxOfAbToBwYugph7jgTOwI0cfTkUJwr0kJK1njIA5bDdncg7DOK4VX0g0KxJ3B9xCatOuRcAwHzgBE6aNO2PbNLUe48qfQGIl84HSqF9CbX4FqfXUZS/gjyW08gvvIj7DMuw0Doi2G689CpS1c28ZX53zt0wuCxk6HnIGOTaYVFd+GV/wWW70rFqPnL0LFLN7aQoAUgXdWhY2TF7jS24OCsWg8gqfgTksJXAPQVtP2P4XX2cxj7RLKsfaVXnuXsDxyKGVYecDpwCW57z0Gtcxc+5Ub5Hrp5HzT4SXLjHmSFX0F64g4kxyogO/sppMU/MhivdTAU/T69/6jHJvcGpJEZkPhHQLIzDJKgOEj3nuAy6FlSFg/zbwzGK/dzwwWWv7f1PvsfSV55EgUsQjIx39oN7iIJsrOzm54qXxNcmlPyDUVW0tTYqlB/czhvval5TPBfN5kKNH2gz/0Q0YfeR8zhDxB98DZ2xefDXRYCw6U20NQYjbZt27MGWtVWrdGt3yBmr5huI0TXARoMJl870CtPVkoFqew+bPeex7h5S6Gh1QVmq/ogLGowThcMxal8bUSlTIVwpx1sgmPhmF0CQfHPzEJS04rzaoFeBvfCryGteMJFRN78A87HP8Hy3RkwdHGDldsMBIRq4/iZoThbqIHE9AlYG7QadoGhcNh/DYJLP8Hz3D9huisZYxaYVtpbCFy79h2AScvWMB+94MJd7u830GZEJ3EG9qTYX/oedqmF0PfcAu1pc1gyDtmvCOwpJWfw+GnQc5Rj2ipXpsK3at2GfU9VVRUDR+pA39MHjtlX2KKDWXwUi6ZXAfSmUUchL/udNXBPX+WKSq+8igratWuP4dPnw2R7HIP9dR//B658Dn0VNfg+g3LJ5R+Y0i4NToTENwiiLQGQ7oqALCEXsjOfcvG1tSx8GfiRn54WjTTx9exnkJ35BNLCL9hwMWazqev3lO9d/r7K/nge6H5Fv0P/Uymt6ubvcMoqhoH7JpjaOiMoJBTvv/8+njx50mRO7PW+kOaUfPPL6epAT3D/mVu95eG/yVfgXa1A8wD6g3cQTR9VwD4wsRCCtREwMnHA8GE66NC+E1qptmJe+05du6NVWy7jvHPfQViwJQreHyqmfDbwZN5oy00dECC79RgeJ+5gotEqqLRURSf1ztCdPxGe62YiJkkLZ84PxfEzwxAWPx2efvawCoqFQ04ZhFd+YUoUjbIn1fG1AL0yxq+US4uQ3PwNjrl3YLIrDYauLrDz0kV49DCcziew10Ls3snwDnaAze4QzLLzQr9ho9Ga7C0qKmjbvgOGTtCFocyfDeiSlvzGYL4+Vf5vFe5pICAIl1c8hvjiv2Cbco4lHmlMnMH88KTAU1Nph87qLNuevmbe9J69Mc5wBcyDyeJzV5GMVMPi85IVenrtS7bFwnhrFLR054HsQbTooH1Pw7RmWQtgn3ae2X3oGJN/8D+4phWgk1pnXqGn9xAp86Swp52GeMNWCClP3kvAhkIJyQMvXQtpSBID9fo98NzEV4qmZPMr2JRf2ve8Ml/f++yt/B4dE6UP2fvXq+BLWASlY76lM9y8RMg7cgT//ve/m5ZXviE00pySbwjgq6r09DmBPn/jK9DEKtC8gL4G2MccvI3g5AsQb4zCMlMnjB41CZ3VuqB1q9YMohjkde2BaTYCeJ5+n6l2pPiSHeZZYPnSgL7iMdyO3MKExeYM6jp364WZVgKs3JUCU5ELhBunI3HvMJwr1MCRE9rYHTkNLtucYBWSCKdDtyC8+itT7GW3/4TbyY8wfqkV1NTUsXSBBcJCDiMpo4QNsEqqkWZT19e1eein2SkUeiXQKxYnyqQa8Y17sD98CyY7kmHk5gRH4VRExmrhdL4GzhaOQETiJCw3H4p+/dXQurUquvcfhCkrHWEZcwTCi981WpWvDyqo+Zgy3EUXv8Ka6EMYOVMfbdr/PaCKYL7S4iPcDueDNyC98Ts3ebWWxdzLUejL0Kn3ALzXogVatGwJWmj0GDCU9XnQ9rTr2BHDZy/E8p3JEOR/wc1SUESuyj/4Dw/0ysUwgRv1ixwrh3izLwQeXlwza9WkGi8BRBJvyOIO8NNelXVryveKK53U72K37wLmu66DqY0jgoJDcOfOneajytcGLs0l+YZ6B8hqUxXqyYrDT5Gt7ajgH3uHK9A8gb4WsA9JuQDp5lisMHfDhHHT0aVzN2bFadmqFXoM1MBkUxuYBe2Dx5lPIS3hrBwM7OtQ7F4V0Hfr1RdG6wIhLf4JDgdvw2xXClaKnSHz0UVahjbOnR+Kw0e1sStiJlz9PGEdsQ/OeXcgKfkD7qc/xHjjNa8N6JVgzaXGPIbo2j3YHSiH8fY4GDlbw0k4CdEJw3D2vDaOnx0Gv10aWLSkD2YZGcIy4jDE1/7NbDycfeglKKNMqXsAadkjeJz7mKng5KGnpldavJESTtn2/QZrwHRbDIRF37Jc6pr2JeXrovsXAvqS+/D+4L+wy62AmhLoW7RAS5UWbFuocbvPEG3MtBXBPuNCrb0DPNBXuRrDpr3+wlJohALh0zDPwJ6mvYog2bYb0nOf8dGTTRXmK9/rD1k61Ar/ZMwxt4OrpwB5eXnNU5WvDVSaS/IN2YyqAj193lRjO2vbz/xjzaICzRvoa4A9eez3pFyEfGM0DOYux8B+Q7kGyvfeY4ki/YePxVQLZ5iHZsHjzD8gLX3ARUcy5bY6cL4qoFdOipXf/B2yW39CdOVX2GWXYeXOeFhK7bHeVxcZ2drIL9LAoSMj4R85Fy6+AtjF5sAm+QzGLrJAp9ek0FcFXwa/CnVceOXfsM26iSUb9mDWEj3Y2A1CfIo2zl8ZiWNnhiE4dgYEgQLYRe2DU+4ddpVBTL75BlwZqfmc3Nf32VUVst2Irv6MNYlnMMXCGT0GaYF6J8jmQl55stm0VFFBvyFacCBbC0tGqb5fa/795wV6Wgwyy0zJ71gRlIEOXXsyhZ4WFqTKt+/YCSOYKp/EGnVlFdXnJSi3gwf66kAvvvwDxMEJEHjWMxxKIISQhkMdLYekjB8OpTyWmsb93+91ybVfYJdagHmOMphY2iEwOBi3bzdzVb4m1jSn5BuKrawJ9RRvyd/4CjSRCvBAr4R6uj/0PmJzP8SelEtwd96MiWN1maebknDog0CLvN0DRo3HtNXusAg/DI+z/4SUlEHy2lYB+1cN9FKaREoLCkXUorD4Z9hllcBsRwyspDbw2TkF+w+QYq+B7NyR2BFpCPsNThg5ZQo6VwJ9LpIyX53lpi5AoGhJ+e3/g6DwLiYtd0K3Ht0xanRXOLkNQkqGFs5d0ELeqZEIjJ4DF1932ERmwOXYR0zhbzTYk1JX9ojFUroc/wCLNoRCa9o8tOvYifOmq6qi+0BNjJw2F2rderDHuvTsgzUJJ5nF6lnWqkYDvUI5pJQcj5Mfw2hjGDSn6EG1NXeVgIC+52BNzGKqfFFlE25d28EDfXWgl1z+EZI9KRA+C+g3bIfk2C2IeaB/OxtYn+fKAXtvPYKs7CE8z3yKFX7xmLvSFq4ensjNzcXPP//c/LzyDQGV5pJ8Q4sXGjBVFeppABW9fv7GV6AJVIAH+qpAf/AOS8MJTbkMD5ctmDh2OtS69oTG1LkYobcInXv0qgR7AsKBYyZD18oTqyPz2LRSptiXPlSowY/h0pgc+jpOYOT3ruqhVyr0SqBXQjNBMi0iBJd+hG3GVaz0i4CV1BKbd05A9mFN5BdpYv/BkXDxGIqRI3vDeKE5QoMOITHjJpIb6J8nX31jPPTKbavtnkH29V+gZy9GJ/UueK+FCrR0JsLIagGkG8cjdb8Wu8pw8Mgw+EfNhfsuCWyjsuB6/GOIrv/GFjMc5NahoNPJnangDyG8/AMs449jopkDug0YUrkPSQXXmDwLRluisDogBX01R3J59z37vhKg57bnEUtLsUk6jalmDujRfzCLTyWQV37ouW+CoOAfkNehyletJw/0VYH+PpslIUs9yWXIU0NsVf+8UKIYFiVmUZTSwq8gUvQiVK0p/3mVmtbxf+ltq5HyvS668jNsks9C30mGFdYOCAoJwe3bt5tmrvzLBJDmknzz8GPgUtvqUH9rzsusJP+3+Aq8sQrwQF8n0PswoCf1dp7UH47Z5zFfuB3apOTSkCKFYt+uoxqG6EzDbAcprGKPs4xymj5KdpjXCfTKEywH9o/gdeEHWKdegqlPIKylZtjqPw4H8kit14Tlmv4wXrQYO7bEICr6DBJSrzW4MfZlAr3kys+YbStER3V1ZjeZaGKLlUHZMN4QCFPX5Vi3dSwyc2gxMhQ5eSPhG6YP993rYJ+QB7dT/4Do+u8Qlzx8yopDJ3e2YCh9wBJyFsp3QWPKbLTtwKnytO96DhoK3VUusIo/BlnpPThnXEC/YWNeDdBTzwWlbJQ9gMfJj9H2mIIAACAASURBVLBkPV0lmIO27bmcfUqwIf++EuhNI/Mgu00zBepYrFSBLB7on4ZP2ekPIfEN/nvaK015VX54iSBa58NScCQ3fuNTa6ocS8r/Ie/UPVPlHzL7o/uJ97FsSyQMVttDLJPjxIkTvFe+MWjRXJJv7u6pDvSk2H+9qzGV4n+Wr8BbWQEe6J8F9IO0sWBrDNZ99AjCC9/BOukM5rlvZjYJNqRIVZX5rjuqd4HGxJlsKJJNyjmIi7+H25ESjNM3Zt7sLs+aFFvHibWhCn3NkzADe7r0fP47rEk5j+Ubd2KN0Agbto2GWDYQZmajYGVhjLXiTQjenYGo2PwGgf2rBPoZ1gIIC7+E18XvYZmYjyXy7TB1XoL1W0ch66AGzhVpIidvLHzDF8Nl10bYJx6Hx9kvIaLakdLKVPkHkJU/gODid7CIzMWEZTbo1negIjGmJdp3UoP29Pkw2hQG9+MfQFb2B7w//C8c0wtZ/rxKCxV0eYkKvVI5FJNyWKnKD2GqPHn2O3TugkFjp6B1Oy5ph6DeJPww59+vJVWn5n7mgb4m0N+H5PovkB8ohtQ3BELpWkV0pQhCsRSSTb4si1568S53laeO913NOvNf16zzG/5a8V6Xlj+E6PIPsE44hbl2QphZ2yMqOhqffvop/vzzz7fypPtWb1RzSb4hVb6q9YZUe1Lv+RtfgXe4AjzQPwPouw3SgoFPFOTvP2bxieTPFJz/hlky5jitxdAJ09GxszoDRhpUpNa1O7R158NAtA0rdsRg1EyDNwL0DECUkW0M7L/ByuBM6C5ZiOmzesHIuB8s1wzBKvPxsDI3wTrpFoTs3o/ouAIkpF3nFPus8qeU+1cJ9LpWHmzAlPz2n6zW7vlfwTzmNBaLfWDmtBCbto9EzmGaOquBzINjsC3cGM6B22CXdALuZ7+EmJRwGhpzqATzRb4YPF4XbdtzOe7U/NpryDBMt/KATfJpiIt/rIzDlL//HzimvXygp6sEpMq7n/wQS9aHsKs71INBanzLVq3RW2M4WwAu25GMjj16VzbFmoTxQP9CAE3H/bVfID9WAWlCLiTBCZAExkEalQlZzkVIL35b50TlF3pefnHwWvz43BW4hyxtzO3obRhv2gMDc1umyp88eRL37t3D//73v3f4tPyGN705JN9QZCX556tCfakOP0X2DR96/NO/WAV4oG8o0N95zICRVGCKPZSVPoBXwVewjD2K2fZSDBoziam/KqTYt2wJ9Z59MGj0RHTvO4ABXNe+A7F4Qwi8yx82Shl8XoW+GphQPOL7f8Lj1IcYZ2SJNu3aYuDgrjBYpAVTc22stiSwnwhri5XYKPdFSGAWYuILkZh+4ymwfx1AT+kyNBCLUmnoc9czX8Is/CgWea2DuYs+tvoPx8EjHNinZulgY5AxHAP9YJd8Aib+ezHOaDW69O5fqYLTJNiReoYw3hYD95MfQ1bKDZqhBQDV6WUD/YptMZCW/ALxtZ9hnXgKU1c6ogd591tySTod1dRZT4bJjkSIL30De4qt7DOQB/qXCcTUqE4q7pUfISn8ErL8z9nkV2azUSYmvczn4//Wq4d55RW4sgcQXvoXLKOPYI61J1ZY2SIyilflXwwFqvx2c0m+qc1iRFco+BtfgXe0AjzQNxbolSduhfpNCqznuS9gEX4QM9Z4YeDoiWjboSMbAkVKrIrCG925R2/M99gM6ZUfWOIKASsBRzXwVv7tKvcvBehp2M6tJwxmxy9dw7aNvP8TDM2wcu06rHI3hKmFFlavHgJLi8mwt1oFn/W7EBp8ADEJ/8/eWUBVsX5tXJHuBglBAUHELkywsEDpEJDuLgtR7BYL7MIOTCxURFEaAVtR7/X2vXbf+n/Pt/Z7OHgoE9CLM2ux5hBnzsyeYd7fu+fZz87Euq0FWL+9GOt3XKrXotjqGnp+hp7ZRfJjwH/KUPQC/sfKYb90P0aExcA5cBBmLzLGgXR9nDijj007uyJujiX6DO0KeUUZtBBuwbr+ahi0xwDPSHhuOY3InAe8rDx1z+Vvv76BvoUQHKanIOhIESzjk1hWXoKuB7LGFBWDZlsTmPvEwjM1E1F5jzHhxv/gsa+osrEUk9xwGfoq50fwXH3ca4FuryTJqpBlfdw2vrC0ROA6/Zb3m5eVf82avPmnFbNeHIPs3BARFYOj6el4/Pgxl5WvTwj5VpxvyIteMEtPr6lAmFu4CPwHI8AB/acCPX+g5WeSi14wb3qHJbvQy9GPFViKSfCKHgnSRMUkoNvZFMPi5sFrVw4iLzzg+dgTXL4D7OsT6APTeZ1iqQhTTkERQ0OnIeBAGct0OUyaAEe/QbB3aoOxLm3gbG8KTzdXTJ00H0lL0pCy9iwD+w07L2Ftah4WztmJiaFz0bNLf9TVKfZdAEJylA8C+so4k287zxrUL/0W7JL2wioiGuNCB2J+UjuknzDA8dP6SFreCo7OamjXsSU6DLHCmJkbEHz8Di/WdWRm6zNDLywsAnMXf/S09YCajh6veLqFMGQUlGAyeDTs5m1G2OnvmBSHGlbFXfkfPPZyQP+ua4X73Tc8qaCsfNFL9v8SfvZHuKxIg5lrIGyc3bBixUrcvHmT08o3FHh8C843/zwBqGusINTn6XLSm4a6prjtNmgEOKD/XKDnA2cRSUTesG6eBM52C1LRcYQDKBPevLkQczARFhEBSW9MhtrAMn45fPcUgIoleXaXtYN9QwG9rLwCLCJmICrvIXtS4Jd+G85Ld8MuJgJ2HgNg59gGY10N4OzQBz7jPDAtfjGWLknDqg3nsGbTRSxobKDnx7nwJa97a+EL+B2+AbsF22EZHAx3/25YtMwAx84Y4+gpA6zc0Bmz06YjIfc6k+1EFL5GBOvqW/OpyOcCfXTmfRiZmkFEVBRCQi2g3FIL4hJSb7Pyhh0w0H8CvLefR3T+EzYx4U/i4q78ywE9/9xy63p6MtE0JgCUlSd5Y1T+E/jvK4Bl3FwMsnVhWXlysOGy8g3KBryN1yZLIS93kuU0leXJ2apAT3B/07OpHB13HN9QBDigry+gr4ARyiYR2McUPYfNgs1QVtOCgrwSxETFeV1nmzdnUhBVHX10GuEAq2kpzFqR5BcM7Ktl7BsS6IeGJyLiwu+IIq36pTeIzHsC3wPX4LhoBxzjIuDoQ2DfGmPHGsDFsR/8Pb0xY+pyLFm0D3MTNwlk6GMRdOY+G3w/NJv60Rn66rBX8WSEimC991xC52F2MDJWg62DJtbt6I2cG0OQ9501Dt6cjOWl6Ygv+g5RBc8RUfCyBth/EtAzPe8LxJS9QfixazDo1hsiIqKV1pOkl6cCaZPBVrBlWfnvWcMbuj4EY8QBfdOAT8Fzyr3+zHNakZUn+1+qU3JO2oVB7sFw9vBGckoKy8r/+eef39Aw/YUP9VtwvrkdWBPqHxz4woHnPp6LwMdFoEkCfYB7DGJDZmPJmgysOnCVdYBNrgbudX2fknYVvMZSPB/6SpcbflFsdbCs4/uY0jdwSD6ANvomMOs9DN069YW2lh6oIJLAj/T1ImLizHml2xg32Mxej4CDZUxXTdBHGnvK4jYG0DNtcQF5pfMmIxG5T+Gz/yocF6TCPioIjt594TSWwN4ITnbm8Pf0RXzUTEwImYmenfuhl2csgjJ/qJJ5fh/UfDbQV8Q9uuRPxBY8Q2+nAEjKyEFcQhxWPi5Ynr0KR29HIa/cAoU3huB+fifcyemNOYXFDKgjCl5VgP3HF8VGkZsONfIqfI6AQ6WwiJgOJQ1tlpEneRU56mgZmmCg33h4bz/HMox8uVD1uNQP0J+BjKwcm0woq6ghJK2ITdKqfxb3/WeCZh3/61xc6y+uPK38K0TmPobPrhwMj5yOofaumBg/BWfOnMHTp085rfzHjfH189dN3fmGnjgUGFWFepLikBsOt3AR+I9EoEkBfXZ2NrQ1W8FptBdCfeMxe8FOrNxRAIL3lH1XPgjs6wvoKeNtt+IA2pv0hIdDMPzcY+HhNQFWjkEwat8DsnKKEBUVY2AvLi4JDQNjdLfxhN38LQg8fBVReU942lEqZj1Uiq4jHVkxa12dYt8HFVQUK6ihJ8kNP0PPB3r+NvhgH3bhEbz2lsFpwSY4RfvDwcMUjlQ4O7YdnO0Hwt3RGV06dEHn0a7w3H6BDcL8iQhfUsLfZvV1fQE9bSc65yH6OvtDikFtc/Sy9UHI8etILLmN1Ze34Y/cVpU36jfnpZFcchCTin6qAPuXiPlQ28qKrHw0c9n4FWNTDqGbtTuUNHWYbSnBfPNmzaDfoz9s525E6CnSyr/iWSTWAYOfBfTkXnTtfwjYQkAvzwF9HTGufu1x39cfgNdbLAWy8iEZd+G4cBvMx/rDxcMba9euxb179/DPP//8R4bVJrib34LzTW01AzSR4RYuAv+RCDQpoM/JyYG2disY6ZtggKkFvD1iMWXqOixceQwrthUged/7wb4hgN7TKRTRITMxd/E+LNx4DhHT1sJ6bBhMOvWBHMlxxMSZGw65oWgadURPO2/Yzd+KwKM3EHvpBYIOX2pUoOcP0tTdNLrkDcIJ7HcVwWneerjE+MLRoyccXdrAwdEIpr20MMq+I3wTQ+G5cgf8D11FxMVHiOS7+NRR8FvvQO/kDykZylI3R297LwSduI2Ior9YTcOv2VUzL78V6GD3tblYWJKFCYU/I+bKn/B+jw89P3MYXfAM/gdLMSx2Htr0GMDTyjdvziZmBPQtmjfHqKiZiMp5gJiSP9/rZPRJQF85sXiFmIKnsJ26EpKS0hzQc0BfRc7F/z/+utcvePai5ECU8xDe27MxPHwaLGydMXFyPDIzM7ms/NcCE9+C88130yqTP5WFsr9u+lrOALcfXATeGYEmBfR5eXlo06YNk7TISsvDSL8DzPuOgJ/XBCRMXYdFq09g5Y7Cd4J9QwF9VDABfRpWpV1FctoVLNp8ATEzN8HePRpduptBUUkNlKlvISQECUlpaLXrhF7OAXBavgee64+g63C7RsvQVwcABvaX3iAs+yG8dxXBdmoSBtv2x9DhGhjnpYVVa3WxfY8Jpi4aCt+Z0fBM3o2AIzcQkfO4TrBvaKAPOXEb0UUkq3mFUxdja9ykb17pgrO3HbHj2gIsulmAoNTD0GrXAS1aCEFBRYM1DiN9fiSTP1FxHs/72iXlILpbj6vMyrcQFoGMvALEJSR4Miqh5rCfsRqR+U/fmZnnx/hjgb5yYlH0HEGHr8JychJ0O/diHvc0oeAkN19h9pmbaNQ+0WBZ+VcgrXzQiVuwm7MJA5x8KrPyd+/exd9///3OAYz7ZSNHoLYsNrnCNCVpChX9CrreUBdZmsxwCxeBrzwCTQro8/Pzoa+vz8CqhbAwpGXloKioinYGHTCw30j4+UxCwvQNWLQ6Ayt3FtUK9g0P9DzpD0mA6LOSUnMwflYqnD3Ho4fpUKipakKCD/bSstDp1BOdh9tCp30XNBcSApPcxM5FTP5TRBa/qn2grAUgPkZyw4fN6mvSjcdd/hs+h2/AyMIJquoy6NNPBbETW2N3WlscP6WPLTvbY+qi4fCeOR7uyXsQkH4TEblPWD0AwShfitNYQE/HEFvwB34737bKTfpFthIyb7qi4M5gZH3vhbUnozDMugOUVSShqKYJ1zXHWBEtKxgufIaAA6UYFjMXej36Q0KSHGx4NRDa7bvCzDUIWvpGIMtKEaHmsE1MZgXG9JSiegyrf//BQM+y8i+ZY0/khT/guvowetp5sYZVQi1aVBbjckDPAX31a+yr+77iCVNU8UvQteyxJRNDgydj8BgHjJ84mcvKf+XQgKbufPPqBkAQLwj1BPncwkXgK49AkwR6auYko6CMrsNs0NbUHPIqagzsKWM/sP8o+PvGY+rMzVi05lQNsG8soOcX5TKw33cFS1NzMXnudrj7TkbffiPRUkMHEhLSEBERgbiEJMjTnjKwCirqGB45EzF5j1nhI4NkZsf4bpCpD6AnMIgp/QuBp++j/Wh39sRASEgYxqY9MS7aGnOX9cKeA21xPEMf61PbY8IcC3jOmAj31QcQeOw2qNiWL8VpTKCn/U7KO1P1Bp3VDJdy7LD16lJklrsh94Y5duxvj5BwLZhbGMF3CwH9U4Rm/QKX5IPobuMB5QqtPGXlZRVV0GHIGNgv2obQtEK0Y7aVYg0C9JVZ+cJnzBFpZNwCgYmFECvCpSJrLkP/7v+Brw5sa5l4N/V95BWUU9H/M9bozm7WOvS394CTmwfWrFkDLiv/lRMDf/eauvPNz6tqjBe4P5d/9Nyai8BXGYEmC/Qq2q3hsmAz3DekY4BfHPS69YOsgjIUFFRgZNABgwZYwd93CgP7xWtPY+XOYl7Gvp5cbgSLYklD/1ZyU3txLh/sl23Lw9SFu+EZMBUDzEdDW6sNpKRkWPaXoE1SSoZZNLqtSUdo5n1eFpmvV38H2Ncr0GfcQ3tLVwb0BJEdxnjBcfl+OM1YAO+JdliwojvSDrdF+ok2WLvZBLGzR8FjRjw81h1B8Ml7iMh7hijy7M95gAEeEZCWl0ez5s1Ra6fY90APTQxYUWw1DT1fciMISBcv+NS4Sa/IO4b5ZXnYnDMFh8/0QMbZtti2tyPW5szD9PNnMXrKQrTtbQYJKRn2hEREXIJ1Azb3mwDvbeeYXCDm3E8w6m3OfOjrNUNPch9+U51zP8N5ZRq6Wo1lEwvKyjO5j5Iq9Dr3hKi4BAf077lWBK8F7nUjT34qnjBFFb9AePavGLcxAxaBE2Fh44iJkydzDjZfJR68Z6eauvPN5eFVxwvK2r8oeU9QuF9zEfhyEWiSQE/gq9yqDTzWHkHclTcIOf0dXFYeQB/3MOh06gFZeSUe2Ot3wCAzSwT4J2DazC0gsE/efQlLNp1DsP9UdOvYB59qW/mxQF89Y798ez4SF+2Fd1AiBg22hY62PsTFJJibioyiCgxMB2JQcDzcN2QgjMC+8BmDv7oy9g0J9N3HRTHbyuDMH+G2PgNO02bDP94WS1K64uDRtjhyXB+rNnZE3FxreM2dBY+NxxF8+j6isn9vVKAn6c2jc28db+iR6m/nDRFX+gpB20/CxqM3JiXoYO+htrh4bQAO5zshfGJ3dOmmAgUFccipqMFkmC3sFmxDCHOweYnosn8Qdeb7ysZS9Qb0l16BPcUoeAr/fYUYGjEDul16Q0xcgtljiopLopVxZwwKS4Bj4gpIy3EuNxykNzKkf+AEij1hKnoFqkkJOHIF1tOTMcDBA55+Adi8eTNzsOG08l8OAj75k5u68w3VBVyQrwr1ZG3ZlJpqffLJ5974NUag6QK9dmuMW3UQsZf/5nVwLXyOoOO34bB0D3qPDUar9l0gLacIRUVllrEfbGaFgICpSJy7DXOS9iPId8oXAfrqYL9iRwES5++Eg50/2ugYQkSY52EvLCwMeVV1GPazwJCwRIzbfBphWT9VA/u3A3xDAn03t3AEnfkBMWV/IbrwJQJPfIexa47BZep0hE61wdLVXXHomAGOHDdAyvquiJ5lC495c+G97hhMbb14MNoIGXoCvtW5+6veoLOaITN/Ajw3n4WGUWe01JSB2SBlTJ3eCmkH9XHstAFS1urBN0AXdhEe8N15gunjo4rf8ORDJX/VO9DbLNuPmNJnoFb3zst2o8tIRyiqazKQZ3IfJVV0HG4PhwVbEZnzE4K3Z0FWToHL0H8gYHLg//a+0KCx4Gfli14g7NwvcFt3HIN8ojHczhnTEqeDXMlevHjB+cp/jWTwofvU1J1vaqsXILkRt3AR+Aoj0LSBPuUgg0w2aFEbceqIWvCcaTftF25DLyf/SrDnSXE6YshAa/h4joeHUyi6dDCFso4BhiasZJl+fkHnhwyCn5qh5wM9b30Fq/Zfw4qtOYiJXoTunfpBSlKaATA1USK4o0JMBXVNGJmNwNDo2fBIzUJY1s81wL7hgZ7XKZZ86FkTpYLnCDx2D26rj8IpPgGhUy2xcl0nHD5mgEPpeli2tgciZzih9xBTyCvKMljt7RoC8qCm939IjOlvPkZyw99m/gXXKlD/zzlxJKQuh5q+MZo3FwLVBWhpy2DYcHUsSumJs6VDkJnfHQeLPLD26jZMK7mF6ILHiMh/gcj6BvrmzWGTtAc+ey5gSNg0tCY5jZgYLysvIcXkPoOCp8Bndy6i858i7gbfh55rLMU/v9y6kYD9HRMoft1HVP4zBBwsxZipKzDAzg0ePn5I3boV9+/f53zlv0Ig+KRdaurONzc9q4wXrFj2ydlPChX3Ji4CDRmBbwfo+YMPA843iMp/iqD0a7BfsBU97L2Z/ztl7BUUlGGoZ4LuHfugbRtjKGroYmDkLMQUPnwraanDW10QJOoH6C8zJ5wVqTmIiVnMgF5JVQOdh46BqZMftIw7Q0JalslwqDupokYrGA+yxPC4BfDacYFpVVkRGumwqUFV+nV0seJp39/VWErwOKq/ZkWx1TT0vAw9D+gr/75iAkXf+6ffxtjkg3CZMhnhCcOwamMHpJ9siwPphpgz3wCWYzSg3UoKvR29EXCoBGyfK+sC3g0nnwL0k/J/xPNzalVu0uUHVKDaUo05JJFkiydp6QqHqbOwJHcXDpVPw8V7Nsi5MwqHbsQipWwvphXdQnTJM5ahN+xpBmFR0U8sii2GjLo2qyMgJ6NeY4PRYag1FNU0GMizc6uuiS6WLnBYvBNhZ39ETMlrdj3GXiWgP811iuX/f3PrD54MV/6v1mfMBLPyZ3+E2+p0DPKKxHAbRy4r35Aj+Zfedm2ZbHKGaQrylH+eANQ1VtD1hqw66efcwkXgK4rAtwf0/MGr8CViSt6wLKf/oTLYzNmI7raeaKnfDlIy8pCWkoW8rCIDZn3TgbCesQp++4oRcfEBD+yLXlZaMNY2MNYn0C8noI/mAb26VmuMjJyJ4ENlsF2Qih72PtA07FAJ9iKiolDWao2Ow+wwcnISvHfmIuLCb4gte4PgY40I9AJxZhn3/OfwO3wLzkv3YOyUOMTOHI41Wzri+BljpB02QsJ0HbiHmmPsrLnw2XmBuctE5j8HZfx5dQG1g/1HAz0BR9FLpOZtqnqDzmqGyW48+0dRUVEYD7SEzdzNCDh+lxXxxhfdw4rSgwzmL5ZbIqfcEoduTMDK60eQkFWAdqYDICImBuGPta28+i88912qBHoqDpZTbcl6KQgJCUFMUhqtu/TCsKiZ8NtXwJ4wsXhWTCpjr/7LAT3/WuPWXxTmeVr5l4jMewrftCJYTVqMAdYu8PD2RWpqKpeV/4oG/gbZlabsfEMZeUGgp9eUuecWLgJfUQS+XaCvGPwJ7qgbalTeY2YJOHp6CkwsbCAhK4cWQi1YxpYKEVvqGaGrpQusZ66B34FSROQ84sFmHWDfcECvi1Fx8xFX/JJXZHbwMmzmbEIPO29otjWBuJQMy9iT64mKjj46DXeE5dSVLPMduL+o8TL01eGq4slIRM5T+B68Dpdlu+EyMRyRk02xdrMhjp8xwt5D7TB7qSkCEr3gvnAlfHbmIvTcr4gseMbrJlnLk5GPAXp+cV5k/hP47i3A2e0dq9yk32Q0g1GrZpBVUILdvM2IzH3E5D8RhS8Rlv8aUfnPkVBUjpVlaThyIwq55SNw4Z4tDpTFwM2/J1rp0kRQBLaJKRXe+3X70PPhZ/zl1xi74RSkVTVYhp5cg+hLWFQMShqt0M3aHc7L9yI86+fKrLzgBJID+toneoIx4l43cIz4WfnC5wg98z0zIDBzD4XFGHtMm5aIixcv4vnz55xW/isa+BtsV5qy882dyCrjBQN8ejLBLVwEvpIIfPNAzx/smT3gpdeIyn0Ih+V7oKRrUCm/oCZVQkItmMOIRltjdLMZB+vZG+F/8DIi8x5VSHGqZuwbEuhHxsxlTxbI+jHmEk1GnjCdqvXMdeg2xh0a+u1Yt1naZwJ7tTZGbJ+HhSeibe/B7FhIcmMRnojIi38gktquVwfwOr7/YMlNHe/nd52NyHsK712F6G3riu69NOEX1AobUg2RftIAO/cZYnZSH/hP88G4JWtZZjrs/G+ILKA28VUz9h8E9BVZ+Sgqzsv8Ac7L9qLbaFcYG2vi1/3Nqtykc1OaQVFVA+M2nES0QCMsik9EwVuwn1p8C6sv78TRm+HIuzMMR051xLRZrTHKSh2+ScmIzH3AimYjaliJvm11H5HzEF5bM9HTyQ9iUjIM5AnmxSSl0KZbPwyPnQf/A8WILqRaASrCfVHjPHFA38CwWsd1/KH/L0397/gT08jcx/Ddkw+riQvQb7QT3L18uKz8VzLIN+puNGXnGzo2crkRzNSTFKcpdclt1IuF+7D6jsBHA/3//vc//PXXX6wl9//93//V2B/6GVmQ0d/Q39a2/Pvvv+z3//zzT22//qSf0TYFO8Uqk8uNYFHsBw3ML5gMZ9zuPKgZdWa+46ISklBt3RYqrfRAr1u0EIK4pBQ0DTsyuYv94u0ITL8GGtBoUkADHIFXgwN93hNEVjwdoA6uMVRImvsIvmnFGJ24Cl1GOrEMPcEhgb24lDTrKiqjpMomKgzowxIRRRKi4te1wmJtMPK5QM/fZnTJn4jOf4y+7uGQklGEvIIkBo/qgPjZfZG6pwOOZuhh+x5DzEoyQ8CMQIxLWg+//SUIy37AoJbAnuL8PqCvzMrnPYHf3nxYRM6CXre+kJCSZvp039FiVW/QWc0Q7SoHt7VH2ROQ2iCawD68gAqsnyGx5DrWFK3GrqNmOJ7ZDmmHDLAlMwiLSk5gUtEPbF/p7xnYs4nFK15TnWO3MGbmWhibjYS0gjK71vjZ+fZDrOGSfAAR53+tNSvPjyGtOaDngF7wemi01/xJcuEzhJy6C5fle2HuHozRjmMxY+YsLiv/SaNYE3lTU3a+IR/66l1kya+eW7gIfAUR+CigJ1gnm7Hc3FwUFBTgzZs3NQ6BYL6srIz9zU8//VTjMStB/s8/mUFgoQAAIABJREFU/8wsy27fvl0n9NfY8Ht+UD9A/xzRxa/gtiMXqoadmOOJjGpLmI4Lg2X8YrQfbAUlzVYs602NfSSkZdCqQ3f0HhsIhyW7mC1mJHVwrZDx2K04gPYmPfEhjaWquttcBv976lxbVUOvC5ah5wO9wESFwJ701REXH8JnVy5GTl7KtPTkyU+TEdJk86FRUkoKpo6+8Esr5tkwFvEyx7UBrCAk1BfQE4hHscZS4ZCRV2Byk45DbWGXsBBeCYGYtrA/tu9th2MZeti2ywjTFprDf2YExi3fyiRP4RcI7F/wGlTlPkLf6o2lTt5msYiuyMo7Ld2LbmNcoaLZijkDUQGrvJoGs38sOdKpCtT/eao5IjdtrBPo+fGIKHiF8GLyoS/HKLcR8PLVwYYtBsgu6Y2ztx2x89o8LCw5hwlFP1dk1l8iPPsPuG/KQF+3UGi0NYGwiAiDeX6nVzo/lrM3IqaY3IJqz8rzP5/WHNBzQC94PTTG68qsfM5DeO+8iBHRs2Bu7Qy/oGDs3bsXdN+n+zG3fMMRaMrON99NqzJesIw9dZblFi4CXzgCHw30dLP28PCAnZ0d7ty5UwXYCfj/+OMP+Pn5YcyYMVi3bh3L1gse46tXr7B+/Xr2/o0bN9abdVlDAb2cpg6GTVuJ6IJf4bn1LIbFzEE7s5FQbKnFwL5FixaQkpWHbude6OcZBeflaQzsY4qew37l/kYFev5gzsC++BUrhiW3m2HjF6LdICsoqGsxfT3BI+23iq4+ejr6wn7RdgSkX+c9ZaDMWzWpCX+7tK5XoL9InWLDKzvF9nELhf/hUnjtLoDL/NXwivfGjMV9sGt/Oxw9qY/UnSZIWDAYXonhGLdyOwIOXUE4PRkhoHcOgJQMWTc2Rx97b4RmkLUkTytvEfU2K0/HLU6Fpp1NMSg4AV7bszH90h38fVa0yk267Gi39wI9xSOq5C9EnP4B+t0HQl5BFl27qmDh1nE4ddMD+XeGIvO2G7ZdX4qFV/IQfeoKRiemwKj/cEjLKUCouRBz05FTaYkWIqKVky2bFQd51p21SGwEzwW95oCeA/rq10RDfc93zKIGUcEnyuG4eAcGuPhjlJ0T5s2bj+LiYtD9nVu4CLAINGXnG3LwEZTeUNb+1Q3uxHMR+KIR+Cigpz198OABhg4dChkZGRw+fLhKJoagmjL3KioqkJCQgL29PSuGEjxCej/9XE1NjWks60t201BAL6uhw/Ohv/YnYi69Qvi5nzFu0ynWubPdgOHMA15ETJwBsoyCMtp064sBXtFwW5sOq5mr0b5990bL0FcdyEmOQhn7Vwg79zM8tmbB1DUECqoazEGFoJ6+JGXlmLd5H7cwOC7bg6CjNxGZ++StVr0aVDYk0Pd2DUbombvMYjM06zd4bMuB0+xl8E3wwJxlfbHnoDHST+hh/RZjTJo3FN7TozFu1R4EHihFbzvvt0Dv4I2AvRfhsoKy8m5Q1tKpyMqLQVFDG10tneG4eCdCT32H6OKXiL32P2zdX7PgaUdOynulSAT01CnWsNcAkMOQUDNhOE1fitlFOdh6YyXO3BqHnJuDcfauN5LTIzDSoRfU1GUgLi4KSVkFGJuPRD+vGEjKK1UWxVovTWNPit73tIQDeg7mq/7PN1Q8+HUfL5jLF02Ch0ckwszKHn6BwdizZw9++eWXenvaKjhecK//4xFoqs43JCuqLr0hyOcWLgJfMAIfDfR//vkn4uPjIS0tjZkzZ1bJwNPv1qxZw37XsmVLmJiY4LvvvqvM4pPc5ubNm2jXrh2MjIxw7dq1ehsEGhLoh0xZidjLb3hOK8WvEVP0EmGZP8J9w0kMDp4CA1NzyCmrQURUjIG9rKIy2vYZBOOBI2HUtmMF0M/C3MX7sSrtKpL3XamU1PClNXWtP0ZyU+vgznTmrxBX9idsFqRCz6QH1FU1IS+rAHFxCaavp0yxtLwSdLuYop9HBHOpoAwcXz4kmLFvaKDnN5aiyQgV0Aaf+RkeqdlwmbMUAQluWLiiF/YeMsKR422wdlN7TJg7Et4zJqCL2SBIScuySUoHs+Ew9wyHfs/+kCDXH8rKS5H9Y2/WVddnVw5zNYom2U/hC8Re+Rc+W84gZ61UlazL63NySCi4U6MQVTDOfKA3MjVjQC9MjaESVyGi4BkmFP2IKYe2YNZyM+zc1xYns4yxYUtrhIRqof9AHQxw84bn1pNw25oN2QofepLccEDfUGDKbVfw2v2Q1zx5zStEFTxF4LEbsF+Qiv5OvrC0dcS8efNYVv7ly5dfcAjjPvqrj0BTdb4hmY1glp5ekxyHW7gIfKEIfDTQU0b94MGDLENvY2MDwZs5WZN5enpCW1sbo0aNgrq6OjIyMiqz+FQoe+jQISgrKzNJzrNnz+rtsBsD6CMLK4CAQfJrkD6bsrxjVx2Buf8EVmxJYEz6bNJGS5BbiY4h3O0CERU0A3MW7cWqfZeRsu/Dof6zgb5CYx9DQL94BzqbDoF57+EY1HckOnUwhYZWG0hT19kW5OQjBBkFJeh17w9zv/EYu+oQgjPugGwe2cBe+KJBJTeUoWdAX8x33akoemVg/xPGbToLlxkLEJDgjMWremL/ESMcPqaPtZs7wTvACO1NVCAvLw5ldQ3IK6uxc8C3f+xi6cyaMoWe/p7p06nOgTT4BDV8oB8wwABkXSl4k750wf6jgF6kRXPYT09B+Nn7cFlzGD3sfKHfXg99+ykjerwWDp3qjrN53bAtrRtSMqdj4Y3L8N2fBwXNVmwywgE9B90fAtoN/jf8oteiF4jI/h0eqZkYEjIF/UfZwi8wiGnlqRaqLuODeruxcxv670egKTvfUEGsINRT1p7qB7iFi8AXiMBHAz3dwMvLyxmsGxoa4ocffmAZeNLP//jjj+jcuTMGDx6MJUuWQElJCQsXLqzM4lNBbWJiIgP6OXPmVP68Po67UYGeX4hKbjbFPLAPybgHp+Vp6OsRCZ0uvUFdZ0mKo66iAQuz0fBxjcTkSclIWn8GK3cWsQx9CmXq35OtrzegL/0T1gu3o0f/EXCw8kKI10SEhM2GZ8gMDLBwQCtdQwb2wsLCLKNNTxzamppjUHA8XNcdBx0fddeNLfsbgae+Q3srNwi1EGa671o7xfJjVMeaFcVW09DXBPq3Eygq9iVnm8CM+3BbfxouM+YiNNERSWt64sBRQxw61haLl+tjrLs2DI0UICsrBgkZGehWZOW9d11k9p687VS1f+QDPRWpTnJtXvUGndUMW3I21gn11TP0IsItMCxgPIbHzoVB70FM0sRrECWDdr26IW5dIvZcn4vse67I+94Kp76LQlLmfPTo3wYKCqIQFhaC9dL9TC7FSW44uG9wcK/l/7NKVj79GuzmbERfB0+MsLarzMpzWvn6GLW+oW00Vecbsqys3kWWrC2bQofcb+jybCqH+tFATwdOmfh+/fpBUVERmZmZLANPQH3u3DkG+hMmTEB2djbT0ru4uOD169cM+qlg1srKClpaWjh16lRl5r4+gvlFgJ4/GFY0TYoueM4KYh2W7kVvt1DmgCMnrwQNdW107WAK61HjEB4+F9PnbsOS9ZlYubMYySxjXzfYNxTQRwVMw5wFu7FsWx6mLjsE36j5GDjcGbp6xpCVU4SwsChERESgoKYJw75DMSR0Ktw3ZCDi/E8IPHkb7Uc3ItBXxpnsQF8jquAlAk98B/d1JzF2xmyEThuDpFUdceiEEY6cNMa8RXpwdNLEYKfhcFq0ESGnv0N0EU/CUxskCwI9yY8ubxapAvXPz6lhUv6PtUI9AX105n3wJTck72nV1hjKWrq8JwQiopBRVEH7QVYYlbgWgcfKMbHwRywuy8Se6zORfdceF24MQcp6I4zz1IRRO3k4Je9HJD2lKKywu+Qffy1rriiWg/56g36BrHz4+V8xbtNpWARNgrmlHfwrtPJcVr4+RqtvdBtN1fnmwYEq4wXL2FMTKm7hItDIEfgkoCetfHR0NJPdJCUlsUw7/Wzx4sUM4sm67P79+0wnTxl7GgQIuC9fvow2bdqgZ8+e7GeU1a+vpVagX3UIMWV/1QpidQ2C1W0rqSiWr6GvlNzUAla0PcogU6MnBvbHbmD01JXQateRZbIlxCWh2VIH3Tr2ge1oD0SEz8WMeTuRtDELybsu1Zmxb1Cgn78LyXtKwT5jVzGmL09HQOxiDLNyh55BR8jJKbECWhERUSiqa8PIbASGxc2Bw9KdMBw8pvEy9NXjzXz+XzPJTOCJe3BdkYaBdsPh5NoKS5P1cSyzIw5ndMS2025YXrwPCSX3EFP4BJF8P/hqzZ6qA/2Anio1XG/yL7jWuI4okxld+jciTpbDoEc/CIuIMtmMUPNmEGreHGKS0qzg2Mx3PDy2ZCIy5yHzzQ8reAOyvJxc+AOWXT6BXZdicDSzC45mGGHx0jaYf2w+pl26gejCx8y/nnzs+fKg6tctB/Qc0Fe/Jj7le15W/iUi858i4PBl2Mxcg/4OnrBxdGFPW0tKSqrIK+vrvs1t5xuLQFN1vrnpWRPqn5z9xk4ud7hfOgKfBPSko9+xYwdkZWUxbtw45kdPWXsHBwe0bt0aN27cwOPHj2FtbQ0NDQ1cuHCBZel3797NZDj+/v61eth/TjCqA70KNZZadQixl/96r1OJ4AD4OUDP3w6BfVzZ3wjYX4wOA0eCPOtJV0/6dCWVltDWaoNunfrAbrQnIiLnY+b8XUjaeB7Ju0tqgH3DA30JT/az7woD+xW7SzAr+RhCJizDKGsfGBp1hYKCKkRFJSAqJg5q2KXfyxzKrfTQXKhFheQmAkGZP/B806vDdx3ff5Tkpo5tULadinQjs39Hd2svKKkooZ2xPGJnDcfh0gDkf2+H83ecsPf6dCwrPYr4ou8QXfiUwTGvg2tVDT1JbihDT05A+9PG1rhBr87dz4N6fiaTWt1n/gCHuRuh3qYtkyqRBp7AXk5FHR0tbGE3bwurCyBfeSry5U8K6fPD818jtvRvhB46B2efzli4VB+HjrfDuStDcejGeKwsSwN1pH07GakJ9jygPwMZWbLsbAZlFTWEpBUhihqN1RU37udcbPjXQOW1/AJhWT/Dbd0JDPaLg7mlDcIiIpmT2e+//15pbPA592juvVwEWASaovPNP0+APN2qYwZJcejn3MJFoJEi8ElATzr6K1euMFjv2rUrHj16xPTz5FxjYWEBKnalYtkZM2Ywvfzq1asZ4E+cOJHZVW7evLne/Of5caoO9IottWE/ex2iCx7wOrhWdFV9H+TUB9DTZ1BTIP8DJeg0ZDQDehlFZXQaOgamDl7QNOoABZWWaKVZAfZjvBAVtRCzFu6pBPuUCilOowH93opmVhVgT5n7uaszED4pGWPsApifvrKyOuhJA9kzktae3wyps70f/I9eQ0zxCxbr2mQt1eNeL0BPT0WohiH3Mfo6+0OaQa0Q+jt6Iv50BtZf24pjN0NwsdwSWbcdsfvaHCwpzeCBfcGzyox99Qw9Ab3XugP4/XzbKjfoR+daIa6IrqdXiMx9CPL4HxKeyNxzxCQkWTyaN2sGLUMTDAycCO9t51j33tp0+/x4xF75H9x2l0BZVw8GhnKwsdfElgw75Ny1woVyaxy4PhEryg4hoegOoiufMrwF+9hr/yIgNRMysvIc0PMhlVt/0ISlMiuf9wT+B0oxZloy+tq6YYy9E5YmJbF7fG3NA/n3XG7NReCTI9AUnW8oIy9YIEuvrzt/coi4N3IR+NgIfBLQ04cQxA8YMIABOsF9VlYWk9tQ0St1i6UvcrShwtjg4GAG/MOGDYOBgQGT3tS3OwIf6EnSQ6ApLiWDDkNGw27eBgQcuozInAc8b/X3gH29Av3+EnQabMWAXlGjFUbEzkbQwUKMnrEaXa3d0dKgPeSV1RnYd+/UF/bWPoiKXohZi/dh6eZslrEnoF+RmoOY6MXo3qkf1LXq7hTLh8Ta1jHVimKZhp5Jbioy9Hyg568rwD5lbxnmrzmNyPhVsHMKQefOfaGqqgFJCSlmeUmNnLQ79sSIiQvhszsPpL2lz2cuMtU87AX3q16BPudhlU6xpnY+CDxejthLTzDj0mWsv7IJJ24GMLDPvDUWO6/Nx6KSTEwu+oE1j4q58i+8t2Syzq38DL3b2qNYmne6xg364kVvlnGnZlwdhzuwBmMthHnFwZQhJ6nNIJ8YhJy8yfoWvC8OcVf+hcfeIshU2FaKi4vBI2UtVl/dg/SbUcgpH4Hz5bZIuz4Ny8rS2WSEGvuQDCei8CViy17Cc2UapGVkOaDnQP6DQJ4m3KybdeFzhGX+gLGr0zHIJxpmI8cgLDyCy8p/7CjK/f3HR6CpOt/U9vSBZEbcwkWgESLwyUDP19HLy8uDpDRLly5lcH/ixAmmlydgv379OtPMm5ubM9kNwfaIESPw9OnTej80AvqcnByQ/72IsAizYBSXloG2cRf0dvaH/cKtCDh8BRG5DxFVVHcmuaGAXkGjFUZOXoIJpa/Z5MJ3Tz5GJaxAp1HOUNczhoKSGlpptEb3zn3hYOODqJjFmL04DctTL2L5pnOIiWlkoK8O9ntKsXDdGcQkrIbj2DB06dwX8rKKLM6UnVZvY4QulmMxZvoq+O4rQkT2b0xeUhfQNiTQ97b3QvCJ24gs+hPhBW8QW/AIs4qLsfHKWpy86Yec8pE4c8sdO64twsKSc5hy9Tf4bDnFgL55heSGgJ7AOetiSA2oD53iCd1OvUDH3UKIPO5l2FMLmkgKC/FsK6MKn/ImNe+BzOpAT5MCq6SDiCl+hmnFN7Hm8jYcZU8ZRuH8bTvsvj4LSWUZiL/0IyIv/I5xm0+hj4M3RMXFOaB/T6wFJ5Tf6uvKrHzuY/juK4ZVfBL6jHHBGHtHJCUt4bLy9T4ycRusMwJN0fmGJirkciOYqb8gD5AbDrdwEWjgCHwy0PN19AT0MTExcHV1Rfv27SttLGm/qSssAXyrVq2wYMEClsGfNm0ayI++vhcCenLWUVJSZmAsJyMPMTEJpmuWlpWHToce6DM2EI5JuxB09AaTQhBsVgfOhgT6ERMXI45cWkgmUvyK+Tt77byIkZOXsWyvemtDAbDvBwdbP8SMX4oZc7YiMnQ2KIvPy9DPQ3T+U0QyL/UPKwr86Aw9H+j568qMfSkWrM5AQMA0GOqZMKAlW0b6EpeUhoZBe3S38YD1rLXw3X8JERf+qBXsGxroQ07cZs42VEwaXvAK4QWvEVvwELMvFSD16kqcuuXFwP70LU9sL1+FhH0pMO7eHmLiwkxD77bmGKIKniOu+BFIaiN4g769QxhSEsLMllRZuw26DreFmnZrUKZeRKg57BKTEZn3hLnUvA8cawN6aiwVWfyaTUaiC54gsfgK1l5OxYlb/si9MwpZ5Y7YV74Ys45uQj87a6hpaVTWM3Aa+g/7f3jfeWlyv6/Uyj9D6Jnv4ZJ8AGYe4eg/zLIyK//bb79xWvn6Hpi47b07Ak3R+eZFSc0usqXm744D91suAvUQgU8GesrAk2sNWVCamprC2NgYY8eOhaA/MenoExISWPHswIEDoampiWPHjtWrXSU/BgT058+fh4a6JqyGOsG873CYmPSEMslDJKVY4yQZeQWmd+7nEQ6nZXsRdPxWRTfUtxn7hgb6WGZHSMWY1DTpFaIvvULE+d/gte08RkxchI7DbKGuawB5RVVoa7RGjy79YT/GC2PtAtCpfU+oaepgRMwcxOQ//WCvcoKTzwb6CrBP2X8NK3YUIWHqOnTr2JtNmGSV1aDQUhtiFV1ZJaRloGnYAT3svWE9dzP8DpQi/CJJnqiF/EtWpNx4QP8W8AjqCe7HF/6OuSV52HZ1KcvU535ng6MFNoiebIwePRWga6AL97XHmHwhPPsPzNm1uArQE9wvDBNnDbiGxc6D74bjMOzej2XpCeht6wHo6TokaUR4wUuE579BTNFTzCq9hLV5i7EzvTcyC3vi6PmBGD+5NcwHqUJVTQri4sJQUlZD8L5iriiWy9ZXym8qs/I5j+CzJx+Wkxah72gnjLZ1QNISXlaerIW5hYvAF4lAU3S+uT+3xpiBH5O+SHi5D/12IvDJQE8hIh09yWkoS6+goIDk5OQqzaIoE79v3z5mb0m/79GjB9PS16ddJf9U8YFeR0sXAe6xCPGJR1j0Qrj4jEf3XoOgqqYFKSkZCAuLQFZRGa279UN/n1g4Jx9AEMkzqBtq0UtEl7yG245cqBp2AskvPsa2UjCrx4piBTT0JLmhDP1boK8ATYLc4lese2n4+Z/htS0Lw2PnMd9yVe02kFNQgVZLHRgbdGSAr6ikhn6uIQg6fBmReY8qO7i+rxC13oA+7RqWby/ElIR16MqAXhiG5pYYGDwFHYbbQVlHn9k1khRFUkYOmsad0dPRD3YkeTpyFREXH7J9pvhE5TzAAI9wSMvLo1nz5qizsdQ74Iw97aimoSfJzdsM/Vug558fHti/xoTCX7Gg5Dx2XF+M01ftceJcJ6Ssa43wOGNMPrgDkRmXYT1rHYwHWWFDvGSNG/T4tYsQnv0LYrN+QLveAxsE6Hkw9goRec/gd/g6xkxeALMRHRAUooENW1oj45wJdqQZIzpOF/0GKMHAUAch+4oQWfymTqtLfhy4dc1ro0nFhJ+VL3iGkFP34Lx8H8zGhWKgpTWiY2KRnp4OLivPH0G49ReNQG3a8/96QSll5QWlN9RF9tWNLxpm7sObdgQ+C+jJAYGca9TV1aGnp4e8vLwqrcD5bjjkfkPZ+aCgoHq3q+SfHkGgDxwXh9jQOUhak4Gl23IwYVYqxvpMhGmfYWipoQMZaTmIiIpBTkUNbXqaYYDfeLiuSWfdUKMLn8F9Zx4P6IUaAej5sMq81XlgH3b2R4zbeAoWkbPQrv9wKKprQkpKljnMkIyIZC39PSPhvHI/7ylD7iM2GSH4qwvs6x/o1/KAXqgFuruFw/9IKbx2nMOw2PlsMkJSFDF6MiIkBElZedZkq7dbMBwW7UBA+jVEFTxBdO4DmHlGNDrQE7Qx28iC18wPflLpr5hxbAMWJPfBzn1tcSyzPdLLfLF4fyws7PtCVV0Wakpi+O2AUJUb9E/nO2BC2XNEZ35f2ViqPjP07AlO0UtmJ+iy6jB6jw2Eml57tBCRhJq6LMws9LBsrzfOXnNGRpYJNm3Tw8QpHTAz4wAmFP9WYc/5/uZUTQpi+f9P3/ian5WnJ2PUJXnU+HnoP8YJjq5uWLVqFbMWpjoobuEi8NVEoKk531CNAEG8INRfMuW6yH41F1zT25HPAnrS0Z89exaxsbGYPn06s6asnn1/8uQJ5syZA+oe21ByGzotNYF+NpLWnMLqA9eQsu8KklJzMWnONrj7xaO/mSW0tPUgKyPPvNXlVFvCoM9gDApOgNv6E3BanQ5Vw45o3phAzwcQAnvS2Be9ROiZ+3Bbdwz9vSKhpmvAXGWo8JK02nLKatDvZQYzv/FwSTmM4JPlAvIhnqRHENQaCuhJO9/NLQLBWT8gtvQ1aDLisekULKLnwNh8JJQ0dSBKxaMtWkBaXhE6HXuin2ckXJIPIvhwKfq7BkFarnEz9IJxIbCPZi43Z9F9YE9YDFdH4uzWSDtqgmNnOmB5Shu4j1NDz766iI4dXPXmnNUMJ3KnIOpM/QK9zbL9iCmhjriPmZ3gyIlLoNfLnMWJ4k0TJc22JjB1C0XooRzMPJKKSdOMsG23AU6d74ATl8dh89VVmFNSgLhCDuwFz3eTf10ha4vKf8ruCQ5LdmKAayAGjhqDuPETWIfuhw8fclr5pjeW//ePqCk63/y6qcaYge+m/ffPFXcEX2UEPgvoCd5fvHiBO3fuVCmGFTxSAu2ffvoJd+/eZe421YFf8G8/53VdQL9q/zVe46S0q0jedxlLt+Ziyvyd8AqYisGDbdFa1whycgoQF5eEgroWDPsPR3d7L8hp6jD7S5LcDE1YidgrbyqbAn0IFHyw5IYP8tXXTIrzGjElL+GzPQsmA0cx+0shoRYQFZdgBZnCIiKQU1WHQe9BGBgUz+zngjPuIDL/cY2MfcMCfTiCztxn3vuk/Y6hrPLZ+3DfcBJDwhJh1M8CihraEBHnFSnLKqlCv+cAmHlFwLj/UEhKSzOHlj5uIQg5dZfVFXxIjOlvPkVyU7ntCklC3JU/MW7tUeY2JCYmBt3WMhhpqYYZc3Rx5ExXpJ/uiLU7emHJidm4emFElRv0P1nimHvmTL1l6GnCRkAffv5HVrhIdQiqrdvympMJi0BGUQUmg61gPXMNAo9eRXTZP/DbnAVd/ZboO0AVCTONcKZsDHLvjmJFtBsur8fsS5cQW/gHr+tsPpexrzz/1f/n/svfM5Dn1QJFZP/OanKGR81E71G2cHRxZVn5mzdvNoghwefct7n3chGoEoGm6HxT25MHKgbmFi4C9RyBzwL6et6Xz9rcO4Ge79RCawL7vZexLDUXiQv3wDcoERYWDtDXaw95OSVISsmCmkARNJOFoKy6NoZMWozYsmdvIfkDBv7PBvqKz4gpfYOgI2XoZukMoRbCkJSWReuO3aHXrS+oGFVETAwE9grqmmjbdygGh02D24YTCDl9D1EVdQH0+L1RgL64ojtphXwouug5Qk9/B9e1x9iEQ990IOTVNHmTEfaUQZV1z6UmVRTr3i6BCDlxCzElr5jOvi75kCCQfSrQU3EuaxCV9wgBh0sxOHgK5FQ1eM2hmjeHrIICeg7qgYQtE3Hg+mRcuOuAnHsOOH49Aq/Oy1eB+u/PdoVhL7N60dBT3cbQ2IUYOWEB9HqaQUJGtrKvgpZRJwzwiobH5jOIyHnIfO5jr/4P/ptPs6ZaQkIi0DfUwdzjW7D31jycu23PnHyO3wzG2itbML34MmIKHnBg/wH/v4LX2Nf+mi+voTogKvS3X7AV/Zz9YD7cErFxcVxW/rNGFu7NjR6BpuZ8Q5aV1DVWUHpD1panIp7CAAAgAElEQVT0RIJbuAjUYwS+PaDnwz3ZMO4tw7LUHExftA/+wTMwfJgTjAw7Q1FBmWXsKVsqKa+EbvZe8N6RhbCsn5iVIbO7fEfTJAKAegP6kjcIPFiKriMdGdArqKhjkHc0nJN2oZ9XFFp37QMZJWUIi4gyoKRMuJHZCAyNmMHAjxrHROY/RWzZX7BetB09+o+Ag5UX3ttYih+nauuUyqJYnoaeJ7mpyNDzgZ4PTAzsST70AsEn7zCZjZn/ROj16A9ZFXU2GaEYE8zTl9GAYXBevhchp+9WFim/qy6A4vzRQF+RlY8ufMHkQS4ph9DLyR9qbYwgLCrG9kNERBRtew/CyMkrEHjkKhKKbmPl5QM4dDMO2eU2uF7Ws+rNOasZZkfrsXNAPvQf63Ljua+4srEUAT1ZrKrq6DFpFZ1XWWVVdLCwhfXsDQg+cZPZcZK+no4/9uq/CNhyGjKsS24zyCuoInjfJcSX/oik0pPYez0R58ttkFM+CkduRGLt5a1ILL6KmIKHHNjzr9P/6ppdy5SVf4Gw87/CI/UsLMKmwXS4NRxcxnJZ+XocKLlNNXIEmprzzYMDNcYM3A5s5KByH9fUI/DtAj0fVNOu8sB+y0XMWLQXgaGzMGrEWBgZdIS0lCwrnqUurx0tbDAqfim8dlxE2LlfEFXI64bKgLMWIGgooFdS1cCo8QsQm/sQQcduwmHJLpBURadjD8go8MFeDMqaOjAZYo0R4xfAY8tZRFz4BdYLNzcu0PPjUvgS0eS/X/AMwSdvw2n5XvTzjIJuF1NIysqxWgUCehklVbTtOwSDwhLhtjEDIWe+Y5ORtxMoqg2o6kzyMUDPsvIEwrkP4bu3ECMnLmZPNaTkFCv3ge2HvCLGTEtGOJ3nIvKwfwPSJE8rvoGUst04fDMGj/NUq9yg/zothA5tJSAiJASbacmI+AAfejqu8Vf/hceuXMioaTGnH/p8KiSmjrPi0rLQ6dCd1Ul4bD2HiJxHLI6CTy6qA72yiiqC04oQUfwnIgteYlLRfSwrTWdPGbJv2zKwP3wjBqsu70Zi8XVEFzzidZ3lpDg1rq3q19rX9D0vK/+KTXwDj16D7dyN6OvoDbNhoxAby2Xlm/rA/U0cX1NzvrnpWWXMYBn7R8e/iVPJHWTjRIADegJ71jTpClL2lGLZlotInLsDDta+MGhtzGwuKYssJi4BtTaG6DTCESOnLIfXrlyEZ/9aCfaCkEUDf0MBvaJqS4yImYuYgmeILvmTNTAKOHwVdgu2MslKK5PukJJXRAthEbbPqjr6LLtrNXUZBoVOQbfeQxsvQ18NviP5YJ//FEHHbsB+YSra9jJjhckEsvTF5EMardDOfBQsYuZg3OYzCM28zyYDb8H+LdR/ENDzs/IFLxBy5j6cVuxDd1sPqLcxZE8JyPGILDbps2kfFFRbYtz6E6wwmT6TzmcE+cEXvAav0dN1bC1Nxt/nxKrcoC9vFYOujjQcZ61CeO5TRBTysug1QLBif2hSGH72B4yMXwZJBeVKoKcnBQpqGug00pHJJ4IzynlZ+SLaXtVJTU2gV0NIWlGFD/1LhBW8RlT+C0wpuovlpYdx6EYcLpSPxoXyMTh0czxWlu3H1OLbiC54zAP7Ajreqp9RY/+rn1fu+8abDNC1w+RiL1hiYdym0xgaEo8+I8bAiRxsVq8Gp5VvnMGT+5RGiEBt+nPyeP8vLiSxydOtMmYwKQ7XRfa/eDa/yn3mgJ6fqa8E+6tYsuE8gvwS0K1jH4hLSDLbRbJeJHcZMQlJqOkZoYulC0ZPXwWfPQUIz/6N1yyJ4K9CitPQQB9NGWD6PPLOv/QakbmPEXCoDLZzN7GGTprtOkNSTqFyn9X1jaBt3Bnt2/eEg6UnT3KzYDeS95TyioYF4/CO1x8luakL9IpeIqbsL0Rl/4q+roGQYnKR5hCXlIIEgbWwCIN8sr40GTwGIyYshNe2bISdJclT1VqG9wE9ZTKji18iMuchfHfnwyJmLvRMzRnAs+620jLQ7dIbXYfZQV5FnfUeUFDVgNta6hT7rPJ88qGWD/YxBY+RnptQ9eac1Qxpq5SQsHUWJhfcBlmg0t+Tkw7//SSPoKw/ddD13JaNIWHToG3SHS1ERNlkgiYUWsZdMCg4Ht47LiAq93GNrDx/W7R+N9DzJj78fY7Kf87gPblsLyhLf/GOJc6X22L/jSlYWXYQU4ruILrwKcvs03s4sH87cRSM+Zd6zcvKv0RU3hMEHLkCm1nr0M/BExaW1kiYksAcxzgHm69ynOV26lMj0NScb6g+QFBLT6//6377n3puuffVewQ4oK8GrylpV7FkYzaC/acyoJdTaYl2g6zQ3dYd6vrGkJCWZRaMEpLS0Ghrgm7W7rCZvQF++y8h4sLvvEZPDLLfwP9DGkvVBb0VP4+ppqHnZ+grgZ7//iLqOvuaB65pxRgzcx262XigZdv2kKiYjIgIi6C1tgHGDHNBmE88Zs7ZipU7C3lPKPZd+SCwrxeg52vfcx8yH3rq4EuNpdp06Y0uIx2gbdwFJIOhCRQVJ6vqGqDTCAee5GlnbhXJU3TxG0TnPEJfJ39IycihWbPmYI2lTt5GDDWvKniG0FP34Lh0N7pbu0NFRw/ColRvIMYKiakzr/3i7XBdvA0a+sYgyOcB/dFagZ4Pc9RxlqQ4dy70q3KD/jtLCJkFQ7Hz6lwsKj2LSUU/sO0wQKYuuQVPEXS8HLbztrCuwFTzQJae/CcUtB4YMROhp8tZ0SvvCcHbCQH/8/nrDwF6/t9Wgn3BM0wtvonVl3ci/WY4LpRbsdoA0tsvKzuKKUX3EFX4VCBj/3WBLf94vpm1wBOd0LM/MWvdIUGT0Gf4aLh7eCI1NZW5iJGNMLdwEWhyEWhqzje1SYnI3pJbuAh8ZgQ4oK8T6HkZeuVW+hgcNw8BB3MxasoydBphD7XWBhCXkuE1TZKWgbZxV/Ry8oXt/M3wP1iGiJwHiC15g4ADJeg0ZDSzHKyzUywfyOtYfzDQV7yfsr9kHRl58Q9em/epK9F59FioGxizJw1Kiiro0akvnMZ4IzJsDuYuScOyzReRvKuE+fWTZ3/yXvq6XOtXfQJ91MWqnWJNHf3gueEY0wP3sPVEy7YmbJ9btBBm2XsqXO0y2hVW01LgvTsP4ed/ZZ79MXlP0Nf5LdD3cfBGaMYtROU+hNf2bAwNnwG9HgNYVp462NKkTLezKcwDJsFjyxnEFD+D37az0Gzb4YOBng+T04vK8XdWVenNz2dVmFb99G1PbLuWhIWl5zGp+CdEZP+GcVvOggqDW3XoDjFxcQbz4lLSVTT8zIe+9DVzVeJ/Tl3rjwF6/jYI7EmKE1PwlBXIrrm8FcduBuFiuSXO3XbEnuuzsKQ0A5OLvufAvo7/S34sG3rNz8pH5PJ6ElhNS4apjSssLMcgISEB2dnZDWoH/JnjC/d2LgL1E4Gm5HxT21OHC/IATVy4hYvAZ0SAA/pq4Po2Q18B9DoGsJiWjAnXXiP8/C/w2nYOIycugslQayhp6UJMUhoEnNQciQpT+7gGw2HJDgQdvQa/3efRaYhVowI9HzBYl9Hil4jI/hVeu3LYZKSDhQ3rOqsor4y2bYxh3m8kPN2iMGHiCsxdeojVDyTvLmFAXxfYNyTQ93ELQ9iZe4jOf8yKVq0SU9gTEOqMS1IcoRYtIC4tA3WD9ugyxhWjp6+Gb1oJIs7+gL5OfpXSnT72XvDdcQ6OS3ag8ygnKGvp8lyAxMShpNmKadNt56ci+ATJYl4g7tq/8Ek9w564CDX/sAx9ZZxL/kJ65oQqWXp6pJpdNA6nyr2Rc3cMTt/2xrabqzFl/waYOTtAVYuy8sLMl59qHKgBl5iUTGWW3nppGm9S9h4nJdqHTwF6/r5HsKcMVBfwGDOKy7D+ykacuBnIJiOZt8Zi17V5WFJ6CpOKfqx8yiAoH+Jvh1s3wBMMwax85n3WY8LcJwamg0fAddw4bOGy8p8x7HFv/U9GoCk537y6UbOLbKn5f/K0cDv99USAA/r3AL2SjkFlYyl+06TwrJ9ZsebQqFloP2g0A3tRCSkmESEP+9ZdeqOfZzhGxc6GYa8BrMMrZejJVSXu0qsauux3AdHHZuirb4uBPWntL/yCscn7WBMq8rMna0YVJTUY6ZtgYL9R8HSLxoRJKzFv+WFm5Zm8pwQpe6+wrL1gxr4hgb63azBCMu4yz3yKNUmYfPbkw4qeMox0gmobQ+b8wgd7yuB3s/PGmMQUdB4yGpLSPChu33cI+roGoU33fpCQrniSIiuPNt36YnDoNHhty0LExQcMmikDGnvlX/hs+XSgp06xpamyVaD++TkVpJQeweb8GTh4pi/OXhqAvScHISxKF917KEBdUw4GpuYYMWkRbBfthIyqRmVRbGMBPf9a4cuHYgseYVbxJWy+sgYnbvqxjH3mbVdsu7oEC0tIPvRTRYHwqyp1AfztcOv6AfvKrHzOIybbs4pfBlMrJwwZaYkpU6ZwWfmvZ/zk9qSxI1CbXOW/qkGn4t7qevr/asFvY18H3OfVGgEO6D8U6C/zO8VSkSXPWz30zH24k8tE5EwY9h8GhZbaEJWQZGBP3VBJk02OKeSSQ78bOWERxl96xWto9AHZVwKkzwV6HmS9QOzlvxB87Bq6WI1lfvaiomJQ0WgFdV0DtNTQhaGeCQb1t4SXRywmxqdg/sqjWL41F1XB/jIaA+iZZIgylMU8+RBJVby2X8CISUvQYZgtVHR5kifqmishI88y68oardgkhTTockoqoPiThztp8FW0dNF1tCvsF21HyMm7iKnIfvILmOsD6K1tuuFNRrMqN+ic0zawmzoPY1y6YOJkbWzdqYv0U8ZIXqOPiIntEbZ6Dibk3YBX2iXItGz1xYCeD+I8sH+NuMIHmH2pEJuvrsKpW564WD4Kp295YOvV5ZhXchETin5GZEHNgl/+drj1J4I9Pytf8Iw1hnNOPghzryj0GjgMru7uXFa+1iGM++E3F4Gm5HxDWXlBqD8vDlD2nlu4CHxCBDig/2igrxismXtKBdif/h5j1x7DoNCpMOxnwSwHCSTJS5yKLAkyZZRU0N8zCqHHbzGrSWbBKOCKUxcE1Q/QP2dZ76Cj19HFypUBvbSsHHpYuWBISAKMB1pWgH0rBvaDB1jBy2M8Jk5ZLQD2pUjZ24hAL6BdJrCPKXqJsHM/wyM1C8PjFjCPfRUdfSZ5ohjTl2CTKio0lZRTZN1WqckWOcaQ0w1NFigDKhjv+gB6I1MzzPBpUfXmnNUMLjZ6TAqkoysPK/u2WHPIFWeuOeJsiTmOXw/ClrvbEHskDa0MSRbE65hrndQ4khvBGAi+JntO+oor/APzLuVg69VlDOhJY3/yli9Sr67A3JIcjC/6pSJjX9XJR3Bb3OsPg/vKrPzFh/DZW4hRExeh5yh7DBkxClPi47ms/CcMbtxbmmgEatOgExRT86b/2kK6edLPC0J9UWeui+x/7Tx+JfvLAf2nAj0fOCvAnjzFQ07dg8uqIzD3n4i2pgNZlpiyyASa5C2u1a4zBgZMguuaowjOEOyGWrdFYH0CfWD6W6CXU1DEsLBEhBy7Drf1xzEkfDraDRgGVe3WUFfX5oG92WgG9pMSVmNBynEs35aHlH2XsWJHIaYkrEPXjr0ZSHdzq6NTLD9GtazJbrJ6USxfcsMy9DXeU5GxJ7A/+wM8NmfCInoO2g0cBSXt1hARk2BxpliLiIlBVbctutt6wiFpN0JOf8e61TLHmGowT8D5uUAffeY+COhlpEVRuqF5lZvzr/ubQU5eCup67dDXNRjhe08iqSwD+27NRdYdJ+Tcs0daoSf8wwxh0kEBCgpioKJYmsSQb//7gPhzNPTv2zZBPensxxf+hgUl2dhxbSFO33Jndpckydl0dQ3mXMpnvyeLywiuOdV7z1eNmAtm5TPuwmnZPgzwCEPfoSPh6eXNOdh8JQMltxtfWQSakvMNOdwIAj29JmkRt3AR+MgIcED/uUDPB08C+wqbxOAT5XBJPogedl6QlpGHhLgkA1/SrSuoa8Ko/zAG0G7rTyD4lGA31JoA11BALyuvAIvw6cwJJrr4BYPesauPwDxgMtr2GQwVTV2oq70Fe2+vCZg0dS0Wrc7A0k3ZiJ+yppGBXuDJyKVXrOkTkzxtyMCQsOnQbGsCEVFRBvUt9YxgETEDPnvyEJn7CFEkc6oF5Plw9clAT+e89C+Qht6olxn7/N4mQjVuzrsWtcKo+GXM2jTsIvm8v0B80XdYVnYEadenIuuGDdJPd8CipfpwdddA8LatiC1+wID+fX7wDQn0vPi8YNl62o+JRT9jYUkWdl6bh7O3nXGx3ArHbgZiw5X1mHXpEuIKfuN52HNg/0Fg/zYr/4BdqyPj5qPXCDsMH22NOXPmIC8vj3Ow+cgBjfvzbygCTcn5huoAqkM9HR+3cBH4iAhwQF9fQF8J9tTo6Q1iip7DZsEWaGrroW2b9lBVbgkZaVkIk7c6c1vRgbHZSFhEzWY6/JDT3yMy/xmvO6lAZrYhgX5oeCIrPI2kmgCByYhz8gGY+Y2Hfk8zKLfUhrqaVkXGfgx8fSZjYvxqxEYtRNcOprwMvXsEgjJ/YLUFfEh+3/rjM/TVpAtsAvWaebWHHi9HN0tnVhRLGfquw+0QcKAIMZde8qwfC6u9l3+uKtafAvTUrZMn33nMCmp123dhtRMkr5rrX1VLTzfq5ed4MhqCOHKKoew3eeRPLbmHhec2Ytm6rkg7YoT9RwyxKz8QyZf3IrH4BmIKH72z0VPDAz0/drx9jix4xbz1yf1m9/WZyLrtiOzy0czPft3lTZhZXIq4gj/YpIXL2PNjV3XNB/nI/KcIPnkbjkm7MMAtGH2G/D975wEV1fV1cekgvRcpYkMBRQELxY4FRBRRFAUEUXovlih2Y+8CxhJ7F3uPior0DoqKKcaYbmLXmH/y7W+d++aRAUUsoIKPtVgDCDNvzjzn/e65++ztjIDx47Fnzx7cvn0b//zzzxu8lQu/KlTgE6xAY3G+obTYTL2qUE+psiQvEj6ECrxmBRod0Bs3M4HfyHDEhs7B0pRTSEkVObUwf/WXe6uLe65Xt62sdLmpHIqtenGuCVxji55heNJBmLXthCEDRsHZaTjsuvVDi9btoaauBQp5IrDXNjKFRV83DIifD9/N5xF+/jYDe6axz3tUR0OxnIZeXHJDHfpKoM9/wqWCEqSKwD7kxHV4rtiHHuPi0MrWEZp6zaCr0wxmrSzRt6cbRg2bAIs2HRnQW3uFIeSr79ixvqoTLl6rdwZ6EYzH0OIp5z4cvIJAcwEULGU/YjzCv7rJWT9Wg3fxY+C/fiOgF0kkyO6Sdgi8kg6g87CxIHcjWkxINGkCLW11fJuqVOXN+ddLZojP+71K55a63rEl/wf//QWwdjTH8JHNsHh5S5wt7INLX4/AgWufYXXJQSTm30Rs3j2xoKf/ZgAY0G89D2UVNTaroaWti7DUfMRQyNhrPPc3/x1+MfKI+dSvKD6BfeUzkFYxEpdvuuHotRh8UbodswtKEZ97t/KYBbtL7n2Dh/nIy7/Cf+dlDIidi8793eA8eAjryufm5uLhw4f4v//7v9d8Cxd+TajAJ16BxuJ888fJKtcM1rG/7veJv7jC03+TCjQqoL98+TIMDYzRy34gfDxDMXXGeqz48iLW7C5E0v5SzoKxFrCvM6AvfAaP1QdhYdmFLTAiAqcjJmEZguOWoL+rN1qbWUFDUxeyMrKQk28KHeOWzNt+4KQl8N16ARFp5P39EPElfyHkSDGsXTzZMGuNSbG1wFtc8V94NdCLLVRY0u1TNrwbcvwaPJftgoNPBLPj1NA1gI62AVqbmkNbQxcSEpJo3XMQRqUcZdp26jryi5FXwWKdAT3tLmTerZYUOw5h5DHPFipiz6uGGr0u0LPnRXaamb8zn3znhEXMBlRRTaMyGEpSogk6DnDH5zsWvvDmfDYj9gXITij7Fz57C6CsZwxFJXm0baeG2XsScKwiFpdvDsGFihHYd3UWVpYcwbT8r0Vg/4Tp1aPzHyPh6r8Yv/EklNlihhYT9Q30fD15sH+IqfnfYGXxMbYAuVgxHOkV7jh8LR7JJXsxs+Aq4vIEsCdHJTbDkXMPISdvwGPxdtiPnIBufQZgXEAA9u7dK3Tl3+TKJfyuUAHxCjQW55uK4BeuGw1y2Ff8tRG+fm8VaFRAn5WVheYmzaGjpYd2bTrAecBIhIXPw8yFu7F80yVQaBINdXKhSS/v1tcX0MeGzcH8ZQewZlc+Zq86itCEZRg0dBzamdtAS0sf8nLyLA1Vx7QN2g/wgOu0lfDflYnojF8Qcigf1oNGvj+g58FXBPYxWX8i6EgZPJbsAA2uGlvaQklVncmHqCutrKUHi75D4Dx5CXOhoV0GkpO8CuzrF+j96xboxbryNPMwYsUeNh+hZ2rGrDGlpWVY4ivVQlpCAm6TFyMm+09kZI5/4c15cfblKlCfUPYPxu7Lh7Kekci2UgIeK/dgdnEp1pVtxfFrEbhc4c464HuvzsGKkpNMfx9LtpHZNIh9C87Rc9i5Q3Kf9wf0HNjTLgOTD+U8RGLBDawpOYiD5ZOQftMdBPcHy6cgqXQ/phfcQGzen5Ude5ojeNWCr/H8GwfyMfmPEJn+C/y2XUT/yJmwcRqEAYMGV3blHz16JHTl39tlT3igRleBxuJ8Q8+DpDbienqS4pAkR/gQKlBLBRoV0Ofk5KBly5YMrqjzraOpB8u21hjkPBrhkfMxa9FeEdgXchaML+nW1xfQx4TOwfylqVibegX0GKt35WNu0glETFwJN48JaN+hK3R0mqGpQlMoKCqB0lGtB4/GkDlr4bVsOzo4ubGk1PfSoeeBXnRLYE7e+9EM7EvhOj0JzSxtWWAWQSR9yikoghYjHQYMZ37xfjsuIzztjgjsXxxKbShAT24zMflPEJXxG8btykK/mHlo0bkHFFXVISUphaYq6jBq1wGqWtrsvJORlMDw2SmgnYr4vLt4eFG3ypvznUsdEM805hwQvwj0TeC2/CCiCp4iPp8SXIuxvmwzTlwPxeWbg5F20xt7ry3EiisXEXvsMvpHTIeBWXt2bnwIoOfBuxLsc+9jRsE1rC3djcPlcUivGMbAfn/5dKwuOYTEAkrnvS8G9nzHv/HdcvKaJ4jOuYfg4+Vwn78JdiP80a2XE8aNCxC08rVcnIR/FirwRhVoLM43NAwrDvT0Ne1ACB9CBWqpQKMD+latWjEts6ysLNS0dKGirsUGUi3b2WCQizfCIjiwX7H5MtbsKQLp58U79vUN9KTpT6KFhOhz9e4CfJ58ElFT1mCYZyg6dXJk7jJKisrMv9ywnRUsegxEs9bmTNZBQO8SvwBxuQ8QTdaG1eC7pu/fSHJTw30S2CaU/o2gEzdg7sxJgEizLtdUCQpKKmwoVJ6BvRmsBo2Cy9RVbJch4tLPIFtPJjkQuc18/EB/ArH5D5k7TujpbzBiyXbYDPEGed9Ly8hARlYOGvqGLKjLPXElTNtbs2ArAvphM5OYXIlsJ9dmHXjhzflUxpTK1+1lQE9JsbSQiMrj/OBpYTC3qBCby9fhVPl4XCjuwXzh1x4ZD7cRlmhm2BRycpyHvaaWDsL216eG/tXgTWAflfsUcbl/YmbBFawt2Ylj1yKRfnMoG6DdV07yoROYlv9NtbmAV99vTef1x/lzUVc+7xEiLv7EUqX7hiXCpo8LnF3dKrvygla+lquT8M9CBd60Ao3F+ea7GS9cN0D2lsKHUIFXVKBRAr2khCRUNbTRzd0H7Qd6QNukJZRVNZgUx7ItB/bh0Qsxa8k+rNiSIUpD5cD+vQE9764jBvYLUk4jdmoKPL0iYWvbCwb6xlBRVkNTRSXIySuwTriapg6cQqYi+uJPDPrEIflVcFMXQE/3H1f8HMFnb8HCzYdJgJpISMDIqiss+7nDwKwDmqqosU61vKISdFu2g/UQH7jN/gIBe3IRycBeBDtv7EP/cuCjhcGLGvp3k9xo6BjAd8NJRKX/yBJq+0XMQgtrBzRVVhV15dXYPEGfkKnw35WO6FPX0c6uF4P86kBPNcu5PKbKm/P/Lsjj8+x8BvU1AT2flkt/T2AfXfAMcek3ELtlFabMtsLGra1x9HQ7bNrWAlFxzeDYQxN6+vLQ0dNHyP5CRBc+q1w0vOq8qK9/48D+CeJy/2C7DOtKN+P49XBcrhiCczfGYM/VeVhefApT828hNrfxdOwru/LZ9xB0tAxD566HncdYODoNRGhoKA4cOCBo5V9xQRL+SajAO1egMTjfkPSmsFuV6wYoRZZ2IYQPoQI1VKDRAr22oSm8lmyB384L6B83HxZ9BkOrWfP/wN7cBq6DvBEeswizl6Zi5ZZMJO0pZnKYZV+mIzQwETYd7PHWLjfVhmJ5yU1lh54Hev5WBPY0wLvoi68QP20tRo2ORLeufWFs2AIqSqqQlpJmWul23Qdi2PzNmHCoGFEZv7Iucm1gX6dAf+ZbWLhyibMk8+g0fAJGf3Ecg2ckoaOrF/Ram0NBWZXJQAiCm7Wzgu0wfwydtwETDhQgMv1XxJKXfNZd9BgbBSU1NaYff3Ww1PsF+hHzN8F9/pfs+ZATEd+Vp3Ook6sXPBZvQ+ipCsQVP0Ns2m0WLEU++C8D+sScmy9Ib25d6lw70JPUKf8JYnLus4HmwbPXwrzPUJi01EXXbhqIjjXFwXO98VW2PTZua4OIWAP0G9AGsYcvgxY6kaxb/mG16hRMRZ/keDOnsJB51h+/FoZ0Bvbe2Hl1IcgC87P875k8i/v9F/MY6mvhUWf3ywdE5T1kUjOfjWfQJ3gybHoPhNvQYVi2bBlKSkrw5MmTGt6KhR8LFRAqUGcVaAzON0+ugUG8uPyGIF/4ECpQQwUaJdDTcKKWUQuMXXcUCWXPEHH+NugCSwFE5r0GQauZCQZKD5sAACAASURBVJRU1LiOvYUtXF19ERGzBHOXH2RpqMs2piE0cPr7BfoXwL4Ai9aewcTELzBmTDS62vSEproOaACT9NvGHbqwAVUaVJ1wuIRpvGPzed/1FyGuPoHe1jcaoedvI+ryL/DfkQ7nqcvRYeAI6LZsCwVlToqjqKIGY0trdPMKwrAFWxB4uBjRad+j59hIKKmpf3ig33qehVPR7o6SqgasnIawGjMpkZQUyMmmhY0j+kbMgP+OS4jO/J3zoS/+mwuW6sYFS70M6Akat2R+WbXbcqEJDmYsQE0d+riiJ2wHJuLij/DZeBo9/GNB8ityRJKUlISqlh66DByIaanJ2JadiF2p7XHkVBts2t4eGzPnY35xDhLyfhb5wRNUv3hO1BnM1iDREr9/HuwT8n7D3MJ8bCr7ApQ2S2B/9oYvtl9ZisVFafgsnwaqH4o09h/2mMWP/1Vfs658wWNEZf2JwEPFGDwzGV2GjIFDn36sK3/kyBH89NNPwtBrDRch4cdCBeqlAo3B+eaH5S9cN/D9/Hopl3CnDb8CjRjoTeGbcgjxpX8jtvAp03CHffUdvNefQt+wGWjr2A/qBsYM7LW19NHeojPc3PwQlbAciXO3IGjclA8D9FXAvpS54ixYdQQBfhPRrk1HyMrIMaCjgCplDW2YWNvBzicCI5btRvCxqww0qVtfvWNfn0Bv4x2JkHPfI67kL8QWPEbEhTsYu+UCnCctgdVADzYsSxIcdszqWjBubwt7n3CMWPAlOruOYrMCJN2xHxOKsDPfvLZ/PEHWu0puCMYSrvyDcZvPwqC1JQjoadHUVLQQkZVXgLZxS9gOG4sRy3Yh9MzXiM0XWRBSV7ZIlBRbC9DTsZamu1Z5c2bSm5Kvq7ncNMGwVQcRl/8HAg/TAPIamPdygZq2Hnvd5RSaQse0NVsYjVh5EJEZPyNq1wkMHNQSUxJNsCvVApeuDsSpGyGsGz6vMB8T834VAfKHB/tIUcd+Yt4vmF+YiS1XknDmegDSbw7BmRsB2H51BRYWpWNS/h22g8FJdz5SsK/Slf8eY9adRM+AOHTs4YTBQ9wru/JPnz5t+FcK4RkIFWhoFWgszjfFvapcN1jX/lFRQ3s1hON9DxVo3ECffAhxJc85LTEli5JuO+8hg0avlCPoFTwVbeydoKbXDEpKKtDR1keH9l3hMtALQwd5o307G2gZt0K/xNVIuPKMg+TX6EYSvFFAk7gPfa2SGx7kq90mH7iC1VszEBe7BLZWjlBSUoWmniE09Y0gK9+UDaIqa+qgZece6DE+AZ6r9iP4+DXmSCPesX8fQM/V9zHrLBP0kpf+2M3n0D/2c5j3cYWWcUsQkEpJSYGOublVF+g3bw05OXk2H0BAH372G7YAI9/uV3VF+X97F6CnRQ8tQKIzf4H7rGRoGZqygWqSEVEXXFFdC63teqN/zFwE7M5EdNZdxFD6rNixvQnQk/Tm6UXVKm/OX2f0rAL0tLs0eP5meK8/CnufCOZgIysnx2qmoqWLto79MXDyEgQeLERM7n3El/+L8ZvOs5kRI2MlDBraCtszYnDx69G4fHMojl8Pw4ayL7kE17zfGNhzUP169eXrXNe33DE8xqS8n7GwMJ2BPAE9ee+fvh6IzVeSsKAoA5Pyf+TAPoeGbT/sMYvXgM4BmnOgrvyEA4VwTVyFzq4jYd/LSejKv4cLl/AQQgVeqwKNwfmGLCsvq1W5biC3rZAi+1onwKf1S58O0PMgThdi6tjnPkDoqZsYlXQQ3QPi0bJLTwb2iorK0NbUhalxa+jrGkFNzxCOQZMRkfYtsyJkmub82jW+dQb0ZHG5NRNxcUsZ0GvpNkOXwV7oG/wZ2jj0Y8cnKy8P0m+r6RqgVbde6BU0BaNTjjKNN1lNEnjQwibkWDk6Dea07y8mxb5coy4OMfQ1G4qtpqHnO/TM2lK8zgVPEEua4rPfwXvjaThFzYGZY39oGBiDOt9SUtIiL3tJBvQdXTwRsDsdMTl/ch72VGcxeK5+LPT9WwG9CMaiszl/fbfZKTBzcALtIjCYl5KClmFzdB4RAM+V+xF29jtQMiy361G1Tm8C9HS8OzNTqr4xX2iC9UdnVvrQS0hKotMQHwbuBPD0vVxTRei3agdH3wiMXnuM7YDEFZKd5mPEX/kXQVvOilJym0BL1wDxh85h5ZUz2Fs+iznLcAmusVhXuhWzCkorg54Iqj+sHzyFU9GuwWNMzv8Ri4ouYefVxTh3wxeXbg7FyetB+LJsHeYX5mBS3k/sWD/4XADflc99iPBzt9jr0cM/Gh0de8PVbQjrypeWlgpa+U/rOio824+5Ao3B+YYcbsS19PQ1zQkIH0IFxCrw6QF9JXA+5sBe5BHtuXIfHMfForm1PVS09CArJw85OQXIKSgxFxen6NkYs/40ws7eYosBguSYvJrBvi6BfhUBfSwH9HqGpnCJmYuIk9fhlXwEPQMno1W33lDTMYCMnBwDe3V9Q5g5DkCfsOkMOEjGElf4GKEnrqGTmzdzp6l3oK+sM9fJZDsjX30LtjMSOg2t7Z2grm/Ejpkgmj51TVuju380vJIPI+TkdURn/fEf2NfQnX1ToCcIppAfkgXRIK+jXwwMLayZjz51x+k4COx7+MVg/J4sFhAVQ/Bcw8LiTYGeoP5mevcqb85P0pTRqq0BFywlIQEVTR1mgUk7GSra+kxyQx3g4CMliGWLmCeVC534K/8woOeTYjW0dBC8v5gtdKbmf4tVJUeReu0zXKzwRHrFUJbgmlK6myW4ckFPT9jw7MsWS+/rZ9R5p3AqAvsp+d9jafFZ7Ly6AOdvjMGlCnfmjrOxdD3mFhYgIe+XDwb2dA7Q+ROV+QcC9uXDZcoydHYZAfvefREWGgrSyv/444+CVl7sAiN8KVTgo6hAY3C+KR9V5brBAP9e2kdRXuEgPo4KfLpAzwMnS0N9wsAt6NgVloZq4+HPhiAlJCSZBENGTh6aRqZo18sFAxMWYuyW8wg/9z1ich4wFxLyG68OP/UH9M3hkrAQ8aTjznuA4JPXMXJ1KrqPi4eprSNUtPU4+0Q5edYJb9vDmXXGfbecRcCOC+g4aNT7BXq+znmiBVTufYSevolRyYeZREivdTsmGyKQJo097YjQzkPvkKnwSjmKkNMVLJiHgfhL6vzaQE+PTwFR2aLBxcQ1aNfTBWo6+uzxZWRkK4OyVLV0MWbNAba7QH7w0XlVu/Lir/XbAP3snCsg/bx4x+XIInlRUmwTSDRpAgUlZRi0sWALDpr7IMvPly0iqwM9nxQbXfAXl+Ca+4CFOVGo06Frk3Hp5jBcqhiOQ9cmYk1pKmYUXK+W4FrzcxV/3vXxNQf2XLbCZ/m3sLzoJPZcnYPzFWPYYuTo9WgWskVuOfFMPkQLgfcgxansyj9A2FffYuSag2y3xLp7XwzzGI6VK1dC6Mp/HBc04SiECtRYgYbufPO/ewClxop36ilVln4ufAgVACAAvQg4CRgZMGX/gZHJB6FlasZgXlJSCgT0ZFtI0hZdSkPtPwwDJy5mg5/U6SXZAunVxeUh9Qr0cfMRm3MfMYVPuV0G5nldjuFLd8F+bBRMre2ZRp2GO0naomVkCst+Q9DDLwotrO0hISkF6tD3j5qF6IzfEJ3/JgFVzxH8OpIbHuSr37IFFDfLEHy4BDZuo1kyLgN6GVkG9bQ7Qt17s+4D0DdyFhtkDj3zDZM8VQf72oFe5Huf/xjh526zHQIHn3BmpUne/tQFV9XRh4l5R5ATD3XpmQ/9+lPMbUX8NX0ZxL4x0Ivg8FDmgqpvzBeaYFQfbqeCpDYd+rvDbWYy8zJnch9K6n3JLkFNQE/nBh0vdb2p+00SsxkFN5BcupfBPA2hXqgYgQPl07Cm5MBHleDKd+xpwUwBVCuLj4OSZs9XjMKlmx44ci0Wa0t3YnZBCeLzfhc9x/oBe6aVZ135uwjYm4OBCYtgPWAoejgNQGxsLM6cOYOff/5Z6MoLl1OhAg2hAg3d+YY68uJAT19f92sIlReO8T1UQAD6asAZV/QMvntyoGvWkdMvKyrD0NIaJh1soaSuxcBevqkidFuYwcrZE66Jq+G3I4NJOEhWwoN9vQN99j1EixYR/GKEhjbJGWX44u3o5hUCo/adoaShzVxbaBhVXbcZs7wkRxllVTU4hSUiOv0XxFAI0Utg8WUA+9oa+mp1rX5fMUXPEJf9B3r6RUFZVZ2BtG7z1jA2t4Kqth7n+047I4amzGq0X8xc+Gw6y/Ts0bSYIekMwfGrgqUKnnE7KFl3MT61AM5TlqFt9wGgDjzp9xUUqQtuCcdx0XCNnQvd5q3YMKy6jgG81x1nEFxbXd4E6LnX6SlzIgrYk43yg8ZV3px/PtAEehpNYO0+lg0TR5Fffy3SrtqAnq87B/bPEJt7DzMKyvFF6Q4cvRaD9Ap3Bvb7ymdiZclxJBZ8zXZ+eG07//cf4va/xch9JBbcwKqSQ0gtn8bmAi5UeLKFCcmHZhRcrZwLoL+pk+FZ0cIrmmZtTn8NJskbE4ZODr3hMWIE1q5di/Lycjx//vw9vE0LDyFUQKhAnVSgMTjfVARXuW4wwCdJkfDxyVdAAPpq4EkA5b0zGzpmViDJjbKOARzGx8Nj4UZ0GT4Ohu06oqmqOpNpcLIIS1gPHg3X6UkYtzsLkRd/ZKAZX/wXhq8+CAvLLvAbGY63drlJvYKqGvrmcKEOPQ/0YsdfCfaZv2NCaiGGfr4JXTwDYWhpwxYjUtLSTCNO3XCFporsuH03fVW5GImhTn0tYF9nQE+OQ5m/Mx96ZTUO6Du5eGJI4ko4+IYzD3iy5ZTidxmMW8Cy31AMiF8An03nEHaeCyKKLXqG2Kw/4TAyEIrKqmjSRAJ2w8ch/EwFaHCUZh5GrU5F11FB0G9twWYjmLRHWx+WfYdgUOJqhJwsQ8CmU2hm1r5+gF40hEsDwrTT4Ll8N2zdfeFgZ4JnZ5pUeXPeNb0Jc7mJK+AkSrW9Hq8L9DyQkx88dezjWYJrKdaVbmMaderYn68YjX3lc7C85DSm5tMg8MeR4MqB/RPE5N7D9IJrSCrdh4PXprCFyMWbnjhwbSr72YyCa4jL+5N17Olv3nbgl2ZjaGEedfk3+O/KQL+Yeejo5IoeffuzrvzZs2fx22+/CV35T/7yKRSgQVagoTvf0KKEXG7EO/UkxSE3HOHjk66AAPRiQEzQwwF9ViXQqxqYoH/iasTm/Yrx+3LgNisF1m5jmL65qYoak2w0VVKBQVsrBmlus9ciYE8OYjJ/g8fqVFhYdn5vQM9DGwP7/MeIzPgN4/fnwW3OetgOHwe9Vu2Yvp5kJSQ10WhmAnKWoV2GcbszEXGBFiMPWfe7JpCsU6DP+B09WLAUlxRr7x2O0BNlCDpSAvcFW9DNKxiGlrbMPpIWI7QzomPSCu0HeMB58lL4br2I8Is/IjbzLhy9gjg/+yYSsB8RgNCjhZiQmouBExcxa1K2OJCSAgVFGVl0gqNfNLzXn2TPeeKV/yFgmyhYSlISddmhr1xkZfwGv+3pcIqchZY2jkzeQ57308c1rfrGfKEJZm+a/trWnW8K9Pw5Ig72cwqKsKFsI05cD0NGhRvOVfhg99UFWF5yhktwzXtY6UbD//2HuOXBPi73T8wovIqU0l04cj0eFyuG40LFKOwvn4HVJYcxveAGYvPusYRaDuxfcy6AdeWfIDrnAUJP3sCIpTvRbeR4WNn1wLDhw5GSkiJ05T/py6Xw5BtNBRq6883Ljr90YKN5eYQn8nYVEIC+FqBXMTBBv8Q1SLj6DNQ1peFE/x2XMWjaKnR09eJCk5SUmYSDNNiG5h3R2cMfwxZsRv9Ji2BubvPegZ6HLRropE5jZPrPGJ+aB8eAOGjpm0BZSQWyMrKQkuQA18CsPWyG+sJtZgrG7clCxKWfEZP/crCvT6C3E/nQxxc/Q1TG78zfe8jcDbAZHoBm5tZQVNNkCxFyodEhyZOLJ1ymrcK4rWnoOtSnEuhtBnpgyPTl6DoygFvEiGYgyNazff9hcJv1BZMmxTDpzlPEl/2LgC3nmPyGILuugL7SHvVkBTwWbUNH11HQMm7BJFA0hKthYALHkd74+nDVQad7Z9UwNf+nWndL6HV+W6DnzxFOWvOEDZnOLSjA5rK1OHk9mPnBE9jvvLoEi4vPM/cZ6nhH5nz4cCoe7ONz72J2YUmlfOhShQdzxtlXPgsrS45hav7XIrAnGc6Lg+t8Dei2chGcTguvS+gXORNWvQbCsXdfxMTGQujKv90FRvgroQIfbQUauvPNdzNeaAbhx5SPttzCgdV/BQSgfw2gd5q2BvGlzzjNdj5BMtke/oix2y9hwMTFsOw/jHWOCTSp862opgFjqy5o2aUHzFq3FwH9XCxYloqU1DIk7S9DUrUAqZq+T34DyY04oPz3NTcUmlDyDEMWbkG7Tg6wbGuNVs3bQkdTDwryitxiRFUdhrTL4OGHIfM2IGB/Llu88FZ9fMe+voGeJcVSTkD+E8RRcM/lXxCwLw+DZ6+DjftYthOiqKbOaeCVlKHXyhw2g73QooMtC62i3YdmLduyLrySOrcAoJ0U4w6dWd6A95dfIfLiz2yhQ8+NIDW+7J86BXqPWSmcXCXjV4zdegF9Q6eheUc7KCirQFJCAoqqGjDtZMdsRQMP5GDa3k149pVElTfnjMzx7wXo+fOEB3tKcP28MLsywfVyBSW4+mPbleUswXVy3g9s2PZjAXsC9fjc3zGnsAgbSjfh2LUoXKoYhrM3vLH76udYUXISZN9JjlC0K/EC2Fd25e8j5Pg1DFu4FV08/GDVzREeHh6CVr7+r0HCIwgV+HAVaMjONyS9KexW5brBUmSfXPtw9RQe+YNWQAD6NwD6SvtCggA2rPgI4edvw3fzeabttujrxjqwDOylpRlgmhi1hOdgP0QGzsDni3YjeW8Rkt8A6t8d6Dm5ASXFDl2yAzaOAzHIaQRGuvlhkPNo2Hbtg2bGrUCBWtJS0lBS04BRext09RwP98+/xITUAkTS4Czzb3/8+sFS1erKgyN/S8OsMdUkN9ShZ0BPVpHs77k6k90kHcO43dlwnZkMm6E+LEG1UvKkrMqcciSlpDibUVk50NcUtqWhb4ROLiPhPm8jyJaU68pXnRWoU6CXksTwGasRfLSE7dJ0dPZkIVUkGZKRlYNmM1O2GzJ8yXZm3znpyt/wSy3C0liVqm/MF5pgTfaJF+xQ+frxt+/aoefvh7/l/OCfsATXRYWXse3KSpy5LkpwvRGIrWWrsZASXPMowZUPhvqwCa4E6fSZkPcr5hbmY2PZepy4Hgrq2J+94cvCqpYVn2VzAeT2E8V2GR6zoXI6ryMv/QLfLWnoE5YIqx790bNvP0Er/0EvS8KDCxV4jxVoyM43BO+XqlogM8h/j+UTHurjqYAA9NXAs7qGniQ3fIe+Euj5v2HDjk9Ziij50vtsPMMG6Cz6uEHTsDkLKFJX04RNB3t4uPoiKnI+Fq4+ilXbsrBmbxHXqa+lW1+nQL94Bzp3d8aIwf6InpCIz6alYOKcTRgzYSq6OTrDyLg1lJVUGQgra2jBpEMX2I0OYV3LwEPFiMr8HfGlzxFy9jtYDOYCqmjA9qVJsXyNarh9PaDntc882BN8/YRxuzKY5KmT6yg26Eq6eEpUpWOhT+rS0+Cyaadu6B38Gfw2n0dU+i+ILeCccXh45W/rFOilpdHbOxQ9AmJhbNWV+clLSUqyoeQWnbuzTIBxuzIRnXmXzWskXPkXY/flQ9vIENe2Vh2Q/eOiMeJzf3sl1Nc10HM14YKeoinBNY9PcF2Cr2744/LNoTh9PRCby1KwoCgbE/N+ZjD94Tv2jyo78Pwuw6aytTh1PYiB/Vc3ArCD5ENFaZiSd5s5GEVm3kPg0atw/3wjOg/1gbVDT3h5jcaWLVtw7do1wcHm47lOCUciVKD+KtDQnW9IZiM+IEtfkxxH+PjkKiAAfTXgfCOg5/+WXDGo40xx8F/dgveGM+gbMQtmDv2goq4JFWU1mBq3hkPXfvDxjkHCZ0lYsOYYVm3Pxpq9xa8E+/oC+pgg2jHYg6Q9hViyKR2TF+yAb+B0OPQcDNMW7aCqqgE5OXmWWtq8Yzc4+EZixPLdCD1ZjqDjV2Dh+j6BXgT2op0RTvJ0h2mdXT5bjvb9hoK82ykzgICeBmCtBnmyDnnIiWuIzXnAJDy8bIgHef723YD+b8Sm3Ubbbj3ZQogkV/qmraGua8CckCgHgAZ5u44IgOfyPQg78y1i8yitlsstSCjjgF5ZzwjdLKrKbuhN+mxG7AcA+v8WUiTFoU48JbguKUrDLkpwpaCnm+44eT0EG8s2YF5RAQiiqUvOSXc+ZMee3zV4zHYZFhZdxpYra3DqeiDSaTFSEYjt15KwqOgiwlLPwyl0Kto79kWffgMwbdo0pKen4969e4KDzSd3KRSe8CddgYbufEMDseJQT117GpwVPj6pCjRuoE85jLiS568EIh7q+Nu3AvqXgD0lSnrM34TmltbMCpFCnlRV1NHCxAyOdv3h4xODSVNTsCDpOAP7pL0lSKZufbWOfb0C/UKSABWDHiN5fymWbr6MzxbuwrjQWejl5IFWrdtDXU0L8vIKLHypZece6DEhHoNnJqNVd2eWOPt+OvQ8YP4H9vQ6UeBS5IU78Fl/Am0dnEBBUXQ8be17Y8wXhxF9mXzc+a58zZD5tkBPUB5X/DfCj15BK2s7SMvIst0BSUlJ9poraWqjjX0fDIhbgPF7yfnoD5Gv/H/HklD2D+vQE9BTPkBKbNUuPb1JL88+V+M5XD8d+qr1rkxwzXmEz/K/w/LiU9hdPo/ZXBLYH7sejQ1lXzIdO5fgShKYDz08y3XsaTEyOe8OFhVdwo7yZThzbSzSSp1xvMwfS/cEYYT3QHh7j8a2bdvw9ddf4++///6kLgDCkxUqIFRAVIGXOcdQEmtDsIOkY7ysVhXqydqSdh+Ej0+mAo0c6A8ioew51w3lobuW23cCev6+8x4jvuQ5gg4UoEPvQZyeW04BGvqG0DIwhoaGLlo0N0N3+wHw8YnFpGkpWJh8Eqt25CJpXwkDbB7s6xvok8SkPzzYL9+agcTFezEhYh76DxwJM7OO0NTQQVNFJajrGcK4fReoGxhXylxIchN6/jbIE55fGNV2+2aSm6qAWXnfeY+Ypj8283fYjQiAorIKA3o7j7EIO3MDcUWUSPsfPFf+Hf86iW7fGOhFvvLROfcQeLgMLhOXQNvIlA1E04KCuvIUPNZ1VCDzwA8/ewtxohmE6rsE1YFeXrYJfj2jU+WN+c6lDjVKbzigPwdlFfLgbwItbV2EpeazFOGanu/b/pwHe9Kh06ApJbhSIBX511+6OQxHrsXgi9LtzHkmPu+uCOq5Dv/bPua7/91jROU9Q2zeAyRcKMDkLXMwe4k19h22RnbhGJw+swjZ2RlCV/6TueQJT1SowCsq0JCdb1527F9Hv+LJCv/U2CrQaIFeTUcfg6cuReSl75m3OoE6BcbUBgh1AvTkZ1/4DIEHimDl5MaAXllTFzaDR6FnQAxadO7BhjUJkhnYOwyE79g4TEr8AotSTmP1znzmgpO8/wqD+9cNlnrVc2NDsWIaeia5WbgblUDPu+7sL+M69vtKsWJrJmYu2YfgqPlwHjQG5u2soa2ph6ZNlUG2i6RVJ4hs7+aDcal5LIWUbDKZnKQaNFc/tjoBerIbpKRYCpYaFQglBrXkQz8OYadvsm549cd92fdvAvQxFPiU/xgR53/A6LXHYO8TAX2z9iywiuohIdEEph27YuDEhSwDIDrrzxe68uLHUB3oqZ6zNk6rAvTUpT+VMeWl525C+T8I2vp+gJ4/bk5a8xSxuZTgehMrS45gf3kiS3AlT/gj1+OQXLIHM1mC6x8M7DnpTg0Ls1rOFf5x3/iWFl4Ulpb1JyYcLMKg6UmwcfFAP+duWLlqAu78dBDP/76Nf//9X2N7Xxeej1ABoQJvW4GG7Hxz3e+Fawfupb1tJYS/a2AVaLRAL6fQFG3sesF5ymKM3XYREedvs24tAXv1Lqk4KNQ50PcdzIBeXd8YzvHzEHa8FMOX7YH92CiY2jhAQ88Qmpo6aEkde0dnjPVLwOQZG7D4izMM7MkRZ/W2TMTFLoWtlSP0DGtOihV/HtW/fm2gfwHsS7BiaxZmLUtFaPQCuLr6or1FZ+jpNGNSHAJQPbMO6BU8BWPWHUfo6a8RnXNfBLE1L6DqFOgz71ZLivVH2KkKDuZeAxZfB+hZeiidO9l/shRe16kr0bbHQKhq67HXl+pAn1ISEugXPAVhZ2lBQXIfTitf/fXgv38Z0A9dkYrcDO8qb8z/uyCPxdmXK6GeFk10rsYV3IPXos1QVFKu9w49f8z8Lecuw4H99ILrSCpJxYHyKSzoKa1iJA5c+wzJJftACa6xVRJc6xnsmRUlJ7WKSLvNFl7d/aLQrkt39OrbD4mJicjKysTjxw8A/F8De8sWDleogFCBeq9AQ3W++d89gFJjxfX09D39XPho9BVotEBP3VI5BUXotmzL0lBdpixnSZ0RF+4gJv8R1719iRyj3oDewBguU5ZhYvFTrmN4uATDFm8HpaOaWttDQ6cZNNS10dK0LXo4DoKf30RMmbkRSzacxYovzyEudvH7BfpqYE9SoJVbMzF7WSrCohZg0MDRMNRvzrTiMvLy0GzWHO16DUK/6LkYs+E0aIYgJudBjWDfkICezgkaxA0/dwteSQeZ808z6srLKzA/fFUt3UoPfGlJCQyflYyY3PuvtVNRE9BTsNTDi7pV3phvXerMgL7yeM5+C8/lO9FxwDA2kEsLivqU3PAgX/2WA/snYAmuBeVIKdmNQ9cmsY79hQpPpJZPw5qSg6IE1/uVbjTV76dOvhcNTkdn/YHxqflwnbYSHQe4w9rOEaNGjRK08o3+kiY8QaECdVCBzn5WxgAAIABJREFUhux8Qx15caCnr8tH1UFRhLv42CvQaIGefMjl5OWZrlmBAoham6OTqxcGJa6B365MRFz8kQEX+cmLd+zrE+idJy9FAoUmkSMOhSZRGurBIngs2opuXiEwseoCdR39SrDv2X0Q/MdPwcTPViM8aAZsrRygZ2gKl/gFiMu5z3y0XxeC3rhDzwM9f0tSHPrcV4LlGy8iPnYZOrSzYd1p8lin1FnaFaEkVPO+bugX+zl8Np0D2XmS+w9JH8T17A0C6EmyUUgLsLsI2JeLgRMXw8zeCQTwdH7RedWsXUc4egXCoEUbSEnLQEZSAh4zkxCdfQ/RryHxqgno6TzckrXphTfmY1mzEZ35O8j6sn/MXJha20FRVb1S/vQhgJ4/B3mwj8/9AzMLy7C2dBeOXIvFxZvDkXZjFPaVz8CqkuNILKAEVwL72hNc+fuu9bayK/8QYeduYVTSITj4hMOya3f0GzAQs2fPFhxsPvarkXB8QgU+pgo0ZOcb0s5Xh3rS2AsfjboCjRboKZWztY099NtYQkFFlXWSmyqrQt+sA6yH+MB1ZgpLII1M/5kDe9LaioYdvXdmQcfMChISknilD/0r5ByVGnpecmNgDAL6+MoFBJfgStKJqMu/sW4i+WF3HTkexpbWUNXUZQ4zLVuYo4fDQAzqNwLmbTpC18AEzjFzEZ9zj4PNl+wyvAx+3hnoRWCffOAqkwIlTl8Pmw52rEOtaWjKdOTKmjogNx+5porQMmmJ9v2HMQgeuzkN4efvIJY076I6f+xA77vhNGLzHrKuvOeKvejqOYGl0srKyUNaWhpqes3Qvr873GZ/gaAdF2DW2ZF1yQnoh9UR0NP5WHh5eJU35r8vyCF01XLYDPGGtklLdizkqsPPM3xIoOfPO3K4Ic18fO5d5nyzrmwrjrIEV3ecv+GDveVzsLLkBJfgmntfZHVZszyLv98ab/kh5cy7GL83FwMnLUGHPq7o7NAd/v7+2Lt3L7777jvBwaZRX8qEJydUoB4q0FCdb2iHgVxuxKGeXHAagmNPPbyMn8pdNkqgl5SQgIaBEdwmLcTgWWtg5erFXEcUlFVZx54SRqmz2sVzPIbM3YDx+/MZVNOwY1zRM3jvzH4PQM/riDmwp8em8COyN3SbtZaliTZrZwUKeFJX1UAzfWNoaehAVUMLXT38EbAznYUsUdebDaHWAvZ1BvSpV7FqRx6mJa6HtQjozfsPh/OUpbAbHQzj9rZQUtdkoKmgqARd0zawGjgCg6auhP+Oy4hIu8MNKRf9hZjM39FjbCSU1NSYZeOLSbF8jWq+pYVBbB1r6DV0m8E76SACdmViQMICtO7aCyoa2pVdeVpw9RifAO+NZxCV8Svi0r5HO7te9QL00/O+wdOLqlXemLM2qEBRRY1BPHXnDUxbf1DJTU2gzVlXPkZ83u+YW1jAElyPX49gQU/nKnyw6+pCLCs+zawwaReHC6d6A7Bn5z7t/DxkEq+Rq/bDfnQw2trawan/AMyfPx95eXl4+PCh4Cv/qVzRhOcpVKCuK/Ay95jCbh+/JeSjohdTZIt71XV1hPv7iCrQaIFe27glxqYcQnTWzyyAyHnKMli5jIRO89ZceqeUNEvvNLS0Yd3XYQu3MPlLTNZd+O7OgU7bjsyWsf469NUgVaT9ZaFJFykNNROu05PQkS1G2oLSUKn7LSMry4KKbIf5wW3OOgTszUFk+i+iXYaaBzDrHujXcUAvKQVb70gWNjXhUAGGzF2Pzh7+MDLvxKQgFLREx27QxgI2bmMweEYSAnZnIYo84jN/R0+/6I8O6ElS02d8HDoPG8tmMGRk5dgCRV3fCB0GeGDonHUIPlqGGBr+LfkbseduVQZL1VmHvvAJ24GhXY0tZxZUAXrquoQNk4amYQvYePjBOWRKpWXnx9Chrw74XNjUYxY+Na8oF1+WrWOhVGR1+dUNX+y8uoiFVk3J4+RZ3O+/2m6UFrI0dByVcRfjdmdhQPwCWPZyhq2dI/z8/LBv3z58//33+Oeffz6it1vhUIQKCBVokBVoqM43lBgr3qWnr39Y3iBfAuGga69AowR6kh9oGbWAb8phxF/5mxtoPP8Dxm69iAEJC9FhwDBom7RiQ7OSUtJQVteCiVVX2HuHYfjSnRi2bDe0W1vWs+SmGtDz8h1xsL/wI/x2pMMpaiYMzCyZbIg5qUhJQUlNE4YWNujiOQFDF2zC+NSCV4J9fQE9yT1svKMQmnYb8cXP2K5BwJ5suM1MQSe3Mey4SepEMhXqKhu2s0KX4f4YMm8DArZfgsPICVBS/cAd+iv/YPy2NDRrYwlJCUk2C6Br0gLKahosfZa64DTf0DN4Cnw3nUPkxZ+ZdSXbHSl6jpg6Bnr3VQcRX/IU0Rm/ssfrHTwVaclVu/QPTkrDc9IkjD+YjwkbTkBFVf29u9xUB/dXf88FPZFuflLez1hQlIktZUlcgmuFO05fD8D2K8tYguvk/Dts+Jfr2FcDe1FXnhY6oadvYviy3ejqGYC21l3h1L+/0JWv/T1f+A2hAkIF3qYCDdX5hnYTxKGeUmSfXHubCgh/85FXoBEDvSl8kw+xpFiyDozJf8qGM2lgznfzWfSP/RzmvVxB+m8a5qTBThUtHeY4036gB1R0DZikgTr0/acnIeHKM0Tn1QDhPIyL3dauoa/lvkTgElf4GON3p6NDX87PngYvCZBJzkKQrKShBWOrrujmFYxhC7Yg8GARG7b9zw+eA6L6BfpIhJz7nnnvMzvF/MeIvPgj2xkhqU1H11HQb2UOeSVl7pjVNGFkaYMuQ33R2tYBCk2VGIzSgorccWILKYyolvqI/v2dJDeixVN8yRP4JKVCr4UZA3rOT14CsjKyzL3H2m0M3OdvQvDxcubcw88B0DHG1DHQ02O7L9+H0FPlcJ+3gc0haDQzQTMtKTw7UzVF9mpaDyRc/QfB29KgrKL2kQM9/3q+mOC67coKnL4+AZduuuPUjQnYcmUNFhZdxuS8H0FJr5Ud+zyy6uRmTvx3ZMApeg7aOfaDTTd7+Pv5s6787du3ha78R37REQ5PqECDrEBDdb6h4V6CeHGobwiSoQZ5knzYg/4kgL4SDkUAR0mXBI5j1p1A38iZMO/lDA0DE8jQwKOMDEhjLy0rxwBJWdcQfRIWIL7wD86CMf/1NL7vDPQiYI0rfoaQIyWwGTQStJtAXe62dr0Y4JOsSL6pIpPi0EBq8052cPCNwIilO1mCaXTmXc5dhmYDiv/C0NcJluJdbWq4Ta7U0HOSG65DLwL6gqcciPN1pqHStB/gt+0iGwi2HOABnRZmkFdUZnVWUtNgixMpKWlW664jxiP0RDniip5wcwG51bqzL4H8twV63sc98vIv8NuWBkfvMKho6rBFHEE1deVbWtujb/h0+G+7hMhLv1Z25Qky+XOqzoFeUhI9gj5Dz8CJMLa0gbyiEmgmhGYpEiNbV31TvtAE2wt2ImjL2feSFMs/57q4pdRZ0tiTdn5K3m0sLrqA7VeX4Ksb/rhUMQynrgdj05UUzC/KxqT8n8BSarMeIuTkDQxfvB1dPPzQpqMt+jr1E7ryH/YaIjy6UIFPpwIN1fnmx5QXrh0gOY7w0agq8GkBPQ+EPHDm3Gfb9mO+OI5eIdPQ2r4f1A2MQZppPihIXkUNli7DMSo5FSGnbnK66ddIna0zoC96huBDxbB28WRAT7aWTkGTMHb9CfSLmQeL3q7QMmzOPNGlZWRZ0FELW0d094/FyBV7EXS8HNGZfyC+9DmGLt2Bzt2dMWKwP2pMiq0B5JN4l5vXAfpqdebcYr6Hz+ZzGJCwCJb9hrJZBlqMEDzztW7VuTuGzvkCQYdLEJ1BixE+dfY/gK4Ok28M9CJHFFrUBR+/BvcFm1hOAdVQSkaGHYusnBys+g9jdqKhp24wtxvxrrz4MdQF0PulFkFZz4gNBktISkKvVTuo6xuyAW46Fj3TNug6cgJGrNyPirSq26cPL+khYfveBgf0fA15sI/OfYDP8m9hafFX2HllIc5V+OLiTQ+cuBGJTeVfYl5BLkL2p8MpYibM7fugi70jxo0bJ2jlG9XlSHgyQgUaQAUaqvNN6cAXoZ6ei/DRaCrwaQK9CDj59M+YnHsIOXEDI9ccYjppSnCVlW/K4E6SpDjaemht3xe9w6bDK+VoFbCvyWu8voBeU8cAgxIWIj77D4R+9R3bZegTNh1mjv25xYicPBucVdM1QOtuvdFzwiSMXJWKsK9uYsiCjejs+B6BXgzsyVedurFhZ28xd5j+sfNg3nsQ5+kuKclqTTsjzTt1g+PYKHgu34vgY1fYYuQ/sOdlG//dvgnQV3bl03+Cz5dnWLotPR5JmGingV9YqKhrwmPeRuY6xI6bOQi9fFHxLkBPi4SJV/+Fz/Z0KOs2Y0DfREKCHQvrymvpwMy+L1wmLcH4/XkskGxBfhEoNVZ8+zTvRO8GC/TVwZ4WWlPzv8WKkpPYe20uzt3wwYXywThSFo7Pt4bAdURvDBkyGMuXL0NRUZHgYNNoLkXCExEq0IAq0BCdb8iysnqKLFlbkpRI+GgUFfikgZ6HCR70orP/RMjJa3BJXAM1fZPK7rFEkyZMjqNp2BxmjgPQN3wGA2mS7USL0lDFw6nofusL6DV09OEcNx9xuQ8QW/QMMdn3EHKyAl7Jh9Ez+DO28FDTM4SMnBzIM11dzxCt7ZzQJ2I67H0jYd21L0YM9ns/HXoe6PlbpoF+ynTo4We/w5iUw2jXfQDk5BUqYZokT6raemjVtRd6jk8AWREGnygHvTakn6ZFGP+60e1rAT3flc+5j+CjVzBk7jq0HzAM9HrSrgbNUKhp67F6EdTTLojvhlNsmJrODfHHq/71WwE9HU/hE+61O3YFfSJmQYENtXK7FZRAq9eiLcjG0yvpECLOf//fbkXeIxzNmFkF6Anu3Xspshp+jC431Wv2qu9Zxz7vKeIL7mPq5TzM2DkDi9dYY//RjkjLGIa9+z7D2bOn8OOPPwpWlI3iEiQ8CaECDbQCDdH55veDL1w7UBHcQF8A4bCrV0AAeh42WegR+dA/hc+Oy9Bp05653DAZi44+qOMtIyPLpC3koGPe25UN1pIXOcEpdRapm8uDfX0DfSwlkZIkhQZ+qfud/SeCT1yH56pUdJ8wEa269eaOWVYWsnIK0DBsDh3TNjA3txED+j1I2luMpP1l4CU1td2+loZerKYvhbc80vQ/R8zlX+A4JhRKKqpo0kQCimqabDCZW4zIiRYjfVgnnRYstIsSk3WvCtjXBvTUBaeU2siLd+C9/iR6jI+HUYfOzEpTSlISypraaNtjIOxH+ENDz5C95uo6BvBZd4K9pvzr+dLn8RZDsfRa0XkSnnabwbqjbyST2NCwM79DYGrbHYM+W4YJB4oY9LMh4Wo5A3cudajyxvzLQQmoKTVBgwZ6XgonkkMNmbMeNoM80LtfJyxb4YVvv9uEh48q8Py50FGq/kYufC9UQKjAB6hAQ3S+ue5X5drBdnv/OPkBiic8ZF1XQAD6avBJsOW9i4KlOB/6purasBrshR4B0TDt2A3KGtrMqYX03+Rpb+k0BAMnLsLYzecQfv4WF5pE0Fb4FwIPFMGqxqTY/2QjNcEi/ZyCrsQ19HyHngd6/m8rdxmy/kDQsasYsXIvuo+LRcvO3aGqow8ZGc5L3ZBce3oOQaBPHGbN3ozV27MZ0CczqK8d7OsE6PnOetZd9PSLgrKaOgPpNt36wM4rULTL0Ix1z2mXQUPfiO2M9A6ZBq+1xxBy+iYHurSQKXyG2Mw/4DAyEIrK3MLAbrg/wk5XsNqRnGrCwWLmf0+vlaaBEdPKc11wM3QdGYjRXxyBz6o9MGhlweQuBPTe647XLdCLdglop4GCzCgXwczBib02klJSlTBPUO8UvxCRF7//bwi7GszTa744+/IL0puU2IYL9Nz5+xgRF3+Ez8Yz6B00hQ0Fq2rowNGxB06ePIoHD34VuvJ1fQUQ7k+ogFCBt69AQ3S++d89ILt5VagnKY7w0eArIAD9y4B+Z9Z/SbH6xug7aRFCThYzW8iuo4IYaFAaKoUmkQuJXst2sBo4nDm5jN12EREXfkB84TMEHSqClRNnN0nDts6TlyJerIvPw/irbl8X6Pn74MEoKusuAg+XMl99x7HRMLV2gKq2LpSV1dDCxAy9HZzh7xOHxDmbsXT9OazZlce69LWBfV0CfUzGf0mxNBzbbWQgxm1Pg1fSQXQPiAd1qmkxQjIcAnByIjLr5YLeETMx+ovjzKkopuAx4nPuw2FUUCXQ23sGIPxMBaIu3cHotUdh7xMJQwtrFigmLSXF6kDSKVqIUTBXXOFDjN9+Hs3atK8XoGdd+fwniDh3CyNXp7JFhF4rC8jKy0OaBZxpshRavkPvvjIVccVPRU4/NS/8TmVMqfqmfKEJhvRSR1hqPmIKRY5D1c5v/jz5aG5FXfnonHsIOlKKwTOT2NC0hoExyP1IUVERo0aNwg8//CDAfIO/3AhPQKhAI6xAA3K+efbsGb755htcubzmhWtH1rnNOHfuXOVnWloam1P69ddf8b///a8RvnCN7ykJQF8NeFiHXhzoDUzQb/oaTLzyFFHpv7Lu6tB5G2E7fBwM2llBUU2DgQeloeq3tmCe6y5TV2Lc7gwEbD/73jr01QGNwJ4+ozJ+Q+ChYngs3oYuI/yZI468nAK0NHVh3sYKzv09ERiYiOnztmLZ+vNYsytfDOxLX5Di1BfQ0zCovXc4Is5+i9i8+wg6egUeS3fBwS8aNKSsoqXL7DllFZpC3bA5J3mKmQefLecQcaoC9p7joSiS7tgN88XY9ccwePpqmPdyYdIjkrTQrgol1pLf/cg1BxF29jvmYJNw5R8EbD0HA1GwVJ116EnuQwu4rLsI2JODgRMXoo1dH6hoarPAKgVFZZi0t0UnN2/IK3G7CwT1BPTs717SmRd/neNzf8Ov6W2rvDHf3ieF6AOZDQLo+cUnLYDJQpacmSh4jGxNaddCS0sLvXv3RnJyMu7fvy8AfeO7/gjPSKhA46jAR+588++//+L3339nsD5t2jS4urpi0wyTymvH3aMKCPQaAJcBfdGjRw90794dffr0gb+/P3v/zcrKggD2H/+pKgD9awC907Q1iC97xiCLHFci03/BuD05GDxzLWyH+cHArD3nXS8lzW71zSxhPdQbfYImorW1Hdf1NTCGy5SliKfQpFpATRza3rRDL/635JfOg3101m/w3XgCbbsPZLBEwKTYVAm62vqwMOsE5wGeCAyegemfb8eyDWlYs7vgpWBfn0BPQ6BhZ77hpDIFT1hAFu0yDFu8HXZjwmDS0Y5p3qlzyyRPxi3ZcOuA6Dmw7N6fdeAJiNvYOsJm8CgYmndkv0c7KdTpp7mHQVNXYHxqPsijn80e5D1CfNk/CNhSt0Afk0ta/ydsF2HEsl3o4hEA3ZZt2eAtHQ/ZUnYY4IFhCzfCM+kQlHVELjdNmmDoitcDenqtVxdlVL4p8843p0/6fdxAzw8pZ99D0KFiuE5bxexX1XSbcbte8vIwNzfHhAkTKsOihA7Rx38xEY5QqMAnXYGP1PnmyZMnuH79Or788ksMHz4czZs3h5ycPORlpeE/QAF7PlPC5tBmWDDKCCO66aCtoTKUm8oyabG6ujqsrKzg4+NTCfa//fab0LH/SE90AehfF+hLRUmxJBHIf8KGUSMu/gz/XVlwTVwDShOl7i9ZIBKwNVVVh5ZxS6hqaDO3HAI4l0mLkUDuJtS1FQsnqgrhVSUW7wb0/H09Yj70FNrUcfAY5mdP/6ENWprBsG17aGjrQ4fAvq01nAeMZGA/Y/4OLNt4EWt2F1YB+/cB9Hx3mnVw858g6vKvmHCgEMMWbkU3ryAYte8MkjyRXEVBSRk6Ji2hrqMHaVlZpkWn8C0lVQ2wrryiMpqZtYeDXyST34Sfvy3ylX9cubCqa6AfPjsF0em3MW5XBsies6Vtdyira7GFVFNlFRi3t0XPwEnw+fIsYnN/g39qIVT0jTnbyjcE+vgr/+DsUY8XoH5F3oVXuvO86pyrz3/jXtPHiDh/mzkzOfhGMqkTLdAkJaWgo6ODfv36YcmSJSgoKMCDBw+EzvxHevEQDkuogFCBahX4iJxv/vnnHxB8nz59GhMnToSdnR1UVTk+0VSWRy8LTcweboSLU0zx47IWuL3EFBcmm2LpaCMM76aDdmJgr6GhUQn2KSkpyM7OZvctNFqqvf4f+FsB6N8U6Pnf5x05WBrqHfjtuMw6jZ1cR0GvhRkDTUkJSdadp64xAajdqCAEphYgOuN3UYJr7WBfN0D/kCXFhhwvRycR0CurqsJuhD9cP1sGa3dfNGtrBXUtPeho6cGibSc4D/RCUMgszFiwE8u/vIikPYVI3leK5ANXsWpHHqYlviIplq/RK27JnUZcQ0+SG75Dz4C+8m+5XYbY/EcM7GmgdOi8DejiOZ7p4inRVUpaitWZdPh8UBV18dX0msHSaShbcE04WIjorD9Ei7GqnvJ1CvRSUnCNmQ2PBRtgO9SHOQvJyFK3QwaazUzQcdBIuH/+JYKPXWUhZROv/oOx+/Mrg6XoXHmTDj0BffjWE/h+r2QVqL+T3gEkyalPOH+j+64cCr6H8akFcKGhYMf+bOeEFsAKCgqwtLRESEgIDh8+jDt37oAuSMKHUAGhAkIFGlQFPgLnm8ePH6OsrAxr166Fu7s7jIyMICcnBwU5GZgZqGBsT33sCm2Orxe0wKM1zfE82QTPk43xeE1z/LDEFGkM7I1Zx54HexkZGRDYd+zYEb6+viCwz83Nxd27d4WO/UdyggpAXwmOXDebYNK7moaeSW74Dn213yf5DOvY5z5ERNoP8Nt6Ac6TlsDKeTi0jVtBRlaedY1psJN5i3uFwGPhNgQeKmGSErJUpL+vSYZTl0AffOw/oFdV10D/yJkIP3MT/rszMGjaanQa7MV2GdQ1daCjJerYO3shOGwOZi3ag+WbLiF5XwlW78xHYuJ62HTg5EQ23pEIOUeuLK8/iPn6QM/vMjzk5EN5jxF56WcE7M2F26y1sHH3hUFbK8grKVdCvVxTRRhZWKN7QBzGrDuJ8LQfmPsQ52FfFeYJSt8V6GPP30bbbr1YoBfBqaWjE5pbdYGSmgYo+bWpiiqad7JDn7BpGLsljQusYpajj5BQ9i/G7ns3oA/achYu9opVgJ7kNzQ0+0bQXf3crovvRf8/SKoWfu57NrvQbXQI9Fu1Y4POVC89PT04Oztj5cqVKCkpwaNHjz6St0fhMIQKCBUQKvCGFfiAzjfUMf/ll19w/PhxREVFwcbGBioqKkw1oK0iD6f2mpg/0giXp5ri9xXN8VeyCf5KMsazNdwnfS0O9hemmGLZGAJ7XbQzVIGiAifF4Tv2pLFfv3498vLyBLB/w9OkPn5dAPpq0PLGQM//PQ/2OQ8Qdu57jN1yHr1DpkDHpFVl15i6tMqaOjDtZA8Hn0h4LN6OoCNlrHNMj0tyhOpgX19Ar6Kmjv6RsxCd+TvzdQ9PuwNy6KHOaUcXT+i1bAs1NU3oaOrBop0NBrmMQXD4HMxeuo+54kyd+gWs3zPQc3AqmgsgsL/wI/x3Z7GdkeYdbCErK8cWT8bmHeE6dTmCjpSwdNWX1VUcdN8a6KnrXPI3Ys/dglmXHgzoaYeA7DPptabcAk2jFug0eDSGLdrGQstich5wr7NIcpVQ9k+dAL2yiio2TW5SBeopUZbsLcWf6/v8OobqQzMjWX9i/L48DExYhDb2fdmAs5SUJJo2bcq2cSMjI9kF6KeffgINbwkfQgWECggVaNAV+ADON9QIKSwsxOrVqzF48GAYGFB2jgwU5WVgYayCCX30sC/cBN8uNMXjNRzI/yUCeR7o+Vv6OQP7JL5j3wJLR5vAvYsOWhkoo6m8LKSkpaGpqckWDQEBAQzshY79hz1rGy3Qaxu1wNi1R5h2/E0g5q2BvhrYx+Y/hP/2c2jn4MS0wXTyyzdVYl1JAj1KQyUrSUf/WAxfthtBR6+ycCjqcosDaH0Cfb/ImUzGEk2PSQuK3AcgjTktRgi+2vcbCt3mbaDKg725DQa5+iAodDbCQ2ajk2VX1hW38YlCCGnT38Aq8W069FVfRxHYFzxBxFffofOQMWiqpMyA3naQJ4IOFyCugH7nxY581ft5uw4904LT8838FT7JB2FkZsncjkgyQ58kBWrVuQecImdh7LZLiEr/jUt7rTYQXZdAT8FSvx6qKr25danz+wd60eI2jg0Ff4ORK/cxS1Jd0zbMqpO68nSxoYtOUlISrl69CtoiFj6ECggVECrQaCrwnpxv/v77b5acTVLF0NBQ1iRRVlYGWTTrqinAuaMWlo4xRs50U9xd+WJXnof4l91W7di3wNmJpvh8pBHcbP8De1IfkCOZtbU1xo0bJ4D9BzyBGxXQ06CGiYkJ64iTXtlr2Q7EFz1mbiOc3OI/+UZ1qOO/f2egF4F9bNEzBIr50DdVUUOrLt3RrqcLNJqZQFZOjnV01XQM0KJzdziOi8fIlfsRcuI6orPJIYUD+/cC9CT5oeMmEBOBfdhXt1jAT/+4BbDo6wZto5ZQUdXgpDjmNnDp74rBLmbo2lUSzpGBiDj3NdPpiy9G+Jq+7PbdgZ57LSlYKi77XlUf+hHjEHamgrN+5Bdar7h9/Q79A0TnPRSdTw8Rcvwa3OeuR4d+Q0GDuEzD36QJc7CxdfcFuduEnqpAdC515V8+L/HuQP8vgrelQVlFjS0kfF3UqnTpSXpzNGPme4P6yq585h/MqtMpZi5ad+3FrDopmZd85emNPy4ujg1r0fbw//3f/33At0DhoYUKCBUQKlBPFahn55uHDx8yucvSpUuZbJHki9LS0qwr38FEBaH99HAosjm+X2SKJ0nNmbympq78y4Ce/xkP9qS3v7XIFGcSxMBen+vYszniRe6WAAAgAElEQVQxTc2Xgr0wD1VP51e1u200QE9b9UVFRXBwcICamhqU1DRhPzoIPhtPIeyrbxCb+4Bt/9cG9nUG9IXPqiTF0oBmn+Ap8PniGHqHTkMbByeWgEoDkzKycmyAs7VdH/QKmoJRaw4i9NTXrGMeX/o3Qo4Uw9rFk7nT1JQU+zJoFv9ZXPFfENfQk+SmskPPAz0PvZXyofsI++o75hHeN2ImW4xoGZoyeOxgqYP5nytj504JrN7VHUsurkVidhHi8u5ydSb50CucfOoM6AueIjbz7otJsacq2OCxeA1q+vp1gZ7vykde+gljNpxGr8DJzEeenI0kJCQZUEtJSKDrMF/477jMZiRqW+C8C9DT4mti+f9h3BdHocRScrmk2Pwz/atAPUlvZudcqV+oFy0GSSsfdvomhi/dhc4e/szpidJ+qStPg1k0oLVu3Tpmo/b06dNqb0fCt0IFhAoIFWhkFagH55vnz5/j9u3bOHDgAAIDA2FhYQElJSXISEvDQKMpBltrYqW3EfJnmuLPlc3xPKmqVp4H9Te9rQT71dXBXhutCOzlZJjcVLxjv2HDBiYFoiwRQVJZv+d2owF66vL9/PPPWLRoEdq1a8e635Q2adHbFf2i58J74xmEnbuFWN4Du5r0gYe9+gJ6OpZBU5YhIfce68KPWnMAvYImo3W33qAuPYE9l4ZqDDOHfnCKmIkxXxxHRNothBzKg82gUe8P6CvBnsKpniA6+0+EnLoJr7XH0DssEa3s+qC1hSamTZNAenoTlN9URW6FNfYUBGNFzhZMyy5GfN4flbsMfG3FbxsU0Iu04KR/DzxyBYNnpsCi7xBoGphwYVciFxvq0EtLSGDoZ8sQnfMn6Dm+alFD9XgroOePJ/cBgo9dQe+AeMjJK7AFhZa2LqYcPI2HF3WrQP3N9O71BvS0SGZa+cy78N+Zyc7dFraOzNlJUlKSXWhoOGvy5Mks2ISs1ISufP2+sQv3LlRAqMBHVIE6cr6h902y8qWgp/nz5zOLX11dXSb3VFKQhXULNUQ7G+B4jAl+WGyKpyKQf5uu/KtgXxzsqfvPOvaeRhhsrQVTXSUoyHJgTxp7W1tbBAcHY/v27SguLmYhgQLY18+52WiAnspDWjLq0lN4gra2NvP9Jn9r7eatYdFvKPrHL4D3prNMJ06dRIJ3kgiIg2Z9Ab26gTGcJy9FQuFTTgqSeZd1zD1X7EP3cbFo1aUH1HT02QpbTkEB2sYtYN57EAbEfw6PuSlo38ulKtDn3EM064LXLiOi5/dGHXoe6PnbvMecd372nwg9fRPui7bBzN4BVh0lERLSBNu3N0FOrhQqbmkj92tb7CsKw6r87ZieXSICe863X7zODQXo6ThJ/hR58Q5Grz3OZh6aWVhzaaYSEmzA06xLd2jqUSiSNGQkJeAxKxnR9Prk0S7Fq1+fNwV6WmDFFT5FxPlbbCfHwScc2sYtK+1RCejDUvOxNWdLFaAn6c3ezOW1Hk9tx1vl38W68iEnr8Nj0TbYDPWFppEpW6BSV54kcPT/cePGjaioqABFjwsfQgWECggV+KQqUAfON9SV/+6777Bnzx6mVW/bti0zFpCVloahpiKGdtZBsp8Jime3wL1VJK+pm658bWD/d7IxHq3mZD2n45pjlochXDpqwVRHEfKynDkE5YuQDz5p/Ansyc2MFiYC2Nft/4JGBfRUmnv37mH37t1sRUh+qSS/oS4hxcnrmLaBRX93DJy0FH7bLjKbSQJ7FvQkAvv6Bvp4CpUiQKbHzX/MpaEeKYXnst1wHBsF007dGCTSoAkN0dIgYesu3aFv2prJOjR0DOCSsBDxeQ+5464FGHkAeyeg5x8j/zHiS54j6GQFzF1GQkZOGjo6EujVXwMTp2lhz15ZDuxv6yL/2y7YXxKOVQU7MT23DPH5f1ZZQH3sQO+z7iTiCh6DuvJBh0rhmrga5r0GMX08BVbJystDr2U72PmEw2vBJrTq2AXSMrIM6IfNTGJzEHUK9HxXPvseyIt/QMJCkERLRVuvEuZpGJcH+pjCp7iW7lQF6kl6k5hzs06gnpMfcWm+5I70/+xdBXQU5/cltnF3W0sCCcE9WHD3IAESCASJO1IcijsEp4WWQgu0uBZ3SIDgUtwpLkHbX//3f97bTNgNURI0M+fsmdXZ3bczs/e733331godyPsuWXXS8UZNWZUqVQLFjO/evZtjx0VWvmBP3uLWxAqIFfiKKpCV8w3dn81C503CNfv27cOIESNQu3ZtJixJK29mJEElD0v0aeqEzQly3J70jpXPDogX9GPE2P8zS4bniXJcHqfAhjgFhrURgL0JA3tyoaPZhIzAXpTiZPPj5/Ghbw7QU/PFo0ePeGqHtLrkk1qqVClOSGNgb2IKe7fiKNOkA5p8NwXdf90P0kQzwD76kp1a8uRDL4DdDOu4DBp6gaFXAfp3swIqYJ+qAvarjqPN+EXwCYiArHRlVRoqg0dDbqIlwGZmZYNaPRLY2SXuaOazDAKIV18XCKBnpv8tQrZeg3fzAJ4xKFJECx7VaqNZZA90jKiJ/kPssXSpHpKSdXHxpj2OXquCFadjMPPEUgxPOYm+R0mKQ3V+nctgqewZbmbQC1hDb2XvjK4/bEbkjqvwn7kGNbpGc/AWDbDIbpEcijxrNkKTAZPRY/UxxPx5Id2Hnhj6ggb0NOAkB6GIbVfQfupyVGrfC7bKYtDTN1CBZwtL1qhnBPQE3l/tNtcA9QTy1feLPF9Pk6zFH0lF6MZzHJJVumkHWDrLQINQYuWVSiU6deqEn3/+GZcvX8abN2/yeFoSny5WQKyAWIFvsAKZOd9cH5PlF6UZzYsXLzKrHRgYCA8PDw7h05foQmZngnY+9vghWIZT3yvwNJEcbKQavvIFDdxz2p5KiiPDs0QFLo9VYEOsHMP8XNG4jC3kdprAvkqVKhwkuGjRIsZrImOf5W6Q6we+OUAvfHMC9g8ePOD4eEo0o4OhePHizBxq6+iAGhkdPUqgfKtANB86E92XHkL03ntIOP4GgcsOwc6zNIcCmTnJkG2wVAYgLwCk3AJ64fkM7A+nImrfPfRYmYLWYxaiIqWhlijHAUU0GCHAJtE3hLJCNTTqOwFBi/ewFIRSVDOTDwnbpnWBAvotV+DdrHMaoC+Csh1C0OWX3eiYuBSt4iPRvrcP+g60wdKlOkg+rIdLtxxx4lYVrPsrCnNO/8bAvt/xp4g/9BC+QdEwsbBA1kmxnx7QW9o5ovWQRDTuPwHFajSEhb0Te+4aGBrBxbMkqnWJQsfZaxGx4xrijr1B7E4KlvJlmUlBAnoVC/6KfdyDlyehQdwolmaZWtnyvklyMlmpiqjUtB2MjIzTNfQkuSGGnn53ktmQ3Eb98uuB2R8A6lX++aSVj977N1ubUg+ItGR5Ds6iAC2KFSf2Zfjw4Thw4AAPrEVWXjgjiWuxAmIFxAoAyOh882DVe2UhKQoRkzt27OBZzho1arDnO9lfWxhLUM3TEgNbuWBbPyXuTlbg9SeQ1+QE5tUfZ2A/k4A9MfbKNMb+HbCnAYlETwKS4lSuXJmB/ZIlSzjdlpx7RCnOe7tEru74ZgG98O0pOe3evXsgS0tKoiTmkLRnZJ9HmmdjCys4e5ZChTZBaDliHnquTEGnhVth/4kBvQp8C6FJqZyG2n15MlqOnIdyLToyqGRbRC0tGBibwMG9OMo178RSkG6/7kPU7jsqn/NM+gI+NqAXfOhjDj1Er1XH0X7Sz2ge1RvtelRCnwFWWLJEGwcP6eLSTQecuOWDdReiMPfcUoxIPow63UJhamH5+QH9op1wLlqCGW8a7HlWrQMHj+LQNzQG2S1S43KJOs3RfEgieq46hugDj1SzOsfeInb7tQIH9PHHVVr58C2X0Xb8ElTy68a9IOSIpK2txdIfSiP2m/gTukz6BabmKttKdcmNap96DmqIVQf01DCbJ+lNGisfd/g5N+G2GDobpRu1haWTKw90iJV3d3dH165d8euvv7LOk/pZxEWsgFgBsQJiBTKpwKNNwMlGwM0p7z1IrPz58+excOFCdOjQAQqFAgYGBiAQrHAwRsdqdvi5lwznRylZ4pIx7VUdWH/u6+8Yezkuj1ViQ6wCQ9s4o0EpK7hYG0Gip8MBjATsq1atCgoZJMn06dOnOTFcJITe2z2yveObB/TCtyeAQS44xBxOnjwZ7du3fwfsdXXZ5tK1eDlU8e+NGj37wNJFyb7ixNDXHzwDCadeswe5AJJyWueVodfc3jtgH73/b3SetRLFfGpzQBWBemLreTBibsmDkXItA9l5JXh5MqL2/s3Jr8TuqqfOfkyGvnxAFEK3X0/3oScGN/j3w2g7fgGahnVHy4AyiIw1x8KF2jhwQBeXbjng5B0fbPgrHNEj6qKYlwkkkiKo2jkMBGBptkGzHlmz9PmV3JBDS58z/0O3hVvg5OENbS1VbYn9ppkcktm4Fi/DzbAB8zZy30Us9S+kNbzGFjig10KbxDWIS76Pbr/uR92o4VCU8WH5FbHgFJ4lK1WB7U27LNqFuCMPEfLLjmwBPVlWkn5eHdSn7GubixoLrPwrlqUF/rgFNYLj4VysFIxMzXiWwNLSEtWrV8eoUaPYD5m0nuJJWDjriGuxAmIFxArkrgLESpOqYOvWrejXrx/PdtL5lQgTK1MD+Ba3xlA/F+z8ToF7U/IWEPVFAPs0xv7SWAVWR8vQv7kT6pawTAf2pLEnH336P4mOjubmXwodpARc8T8ld/tQoQH0QjmEVLW9e/eCwhj8/Pzg5ubGujRqMjG1toW1ixz6RiYsYTBzlKLB4ET0OfNGo3k2J8CZP0CfBmAPpyLhxBuErjmOco3bscRF39AIDnJ3OLp5wdDETBUiYWEFF+9yqNSuB1qOnM9Nk9H776tkOGnA/lMAenKD4XAqavgl+dCeuyxlajViNhr06IJm/qUREWWGhQu0cOAgSXEcsPuANYYN10XDhkXQNr4HYnf+hfhjqu3kVGN6/IMBvaAFp6TZndfQpM9YzgWgARNJm+gkaungjJIN2qDF8DnotfoES18yDpQKGtCTn33TYXPhN+EnlG3RGdZSN5U2XVsbNi5ylGveEX7jfmb9On3/Pmf/Q++ft8PUzDxTyY1QQwqXUgf0dP3Hg79mDeoFVj45FSFrVU3B3vVacl6CtrYO16do0aLo0aMHli9fjuvXr4Nmw8RFrIBYAbECYgXyVgHK5CDwSn1/bdq0gVQqhb6+AQwkuijqZIquvo74NVSOi2MUeD6DfOU/r1b+QwcIghSHXHjOj1JgZaQU/Zs7ol4JC7imMfb6+vpwdHQEyYxiYmJEYJ+HXanQAXqhNmQBdevWLezcuZPZxRYtWvDUFu1MgrSFgJ2xlS2qBEUjdNMpxB4kpxZVgmtO/uIFAuhJ+37sNUII0KcFS5lb26Jqu+5o1n8SSjf1ZxccYpOpIdHEyhauJSuisn9vtB77E8uHBGAfTwFVG86ibHOV9j3bYKks+gIIHMYff4uQDBp6gaFnQC+8lsOpXiA2+Tkid91G0G8H0HL4TNQL6ogm7b0RHmmKBQtUPvbHjxfBhg1F8NN6X8w9Pg+jT59E32OPWdKiPssggFP19YcAepVv+ivEkm/6bwfQIH405GUqcw4Ag3myAfMqjZo9EzgtN3LXLaiz8hrvXyAM/VGYOriy7IhYePK4l5epBGNzS2bBKWWYPl+9yKHotmQvovfd41kYqk3CaQL023IE9PSZr+2pqAHqSXrzXdLN90C9oN2P2n0bAfM2oXpQDJyKlmCpF30+Cg3x9fXFuHHj2CaWmplEBkU4s4hrsQJiBcQK5K4C1OtHkuBNmzYhLi4OFStWTDfwsDYzQN0S1hjd3hX7BirxgFj5L0wrnx9gT9+FgP1foxRYHSXFgBZpwN5GJcWhAY06sCfiiKRIYiBh1vtWoQX0VBICIaRXu3btGk9zUTNfw4YN2TtbT0+PGU9diT6cPEuhRrcYtJu0FCHrzyH20FM1YJ+5HKRAAf3qd4Cek2LjRiFq21WQ5ILsC0s29IOtzJ0BKVknmlrbsUtOlU6haD3uZ2aX4448Q/jmcyjbUuVO89EBvQawJx/654jceQtdF+9BiyHTUbdLBzTy80RohDED+z17iuD8ZUucuVsRW29G48eLSzHq1KkcgX2eAL2abzpr0ycsZt90O3KMMTDggRwP4kzN0CBqGHqvPcF+8hlZ+QID9IdT0ffMfwhakQKzNEBPzcFG5pY8QNPV0YGNqwLlW3eB34TFCNt8QTWwUJNTJZz+X64B/YRD+96T3iTt6/wO0BMrTzkJyc/Rc+UxNB0wFd61m8LczollXjSDRaFtoaGhWLVqFW7evAkx0jvrk6v4iFgBsQJiBbKqwIsXL9jdZebMmSBC0dnZGSQ7MdTXg5eLKbrXdsDyMDmujFXghcDKz5DiQ0H0l/g6YuwFYH9htFwN2KdJcXR1eKZCAPbx8fFYvXo1Z5qIwP79PatQA3qhHATsaee4cuUKNmzYgMGDB3MCm4uLCwjYUyMiNUW6V6gJ35794J+4ktNeY5OeckImAz4BwKatPyagb5IwFgkkNzn8HOFbryJw4TbUjxsFr9rNYO2q1AD28rJVUDUwCu2mLkXXHzegdOP2LN35ZIBeqAsz9i8Rm/wMETtvousvu9C0/ziUq1UBFStJEBxcBHPnFsGevbq4dNsR5x74YNutWPx4SR3Yp2r0BRCwzi2gJ1aeAploxoJ80+tHjwCnmVpYs1Zeoq/PMhKanbG0tUfArDWgJtDMftuCAPS0Xfo8cYfuo/WEX2BibccMPQ0otGhmyNwS7hVron7M9zyLEL3vPmLJFz9DEFpeAD197s37v9Ng6Ul6M+PgBk4E5sCqXTfRafY6VOkUBkd3L9DsD9WEgtrq1avHMjUKBSEnApGVF84g4lqsgFgBsQK5qwBJE+/cuYN169YhIiICZcuWhZmZGYjAsbMwRMPSNpjQ0RUHByvwcCrJaz5+QNTnBvuZAfv+zZ1R29sKTlZGqsBNfQM4OTmhbt263GOgDuzF/yLVvicCerVjkHYKGjVfunQJa9eu5ah6CnGgnYjYSYm+AaycpChatS43JXactRrhf15EXDIx9pppqB8T0DeOH4O4Q09Y00/JoZRKGvbnJXSatxF1o4fDq1YTWDtJeSCiJ5Fw+JCyYk1UaB0IaYnyLOMwt7RCg+jhiNn/ADG0DQF457DOteQmq+2ks+SpiNh8HpX9gmBmbgobmyIoV14fXbvqYvYsAvZ6uHzHEeceVsW223FqwP4JYo+8A/Y5Anq19wvb/BfbgZZp5q9yjNE3gK6uHmxk7ihWsTpMLa2hraUFCu8KnL+J5UI5Sn7yKrkRWPDDqQhdfwYtR8xG8dpN0uU+BOiJla/ULhgdpv2BsC2X+HNkNUuQV0CfkHwft/aU0gD1j/bI0DfpHnquSEGTfhPgWb0Bh5uR575EIoG3tzciIyOxfv163L59W2Tl1c4Z4lWxAmIFxArktgKEL44cOYIpU6agSZMmLCnR05PASF8PpWTmCG3giJVRClwfr8TLb5SVz27woA7sycXn9wg5Epo5o5a3NRytjBnYGxoa8mxGnTp10LdvX54t/uuvv5iULezAXgT0mRyJ1G1OndW0k5C0gHYaatCgDmwG9gaGsHaWwbNGQ9SNGMqMZvifl5jRJZ9ulUb7NXqtPIbSdZszA5xVsFROQJo19BklN2mAPoakF8kqcMuA79BjhP55AZ3mrkedsEHsoW7l5KryR9c3gImVDSfmUhiUmbkF6oUORAy54hx7ne7akuPnya2GPitAn3Z/bMprxB18CN+uUTBN86GXepVExYY14dtIhqBuEsyeXQR79hGwd1IB+zvxWHB5WZoURwXsswX09B4pr9jbv+vPO1A7fDDkZaow+02NncSCu1WogQYJI9F64GQ4KIqyy42lnRMC5m3g2YSCBPQ0+IpPec2OMZ3nb0bN4AS4FC/Dzc1CMy4Bep/AKAT/noQYtsak/eldEFnG3yevgJ5eP+XQdg1ATyz9xhXNULlDLzgoi4Iar+nz0P7eqFEjtnulhi36MxIXsQKfuwLHjh3j3ifqf6KLuIgV+NIrQGYcJFEkPNG7d2+UKFECJiYm0NXVgYOlIZqWtca0QFccGabAo2kKvJ317bPyOQF7mpmgWpwdmQbsmzrDt7gVHJmx14GBgQrYE+nap08frFy5stBr7EVAn82ZgIA9SQuoEYMaMmJjY1GtWjVuCiQXFPIot3FRoFjNRqgbOQyd521E+LYrDOwTTrxFr1WfAtC/0/ATqE8H9hvPo+OsNagVOgBFferC0sEFpK8nwEgXA0NDlKzXEv7TVzALHJf8LMdwKgKD+WboBUBPzcX7H6Bm16j0YKkKLTqj3YSFqB89BJWbN0D1+q4ICpJgFjH2BOzvOuHco6rYficeC68sxdgzx9HvBAVUPUI1/14wNiWnFy34tO2OiK0XEX80FaEbzqHVyB9Qpkl72EjdVLMWehLYSt1QoXVXtJv0GyJ3XUbwws3pPvQFDujVWPnea06i2aDpKF67KSwc3/m4qwP6FuMXq6xH2b4zazBPv8eHAHoapGw/mPAeqK9TxYK18uR5TOnK1KRFzVo0PSwGfWRzohAf+ugV+O233+Dv789+3GXKlEGtWrXSL3Q+o9sUIEi2qeIiVuBLqQAxxoQhkpKS2ESgQYMGsLe355lhYwM9lFVYIKqRE9bFyHBrggKv0uQ1b74xrXx24D2rx6gGgivOo2lyBvbLI+SIb+qMWmnAngZEBOydnJz5HJCQkMAae0oop/5IkjcVJtZeBPS5OPIJzDx9+hRnz54F/bGEhYVxN7q1tTUDIAb2UiW8ajVFvZiRCFywBdF7biNk1VGUqd/yIzP07wC9wN6mA/uDjxCy4Rw6JK5k7b9bxRowMlOFOJGXvbmtA7P4dSPSBiNbLyMnYP8xAX3VgHCEbz6N8C0X4D9rLWqHDkClJnVRva6zBrC/dMcJF59Uwa57kVh07TeMP5GM2gFdYcLWjVqo1j4YoauT0WXhFtTq1R+yUpVATjH0nU3MreBRubZKm/7rPkTvvY8+Z/5F8KIdKkCvpY2CBPQqVv4VyDGm89wNqNolCk7FSrK/PYF4cztHyEpXgsTQKH2w1XraSu7NyGl24EMAfexRVWBV7I7zuL/FVgPUn1tUBAqZI1q2bMngiGaoXr58mYsjRHyKWIGPUwEaUBKAJzBP5176k85sIaY+JCSEs0VIziAuYgU+dwWIlSc7XyIDg4OD2VCAAi0JhDpZGaNlBVvM6irFseFKPJ4uL/Ss/IcA+5pelrCzMOL+AyKiBI39gAED8Pvvf2D37t08yC8soF4E9Hk46snRgxigkydPYtGiRfwHQg0tFhZpzKaRCWuzSzZojSYDJqHt6Pnwrlb3kwN6TWCfiugDD9m3vNXIuZCVqcIaemK1CFDqGxnDxlXJjHG96O8R8MNmhG+/ppIPEUOcQe7xMQG9T+cwRGy9rPKh58HIeXSYsRJ1QvqhUuM6qFbbEV2C9DB9ehHs2EXNsw649LQK9twNw3fja6BoMWPo6WmhTL3maBg9FPQ7WDnLoSuRgJpe7RVFUaltd7Sfshxhf14ANTXT4Cfh1P8Q/PN2tmakYKkCAfRJT1jKRAMkSs8lxxgv38Ywt3fiUDDqx6C035rBcWgyaDpMrO3Tm2JbTV2hCtfKUHvhd1Vf55qhP5zKdY1LeorgpQe5KbiTv6aWnqQ3W+dX47hxslIrLCfBPJwCxKd+wgr079+fJV8kscntQuGB5F1NjL3I1ue2auLzCrICdN4kAnD//v0YOXIkSOtNSagk1zUxkqCCmwXimzhjc7wCtye+Y+WzArTi/Spnn8wY+2XhMkQ1dEINTwuWLtFgycjICKVKuaNBw1rw92/PRAD9nxWGWWYR0H/AkUzA/vHjx2w59cMPP3C4DrFI1KlO6aIU+ERgrViVWrCXqhJnqZm26YDJ6EOhSax9f59ZVwdqwvWcNfQ5b4dB64nX6L3mGEqludxQM6iJpTWMzS14+s/A2AS2MjeUqNcSDeLHInDBVkRsv4G4tKZSAdh/bEDPSbEpKq9/lg8deMhWoR2m/wHfHvGo0LAmKld3gL+/HqZOJWCvh8u3HXDkhBWCe+jA2loL9q5y2Cs8YGhqxqy8qZUtilWrj0Z9xqH70oPMylNjraBNL2hA7zdiNsgmNHLXTXScsRo08+Do4c2DJ2blbR14ANVs4FSEbTyDLr8dTPehp4FWQQN66jMg7X741ktoN+lXVGgVyFIxPX19zI4rosHS/99ufbx9lPQBR4X4ErECBVeBVq1aYcyYMR+8QWLs6Zx89erVD96G+EKxAnmtAOXbkNxjyZIlCAwMhIeHBwNMiZ4OpLYmaOtjj3ndpTg1QomnxMoXAgebgh6QCMCe7C5JinNqpBI/h7ihQVlHmBrpw9TUAG3bO6FVGxcUK+aMkJBQnDp1CjRj8q0vIqDPxy9M+iyKak5JScH8+fMRFBTE2mMC9jo6utxcSEysIK2oGz4QsfvucKMmSR8EkCyA98zWBQHoabuUFBu68RzKtlD50BuZmKKEbyNU9AuCa6mK3CBKfQGGJqawUxRFiQZt0LjfRHT7ZTf7xzMAJrlGQTXFZqKhJ4aeAT1rx1UDFUE+FH3gAXqtPY3Y2ZOxel4pzB7miqrVrdGhgw6mTCmCNWu1EBpaBPb2RdhqlOQ1VHt7N09U8Q9hq9HwrZe50ZWaltVrX7CAXht+Q6ajx/IDaNhvAopVq8eyGhroUbOpY7GSqB4Uy/0WkTuuo++pfxH0R8rHAfRprHzMwSfotmQfaoUNgrJcVZhYWPE+SUxG1SrlkLrFRAPU40iZfBwV4kvFCuSvAsSwF4Rs5uDBg8zUZyXTyd+nFF8tVuBdBYiVpxkhkngMGTKETTRIkqujqyAcGqsAACAASURBVAszI334FLXAdy1dsK2fEncnKfBaBPL58tN/M8MVb2e54p85clyb5MaAvm5pe5gYSlCylA0WLyuGYSPlqFrVE2PHjuOsocKQmSIC+nfH5AdfE4D94cOHWXtMI/PixYtzFzuBeboQA+5RtQ6aD52J7suS0tI+X7H1pDq4zAjqCxLQh6xXS4q1tELdXv0QvGQvWo1ZgIptg+HiXZa15ipgbwZH9+Io26wjmnw3VZVQuucu+px8i9DtV+HdXDUwIEY506TYnFxucgnohXowsD/8Ard2l0gHn6eX26Ni7YooU8ES9Rtow9u7CAwNVVIiM2s7eNZshMb9JyJ4eTJi9j9keY3AygvbpXWBAnpdPVTzC2Jpj517cQbx2tpasLB3Qsn6rdBs2Ez0WnOSU4fpO/U59R+6/n6kQAF92IojiDvxhn3uqR/Bb9wilGnqD3JaIhtT2h8pWrx9+/b46aefcPfMwvSakuyGL9c/nB394ANJfGGhr4DQ/FpQhVi4cCETLQW1PXE7YgUyVuDNmzccdETn0o4dO3LiPFkrSnR1Ibc3QYeq9ljYU4Zzo5R4lvjtpL0WNPOe2+29memKf2ZL8SRRgeQhSozv6Ip6Ja1gZ2EAfYkEXbrJsP9IcYRFOaBhw5rYsWNnobG0FAF9xqMzH7dpSuf+/fs4dOgQpk6dyo1cnp6ePOVGDK2BqTmcPEujQpsgtBg+F8F/HOGgozgCt+QFn4lm+mMC+obRIxC7/x7bOnZfnoSW389HBb8gOHuWgpGJGUtxqInW0aMEyrUIQPOhs9BzZTJ6rTvxyQE9A+/kB+8lne5dUZlnGZyUUugb6EBLqwisHFxQ2b8Xu/yQ6xCFWbF8J5P65h/Q/4O4nTfhWaUWg2UdbR3YOLqCZD7aOrowMDRia0rfHn0R+OMWluGo5D5kOfocfU79r0ABva2tPSLXnEDc4ScI+mU3aoV8B3npyjxQoxRaasqqVKkShg0bxhrPR48eqbTy54M0Qf0eA+DluXwcDeJLxQrkrQLEpMvlcpAOviAXkt7kRYdfkO8tbuvbrQBpsun8uW3bNs6s8fHxgZWVFctuzU0MUMPLCkNau2BHfwXuTVbgTSG3oswtYM/qeQIr/3aWHNcnumFphALdazuiuIspjPR1maiytTND4mwPbNnlDd/a5qhbrzZSUo4VmuwUEdB/hPMN6ejI6m/fvn2crOnn5wd3d3e2XKMpOGMLa7gUL4dK7Xui5fc/oOeKY+w5Tp7pGYH9RwP0FpaoHzUMMfvvgzzhKXU2as9d1pgTcC/XMpBdXwyNTbmZx9jcCs5eZVCxfXfUjx8NRZU60NLWZWeWT8HQE/ilS9K+zprAc1cR/LG2N0rUacZsOM0YlPBtjK4/b0XMwUdZsvLC9mj9oQw9adMTTvyL0JVHoSxTCbp6enxSIbmPjrY2LB2cUaqRH1p9Px+9155GDIWBUf+E2sCioAG9jZ0DguevR5txP6F0o3ZsjUnBJVQXhUKBTp06YfHixTwFSftp+vL2LnDAQbO2x2ulPyxeESvwsStATbC51c0LHvS5aXwl6U2VKlU+9scXt1+IKkCDz3PnzoF66Oj/3dXVFfr6BtDX04WboykCajpgcagcF0Yr8Fxk5fMlryGA/1aNlU8a7IYx/lLU8raCrbkBdHW0+f9NT1cX9eo5YuseLyTO8YKbhwnIo54G84VBbkOHnwjoP+JJiKbibt26xeEnY8eOZTtAAlX6+voM/kwtbeHqXR6VO4bCb/wvLMWIOfhYpbFPC4362IA+et89VVIsNb8eecmppJE7b6Pbr/vRfHAiyjTtAAelJwyMyG6LGmltYO/uBVNbB2hpqQ6kCoHRCNt5E/HHX2uAVXXQnPE6geGMPvSZaegzvi6zpFOSiPTvXx/GpmZ8YPv4BSH8z7+4jurgOeO2hNt5BfQk26HBF/1W3ZceQu2QAbBycOYGXALONAiSlaoI39790eWnHWxZSa/JTO5TMIB+O0zZsrMITC0sUZkSgUtWgCH58mtpwdTUlAENOS7Q7BE1dGfqYHPvN01AT/Kb27M/4hEiblqswLsKEDufUxPrvHnzQHIGchajC51LKcU4J518brb97pOI18QKZF4BYuWpb27z5s2c00GznYLLnaWJAWp7W2FkO1fsGajE/akiK58V257b+9VZ+SvjlFgSKkdQLUd4uZjCMI2Vp+wZqr1vCRskTlDi4FFvBPWUw9LKQAT0me/G4r0fWgECTvRnc+PGDZ6a+/7779GsWTOeWpZIJBz2ZGZjD0W5qqgaEAm/iUtAWvfYQ08ZNFITauia4yjXpD1LOKzsHNFYIyk2Z5cbAq7UFKuhoU9j6NMBvaB5Z2D/gmUqkTtuoOuinWjcfxJKNWoLW5k7JPqG/DkoaZXAK12KN2qPrkv2IC7pkcZgRADMma0/FNDTtkYkncbz3fYa4PPtdh34lDbhYKmq7boj/M8LiCMZk/C9slnnHtCngh1jjr5E+J8X4Td+Ec9k2EiV6aFdpE/3qlYPbcb8gJANZxGTZo2Z1cAif4A+FX3O/YeQX3Zw8i+9tzDoojXdppkhatZeunQpeyLn2Ol/upVGXUHSG2LvxUWswEesALFoJI3Jbhk9ejQ7iQnnHWFN/tM1a9bM7qVsZVkQjbbZvon44DdWgf/D//3ff3yhL/bq1Su2rJ41axaTc87OzjygNJDooZizKYJ8HbEsXI7LY5VInUFaeVUwUm7Bq/g8lT2lUAeBlX80XYH9AxUY7ueMGl6Wmqy8ni48HE3RvYYDfuujwOmDbli9wQtVfGygJ9ERAf03dkR+MV+HgD2dEK5du4YtW7Zg+PDh7LFMU3UE7PUk+hz0pKxQHTWCE9B+6nJOOU1IeYHw9SdQrmmHTwPoBeCbBuwJkEZsv44uP21H/bgxKF63JaxdldDTN0gH9DYyD5YPtZ24GCHrziD20GOo+gJUOvHMQHV+AD1tb8qh7e/p6a8t14aDFSXFdkP45oIF9OSME5fyGtH7HyBo8R7UiRgMeVkfmFhQuNi7wY2OlhYaxwxH1K7ruZL7fBigV/UE0OxNbPJ9tB0+CyampukzBAR0yGmpevXqnE549OhR9kXOlJXPeIQQeN9noQnqTzbK+CzxtliBAq0ApbxSMFRWC8kbSJ8sgPiMa3NzcxB7n9VS0M22Wb2PeP+3U4H/+z9KGX2J//3vH5CP+YYNGxAREQHKnlE52enAxswQ9UvZYLy/Kw4MUuDBVNGKUgDkH7pWsfJSvJklx6VxSizqLUNADXt4OBrDQKLSyhfR0oa1qQHqlLDC2A4uODRAgZvLFbh7WYHJE6RQyo1AZhSURyFKbr6dY/KL+yYEqih988qVK3yCGDx4MOrXr88JZxQ8QUDZwsEZ7pV8Od2189y16L5gPco28vu0gF4D2L9ETNIThG25jMAFf6JW+CCQg4sgudHVk8DUyg7K8tXYkrHt5N9UswxJqlkG1o0L20tb5xfQE6j/+cACTeC5qwgOzioC3w5dCg7QHyEg/xLxR18gdON51sOXaeYPYuVpEEa/mbWTK4xMzTiwS09bC37DZyI26Umu8gbyDOhZ7vMScUdS0XvtSTQbMg3FqtbhhlzS7tOlWLFinI3w+++/4+bNmxx/nacD4W4mrjd0n7iIFfhIFRg6dCjoktVC2no61jICefXb2enkSXNPf+7iIlYg9xX4By9ePsCxYymYNm0amjZtCgcHB1BPErHy3q5mCKnnhBVRClwbr8CLGTIVKz9Dk2n+UGBbGF+nYuVleDhdiT0DlNxUXK2YJazNDKCTppUnJxtPFwv0quOIlZEyXBkrR+psGe7slePviwoMjbCGsw0B/yIioM/9zi4+Mz8VIC1eamoqh1CsXbsWffv2ha+vL58wyDZSYmAAK0dXeNZsAJ92QZCXLM+AkSQ3TRLGIj7paa4Ao8CO51pykwF4C68nyQgB8/ijz9D992QUq9uKu/kFmQd9ZhqMmNs5QlmxBqp3jweFQYVtusDyHWbsyf+9AAE9bWvbgYT3QP3W+YoCAfQUqhV/7A2i99/jGYpavftDWqI8e/YTcKZQLvfKvqjXqy9ci3pzXwQB+jbDZnIDbIza9xW+d8Z1XgA91//Ya0TvuY1Oc9bDJzASjh7FYWBkwvIaYjAJtEyaNAknTpzAs2fPMtfK52bHpYZYwcKS1tQwK0pvclM58TkfUAGShZHFZFZLkyZNsgXzBOxtbGyyejlr80lHLy5iBXJTAbKivnPnFlavWcnBRCVKlOBeJF0dHdhbGKFxGVtM6eyKI0MVHG5EIUcksSmMILwgvjNZUb6dJcXrWXJcHOeGhb0U8K/mAHcHEw1W3tbcEA3L2GFSZxkOD1HgyVQ53kyX4dliGa6clOPRMQVGBFjAyULleCcy9LnZ28XnFFgFBGB//vx5/PHHH9xoU7VqVdja2oJAsr6RMchTnQKfqMHR0tYejWK+R0LSY8SR5ELNMSUjWFS/nW9AnwbEE068RcjWdz70BOgpFZekQlZOLswU8yyDnRM8fOrAt1d/dJy5BmF/XkZc8nOVFOfwC9aif0hTrPp3ouvE9J/a00QTfO4qgjVb4/Oloe/y45+IP/wcYRvPoeXwOSjZqC2sneWslaeTup3cg73mOyT+jrDfk1CsUg3Vd/8YgD6tCZc+T69Vx9lb37NmQ5jZOvI+QvuJl5cXwsPDsWbNGty+fTv/Xf2vr4L18+qg/qx/ge334obECqhXICeHm4SEhBwBPVkEZ7WITjdZVUa8P2MFaAadMmXGjx+Phg0bwt7enmeHDPUlKC23QFQjZ6yLVeDmBAVeiqx8vgcxAiv/YKoCO/opMKiVM6oUtYSlqQG7xdFg3VCfZkTMEd7ACWtilLg2gWZE5Hg7Q4o3iVL8vVGGi+fkeL5djlHtLOAsAvqMu7V4+1NWgGyViFE9e/YsSO8ZFRXFziTsa6utcpMh8GxsYsZ6+sD5GxGx4zpLL+KOvswR2BcUoFclxV6Fd7N3wVIlmweg9bgFqBM2AB5VasPchk6AepAYGsLK0QXFqjdAnfAhzCqHb7mCuMPUpPsWcQceombXKJhYWPBgJTcuN5kB+r4HbuPCH9bvgfoFh5amzwhkfJ367YxNsVb2zug8/Xd0+WEzfHv2hWvxsjAyNWc5C9l3elSuhYYJY9F92SHEUCPwzuvwrOL7UQA9OQ+RVj5q9y10nLkaVTqGwEFZjAd6tD8QK9mgQQOeEj5z5gzP+uRKK5+bnfvmlPdqigercvNK8TliBfJUAWpYpYTYrJZNmzaxm4i6xEb9OjXG9uvXL6uXY9WqVWjVqlWWj4sPiBUgVp4kiitWrGDJIg0QKbeDCBxHSyM0L2+HGUEyHB+uxJPpolY+v8y8wMq/miXH+dFK/BAsRdsqtlDaGzErTwQmaeXtLQ3RtJwtpgW6ImWYAk+mqcK5XlPT8XQpXs6X4XqSHFeOy/FyhRyjWouAXjyav5AK0EmFvJVPnz6NJUuWICwsDBUrVlQFVmhrM1Ng6eAC77otuEm1y8LtiNp1C3FHX4CAfVZuKgUL6K/Au1ln1vTTnyr50If8eR5hm8+j/bTfUaNbHNwq1OBwJfLd1zc0ho2LHJ6+jVEvchgCftiMiF23EH/gIWp1i2WrRTp4PxTQ08CgbY+O+HuVlgYA/XeXASYc2pcjqFcB+h1wKloC2lraMLOyRbUOPVCybgtYOclUUhpdXdgpiqFSh17okLgC4Vsuq6REJ94idvu1ggf0pNvnptdn6LnyKBr3HY+i1eqCHJEopIz0xDQNTCBo48aNnHvwUbx2U6po1JSlN/8++UKOFvFjfCsVyI3GnTyl1UG8+nXSNmdnXZmTRv9bqaP4PT6sAi9evGBL31GjRqFOnTqqGXJdXRgZ6KGc0hxxTZ2wKUGB25MUeDUzzcFG1Mp/MDtPrPy/s2W4P1WJbX0V6NfcCRXdzWFhLIGOtha71VHtS8ktENPYCRvi5LgxUc4zIm8JyFPtE6V4M02Kx7/LcOmMHLd2y/FmkQwjW4mA/sOOAvFVH60CArA/efIkFi1axA4Q1F1Pbg6cOmtiClt5UZRq6McSDEoFjdp9B/HE1mcC7D82oA/dcYMBaPSBB+i99hTaTV7KGm95OR+YWNkwKNY3MuFmUu+6zVEvfiy6zF3PjjSm5vlj6AnQV+vQC7UrmOD1liIaAPTRbikGJ13MFtQnnP4feizeBedipZiFJ8mQpZ0Dy5xIK29mbYti1eqhUd8JCP79MKIPPEx3sIk9VvCAvvX01Ug4+RpRu26g3ZRlqNS+B+wVRTk4i1h5mgImTfHMmTNBUi36MyowVj7jHk1psWRdqS69oVRZcRErUIAVIDBOft7ZgXIiOqjxlZ4ngHkTExNIpdIc/etJS0uDBnERK6BeAbLxJee5ZcuWoWvXrvDw8OBkdz1dHTjbGKN1JTvM7S7Fye8VeJoosvIFwsrPluLlTAXOjXbD3G4ytKlkC7mdEfT1yC1Oi802nKyM0bKiHWZ1k+HECCWeTlcNooiVFz4DSW1ezZTi9g4ZLp6V4+FqGf79UYZRIqBX38XF619SBQjYUxDQ8ePH8eOPP6J79+4oVaoUN+iQdtrQxAwObl4o3aQ9mgyciu6/HeDE14zA/qMD+u3X2daRGjdJ1x+1/z56rjqONhMXwycgArLSlWFibsnMsgEPRjw43VVeolx6wmu1gAhEbLvCrjLqkpjsrpOGXgD0xqbm8K+jydITEL22pyIokOq97aRp0/scf4WOU5fCXl6Um0sJNFOHPNmJOrp7gT5Xx1mrEb71KgdvsWtPWu9CQQN6eu/Wk5ehx4pDaBA3Csq0mQ4axNHnKV26NPr06YOtW7fi77//BvVgfPTl6lBNQE/g/okIjj563QvZG/j7+7PcMKevTfIb0tR36dKFG2mzGwTQtu7evctmAzltV3y88FSACJDnz59j7969GDZsGOcYkHxRR0cXxoYSVPKwRL8WLtjWV4k7k+R4JTa9pgNpAVDndc2s/BwZ7k1V4s8+SiQ0c0YFpQXMjd6x8sZpMyL02JYEBW5lMyNC7Pzzn2S4kiLHtcNyPP9Zhv/NFwF94TmKv+JvSsD+4cOHIE/xOXPmIDAwEMWLF2eNH8laKBXUsWgJlGsZgGaDExG89CAoNCo+5RUz9p8E0B99lQaaVY44DOz3pQH7sT+jSofekJWsAGMzc+jq6MLA2ITBPLHgxLhV8uuG0PWnEX/8FafWZiUfUgfmGQE9jfAXTS71HgBN2ddWA9CzNj3lFSJ33USnOWtRvlUAjC2sWMtPoNrMxg5evo3RdMAU9FyRosHKa7x/ATP09N6VO4ejQpsusJW6sXMQ3efo6MgaYPLavnjxImcafDRWPuNx8t9r4EgZzZoekgN0v7iIFSigCpDXPIVL5QTQ8/p2OTno5HV74vO/7gq8ffuW3eV++eUXdO7cGUqlktOHiZWX2hqjnY89FvSQ4dwoJZ4ligFReQXuGZ/PWvnZUryYocCZkUrMDpKhZQU7SG2NIElj5YmcdLExhl9lW8wPluL09wo8Y1Y+c/cgYudfT5fiwRoVO393iwwv50rx3zwR0H/dR2ch+/Q0RXj//n3W+yUmJqJjx47sO25kZAQdXT0YmVvCqVhJlG/VBS2GzUGPPw4jZv999Dn9D0I3nUXZ5irtu1lWSbFZ2Vam3a9qin1fQx9KDH06oE9LrxVSZ4mx33MPPVYcResxC9kdxtWrNIxMTJkRF6bPCeyTVjx4mWowws2+lPaajZNPZoCegqVO7KinCUB3FcG6/cN4W3E0yEl6xp+nUb8J8KzeIE2brvK51jcwRMU2QdzES6FasYefs8Qms8+Rb4b+9H/otvI4zBxdeTBBvQRWTlIeXNBAh5r9ypcvj++++44lA/TbfxJWPuNxlXrsvXriUtZNjBlfLt4WK5CbCuTkdpObbag/R3S3Ua9G4b5O502SbZH0auDAgfDx8eHeNGLlTY31UdXTCoNbu2BnfwX+nizHa5GVzycr7wp2sJkjw90pSqyPVSCmkSPKKcxgZiTh4Cci4EyN9FGpqBW+a+mC7X0VuDP53YwIa+Uz6VXgZtg5MtzYL8flk3I8XiYDyXH+Exn6wn2Qf63f/s2bNyy5OHDgAMghokOHDihatCgzDQTsjc0t4eJVFhX8unEYUuj6kwhdfRTlWqjcaT4JoBcGBxrA/m8EL09GyxHzUL5FAHvtk5yEQD1ZdDp5eKNcq0C0GD4bwb8nI3r/fW72VZe5aDDkGSQ3dIIgQB+z+RRu7XmfqV+YtAyRO66jw7Q/ULlDbzi4e3HTLrHgdKHPYW5lg/YTlyCGtfLZOwjlB9DTYKTf2f9D5wXbYWrnpAL0RYqkJ75StHjbtm1ZVnD58uVPy8pndmBc6f8+qH92MLNniveJFfigChA736hRowLRuxN4I8b/6tWrH/RZxBd9OxUgVv6vv/5i2SqdU2UyGfT19UGsvNzBDJ1qOGJxqAIXRyvwXGTl8wnkpSBW/p/ZUqTOVOD0SCWmd5GiSVkbuFgbQqKr0soTK08zIh2rOeCnXnKcHZ37GRGS2zz5VYZLp+S4uU+O1B9V2nqRof92jtlC+U0I2N+5cwf79u3jQCE/Pz+4ubnB0MCAPdNNLKzgWqICqgaGo0nCaG7uJABtbmmFBlHDEL3vPmKIBRfAdw7rPDH0GbclAPvk54ja+ze6LdqNkvVawsDQKB1Mk3yIZhlcipfhwUjL7+eh54qjiDnwSCUfOvJCg7HPiqEP33wBI5PP4vluew0Q+s9OCcKGR7G9JjnG0PuR9MfORQYDI2P+HJZ2jgicv4ntNXMKh/ogQH/4BeKPveLvFLz0ACoHRkLfxCy90Y9mW8jZaNCgQdizZw8ePHjweVj5jEcUSWySPTXqybdF6U3GSom381EBAYgTu/6hC+nmqYFWbIT90Ap+G68jVv7Ro0fYsmUL9x7ReZWaqglMmhvro2ZxK4xoJ8WegUrcn6qAGBD1ruk0o3Qmd7cpIIrAvAx3JiuxNlaJqEZOKCM3h6mhBNpMmmnBzFgfPkUtMbi1M3b3V+LelHesfE7vw3KbGVLc/VMlt7m/To6Xs9MAvcjQfxsHbmH+FqSlJmaLAoXoD2zs2LGstyYWQk9Pj4E9gVcnj+KwtHfiLnIC9A2jhyP24CMOZ/okgF4A+NSMeuwNYvfdR42AcJiYmzOQppRZSsfVMzDkz0yadlfv8qjYvidajV6AXquOIfbQY7BkJg3YZwfo4468xNTknSD7SnWXlht/6MHVyZBPLhYOzijT3B91u8fA1kXO7LilnRMC5m1kW8rMZDbqtcoroKfPG5/yGuF/XkCbUT+iTNMOsHBwZecimh1wdXVlGRU5G125coV/10+mlc/NQUSMvLrjDV2npllxEStQgBUgUE/ONLNnz87zVukcSGA+PwOCPL+p+IIvrgJEdlE2B/WctWzZEjTjSay8vp4uPJzM0dXXAUvDZLgyVonUGaJWPicgndPj71h5OU6OcMOUABkalrGFk7VROitPdstKBxME1rDHL71lOD9azjMibEWp5mCT3XuR3CZ1gYwbYa+myPF0sSx9RkGU3Hxxh6H4gT60AgT8Xr16xeEY27Ztw/Dhw3n62sXFhYE9sdGkFyRpibGxCXw69ETv1ceZiWaQfPhFjkx9vhh6AdCnJbzGHngI367RHCxFn8m7VlPUCfmOU1m5IVSimmUwtrSBa8mKqOzfG37jf0HvdadUwJ7kNilvEHfgEdtWksuNILkhwJxw/A0/b86qEe+B0KQ5OnAvWxa+vb5Dt6V7EDRnNZyLerMPvQrQbyhAQP8MsQIrv/8Bgn7ehVq9+6c1CFvwAIvs90jTSX7ZJKMiVumzaOVzs/NdCNGsJ9laksZeXMQKFGAFiKQICQkBBfxQ2F5OzbIE5EmuQwMBUWZTgD/EV7YpOm/SrCa5IVFAI9k9m5mZMStvaWKIeiVtML6jDAcHK/FwKgH5zBsvswOV4mPqTP47Vv72ZCXWxCoQ3sAZJaXmMDHUS5t914KFiQFqFLfGyPau2D9Qgft5YOXT653WDPtwpQwXz8jZsvLFPJUnPT1HBPRf2cEqftycK0DAnuKr6U+NQocGDx6MunXrslMKjZAJPNOagpSqd4+Df+IKhG3+C3HJz1TsdzbAvkAB/f4HmkmxHUPQ649kdP1lFxrGj+HwLBsXBfQk+tCVSGBiaQN5WR/4BISj3cRfEbrhPOKPvkBC0jNU69gbAqCv1j4YkVsvImLbZfhN+AXlWwViWh9LTRC6qwj2rqiM3uvOIuHES/T4ZQecKVhKWxsFDeipuZdsREM3nePeAMoOsHSUQk9Pwr+FQqFgC76lS5fyb0bM0hfFymfc5UhiQy436kw9ueCI0puMlRJvF0AFyP2GLC1JKkFrISRKWJOLDQVLEZAnECcuhbcCNOij7BYyjGjatCnvF2T3S6x8MRcz9KjjhJXRCtyYoMQLMSAqndlOB8yZNKBm95jAyj+bocDRoQpM7OTKrLyjlRH3J9Css56uLjwcTdC9lgOWhStwKW1GJC+svPAZ2Ht+tgy3dstw6bQcj1bI2IteeFwE9IX32P/mvzkxFRQ6RA2Va9as4Wh0SsGjYCLSEFKAEklOPHxqw7d3f3SctQbhWy6pGPujr9hPXl1eQtc/JqCvGhCu8qE/8pw93wMXbEGDmJHw8m0CK0fVLAOBe1MrW7iVr46a3eLhP3MVwtedRrX2PWBipmLoq7QKQOfEZagbORSKclVhamnDkpa1Y3U1QSg73wwHBUsF/7w9PSm2oAA9BXyxVn7fPQT++CdqBMfDhdx9TElipM2sUY0aNUDphElJSZw38MWy8hmPlkeb3qslro/J+CzxtliBAqsAgTVi6gUgL6wXLlzIXvMF9kbihr66ClBKNuVyrFu3DqGhoShZsiRo1lNHRxs25kZoWNoakzq7qdpoNQAAIABJREFU4vBQJR5NEwOiBAD8oes3M1Ss/FsC15OU+CNSjp51HODtaqrBylua6qNWCWuM8XdB0mAFz4jkxz2ImmGf/SLDleNyXD8ow/OFaamxaQMREdB/dYeu+IHzWgE62aWmprJ/OQF7CiaqWbMm7OzsmKmXGBrC0skVxao3QO2wQeg0ex3Ct11FHGndM6TOfkxA79M5DOFbLjMI5oCqpMcI23IZnedtRN2IIfCq2ZB7AGh2QUKDETtHePjUQa3ucfCq4gtDI2NuLFWUKA9v30awkbnzoEVXWwfWzjL4+HXE1Y2y94DoT0dXFDigjz3yBPEpL9lXv/mQGShRpzkPnnT19HgWgBqXg4ODsWLFCty4cQNfPCuf2U5HibHqLD1JbyhZVlzECogVECvwiSpAA72UlBRMnDgRDRs25P816h3T19ODt9QcEQ2dsTZWjpsTFHiZJq/Jyg7xQwFuYXodW1HOluJpogKHh7phvL8r6pa0gr2FAfR0VJkyEokeijmboVddB/wRKcPlcQq8mKGSNr3JpVY+Y025GTZRinsbVc2wf2+S4eUcdemPKLkp8omOOfFtvoAKCMCe7Lv++OMPxMXFsW7b0tKSGXt9Q2NYOctQrEYj1I0ajoD5mxCx/RrijrwD9p8C0AuDCAqmij2SiphDjxC2+SI6z12P2iHfMYg3t3UAgWMejNg7wdTCih1r2P7S0Jida8jNx9jMAm7lq6Fe1DAELdmHYXsOv+d88+9uAwz7bW7BMPQ62mj3/TxE7bqKgB82oXrXGDh7loShscpzn2QDJA0YN24c/wk9ffr0y9XK57TP/vsEOOCgCepTquT0KvFxsQJiBcQK5LsC9H9GDm+rVq1Cz549udfC2NiYWXlbCyM0KWuLxC4ynBihxJNsQooyAkfxtiZIFuohsPL/zJbjxkQ3LItQoHttR3i5mMLYQCXlLaKlDRszQ9QvbYeJnaU4MlSBR1PJIz7/fQrsPT9fiuuH5Lh8XIbHv6m854XPR2uRoc/3YSVu4GurAJ0Inz17BtKm0hR2eHg42yQS2CQNOfnB27gq4VWrCerFfI+uP21D1O5biCO9+sl/EbL1KrybqQKqCECXD4hCpsFSak2wGaU75PYSm1FDn8bQM6BXey0DewqXOvgIoRvPw3/GSvj27Au3SjVZTiM0+go+8vSZSFJEjbWV2nZH+8m/IXTzBcQkPeXm1CmHdrznfPNgmwPKVPDMf1Osri4ahw9Coz5j4VWrKSzsnKCrqwddHR0OAKMmv9WrV3PjMnkjf9Fa+dzs2Pd+0wT0xNjfzrszSW7eSnyOWAGxAmIFBPOH5ORkjBkzBiQjtbW15dlmA4kuSsvNEd3ECRvi5bgzSYFXBQAm1UFjYbwuaOWJlU8e6oYx/q6oVcIKthYG0E1j5fUlevByNUdYfUesiVHg2nhi5dPcg/KozX+vxolSkNzm8XKV9zxp6FN/eNcMKzxfBPTi+aHQVuDff/8FMcSnT58GxWD37t2bg1jIEYDYbX0jE9jK3FGyfms06jMeQYt2Ie7gQ4TtuIESLbpAW0eVrPqxAb0wGEgH9gceImTDObSb9juqdY2BvGxVGJmprC8JzBuZmsG9Uk00jB+N7ksPImrfPVU/ACfOprKTz88HFrwHRI8uMIKRft6bYuN23IBnFV/oSSTQ0daBW5nKsFcU5VkCGmTQDEj9+vUxefJkbth6/vz51w/k1Y+as/6atSTpzWsxzEe9ROJ1sQJiBfJfAfrPIoni8uXLQc3QHh4eoNwOIkwcrIzRsoIt5naT4vRIBZ6KrHz+m17TtfJyXJ2gxJIwObrVcoCniymM9N+x8vaWRmhazhZTA6VIGabAk2kq9yBKbxXAdn7W3Aw7U4o721XNsA9Wy/AqzXtefbsioM//MSZu4SuvAJ0kyff5+PHjWLBgAXr06IFSpUqlNRXpwsDEFPaKYijdqC1ID95x9lp41m8Dbd1PC+g1gf0LRO9/gN7rz8BvwmK4VagGib4+a+jdy/mg7biFiNh6CbHJT1VBVAzmn2vYcm7bH6cJRHcVwdIhWrl3uTmciviT/yBu+1UUq1SDAT0BeImBIc8Q0CyBl5cXIiMjsWHDBs4J+Oeff77yvSWTj//2LrDPQrOWJxtl8kTxLrECYgXECuS9AsTKk8EDWfoOGzYMZCZgbW3NNsyG+nqo4G6Jvs1dsLWvAn9PVhSIxEMdKBbG66SV/3e2FE8SFTgwSIkRbV1Qw8sCNmb66ay8ob4EJWQWiGnijI3xCtyYqKaVzy8rr/Z6kts8/1kG8p2/dliGZ4s0m2GF30cE9Hk/tsRXfKMVILD5+PFjHDt2DPPnz2cGJN0tQFcXhiZmcCpaku0k7d29oKWtaoApHxiD0B032fJSAN05rfMiucl8W6nMuscdfYXoXbdRuU1XGJuq0lYrtwpA6IaTbGlJrH7mr1eB+5N7m2kC0V1FMLyXGQLmZe9DH3uEHGxesxTJf+IvcHLzZBBPMwR0oT8b8sSePn06zp49y03JX728Jrv9/u7C9+oIuk9cxAqIFRArkI8KEOF07do1LF68GJ06dYJcLoehIZEm2nCyMoZfJTss6CnH+VEKPEsUHWwEcPuha5VWXoo3s+S4Ml6JX0LkCKhhDw9HYxhKdNhqmVzayJqyZUU7zAySc58Cz4jMel/X/qGfQ3id0Ax7f62qGfbuFhlezn1fbkPPFwF9Pg408aXfZgUI2FOw0ZEjRzB37lwEBgYy00xTmzq6ejAwNmX3GAG8lm3fG6FbLiPhxFsQ0I1Jzh5EE8DOP6BXAXLaTtyhx6jm3yvdtrJqu+6cxJpRi58ZsE9Ivo/b+0q/B0an/Doo82ApTrl9xZ79Pf44ggaxo1G0Si2uCbHzdKFp4JiYGGzevJnt9OgPqVAsxMqru94Qa0/svbiIFRArIFYgjxUgAoTkibt378bAgQM1DByMDfVRpaglvmvpgp39KaRIAXJP+VAHFQE8Fva1wMo/TlRi70A3DG3jimqelrA2FVh5LRjp66G03AIJzZyxpY8Ctycp8LKgtPJqrLzwW3Az7FwZbuyX4fJJOR4vlyIrKY8I6PN4kIlPLzwVoKbNhw8fskf6jBkz0LFjR7i7u8PAwIBZaGqgJQArLeODZoMT0WvVMW5c5dTZI9mnzhYooD/w8P2k2M0XEMeDC02ZTWagftSJS3i63UoDjP6zU4KJh/ap5DppDboCKx+54zraT12Gim27w1bqDn1DI64D+ftTgBfZp1HDMU0Rf9OsfMZDgXTzpJ9XB/WkrxcXsQJiBcQK5KECRIJcuXIFP/30E9q1awdXV1f+36EGTKmtKTpWc8TiUDkujlbg+QwZ3lLjayZgUACF4jp7LTs1vb6dJcXrWXJcHueGn3or0LGaA9wcTGAoUWnltbV14GxjAr/KdpjbXcZ9Cs+oT2FW/h1ssvt9qBn2yW8yXD4lx839MqQuyFxuQ9sQAX0eDjLxqTlXgNxjyBOXZCt0PTNAR0CZUlxJD0jrzJ6T8zt9umeQR/r9+/exf/9+Bqtt2rSBUqnkaU8C9QbGJnDxKoNK7YLRevSP6L3mJOKSniAu5TXITz4zEP0lAfqEU//DqKWJeLNVSwOMPtotxeDkSwzq446lsfLLk1A/agTcKtaAiZUtNw9TEiH1HPTt2zddK19oWPmMuyE53KgDerpOTjjiIlZArIBYgRwqQP+F9L+5fft2Pp9WrFgR5ubm7L5mbChhtniYnxT7Bio5pEhk5bMH6tkBZXrs1Qya1VBp5R9OU/Jsx6BWzqhS1AoUCqXLslotmBhKUMHdCv1buWJ7PwXuTJKne/rn9B75eZzlNjOkIJnNpbNy3F+feTOs8B4ioM/hABMfzlsFzpw5g9jYWE5lpeuZJX+STp1cZUjKsmjRInwt4I8CPMj3d9euXeyj3rJlS0ilUlCIhK6eBCYWlpCVrICqncPQbsJihKw7g9ikpypgf1gT2H9pgJ6SYkM7u74HRq/trYR+KU84wbbdpCWo0LorbF3dINE3ZFbeyckJNMAhadKFCxcKHyuf2eFBXvTqoJ686smzXlzECogVECuQRQVI6kkZKdS/Rf8tjo6OILJET1cHSgdTBNRwwNJwOa6MU7Id4luS2Iis/Ae7yBCQf5PGyl8cq8QPwTL4VbaFws4IZP9ZREsLxMq72hjDv6oDFvaS4+xoJfcp8EDqE9Se5DapC2S4dliOqykyPF0iy/b7ioA+i4NLvPvDKnDw4EFOYa1Xrx4z8JkBeoqopk59hULBa2Lsv5aFGBQC9rdv38a2bdvw/fffo2nTpnBxcYGeni47vZhZ20FRtgqqBUai/ZRlCN34F+KSn3PTrNCk+iUCeqeiJTC2lyZLT8A0aXM91A4bDEU5H5hY2vBJjmRH5cqVY23nnj17eAaD/P3FBaq02IzSG0qVFRexAmIFxApkqAD9p5DL2pYtWxAdHY2yZcvC1JSC+LRhamyAWt7WGNdRhoODFXg0jZpeP49Wnr3YZ7rgn7TL25kuoAZSgR3+mtYqrbwMD6YpmXH/roUTKrqbw9yIrJe1UKSIFkyNJKjsYYVBrV2w+zsl7k2Rf1JPf2bnp0vxcKWqGfb2DhlezM+8GVaovQjoMxxc4s38VYBkKT4+PqhevTpLVLIC9IMGDYKDgwMGDx6MrwnQC9Whk/DLly/ZE5hOxDRAodhtYqwpdltPog8zG3u4VaiJ6t3i0H7q75z2Gnc4DdiTHCeXwVKZSXaE+2hgEJdPDT1JboihJ0CvraWNDRMy6MB3FcGIUEtuBKaeARq8dOjQAQsXLsSlS5d4gEP1EBe1Clwfo8nSE2P/aJPaE8SrYgXEChT2ChArTzkos2bNQrNmzWBnZ6f6/9DVQVFnM3Sv44Q/opS4OVGJF2kBUZ+alWfXl5mu3Pj5YLonbk0thTvTSuBpojvPEBA4FgDll74WtPKvZsnx1xg3zO0uR+uKtpDZGkFfT4eBPAU1yu1MEFjDHot7y/EX9SkkqnTyn7L27D0/W4qbe1Te849WyPAqB197EdAX9jNKAX9/0sUToCefXLqeE6AfMmTIVwnohbLR9yNgT7ZimzZt4gEKNYZSch/5sOvpG8Dc1hFuFWuiRo8+6JC4EuF/XkL8sReIT3oE36BomFhY8PSeTxZJsQJ4z2z9MQC9vbMDLq91eg+Q+tcz4ERd+s1o4EYNwyIrL+wJmayPlNGs4SE58N/rTJ4o3iVWQKxAYaoA/W+Qkxr9Z1B6dokSJTj3hHqyzE0MUbekFaYESHFkmBKPpitYGvI5HGwIzBOIvT/NE0njamLFiBZYNLQDlgxti00jG+PcpIpIneGGrwHUq7PyW/sq0beZC8q7mcPMUALtNFbewkQf1b2sMaKdKw4MVOLBJ2bl1QdEJLd5tliGyyfkuH5Qjuc/5SyxEgF9YTqLfILvqg7oSX6TGaC/d+8eA1/SCH7tgF4oKX1PcnWhJt+1a9dyQ5Ovry/7sZMOj4G9vRPcK9eGb+/vEPDDBkRtPgffLpEwtbD8/IB+0U44E0PPTb6mqF6rJO6t1tEApP9s18H6pSPZfYFkRyIrL/z6WaxTj73venMhJIsni3eLFRArUBgqQKz8iRMnMGXKFM7qsLGxga6uHvR0deHlao6QBi5YHSNX2SGmsfLqQO9TXRfA/N9Ti2PDyCYY168H+sVGID4mGgkxURgUH4bZgwJweHwNpCaSbeaXydQLrPzLWXKcG6XE7CAZWlW0g9TGOJ2V16U+BXsTdK/liGURclwcp0DqjDR50yfQymf8TQXv+XsbVXKbvzfJ8HJOzg3AIqAvDGeQT/gdBUBfrVo19s999eoVyCVG/XLz5k0MGDCAJTffCqAXSkzAPjU1laUoq1at4gbhKlWqwMLCgsGynoEhLB1d4OnbCHVDv0MJ30YwMjFlG0xqpg3fchm58Y8X2Pr8MfTPEHv4Bfqe/R+6L/wTTh7erNukwCw9fX1ULaGN11uKaID6/w5I8d/r28LXFdc5VeDqUI36cbPss4M5vUp8XKyAWIFvrAL030BuaevWrUPPnj1RtGhRGBsb8/+ClakhGpa2xYyucpz83g1PyA7xM4J5ApgEhJ8lumPnmPoY2icUkVFxiIiKfXeJjEVsTAxmDQzEX5MqqHzwvyhNvSvPHPw7R4b7U5XYmKBATGMnlJGbpbHyFAypDUtTQ/h6W2N0B1ckDVH1Kbz+3LWfLsWL+TJcPyTH5eNytq3MyntefTAgAvpv7KTxub+OAOjJr53cbqZOnYpp06ZpXEaNGsV6c/ItHzp06Fctucmq3iRFIWB//vx5LF26FBERESxXMTMz4xO4xNAYVo6uMLexY3aGQqqqdQ5D5PbLiD/+WsP/XQDvma0/HNCnIvboSySkvEL4n+dRP2IwLOyd2LlGCMyiRMI5I2q9D0jJxUWUjmT102veT3VK9tSsId0W66dZJ/GWWIFvuALUJ3b06FGMGTOGszooSZu02hJdXZSQmiOqkRM2JCjx9yQFPjeYZDBPgH6GFDemlGLAHh4Vj4ioOERGxWpcwiLj0C8uEptGNsGLGcovRnpDswv/zJbixSw5zo5yw4wuUjQtZwMna0NIdAnIa0GipwsPJ3P0ruuEFVGUCqvAixmfXiuvDsj5eqIUJLd5tJy08wrc2i3Hix+yb4YVtiEC+m/4JPI5vpoA6Mk7t3jx4gxiK1SoAOFCvrrUxU/No9QA9K0CeqH2ZMlJvsJnz57FkiVLWC9Zvnx5CMBeCKeiZtPiNRsjYO4axOz/G/EprxhwxxzOPnU2z4A+6Rl748cfe42Y/Q/Q5cctqNEtltl5auQlMK+vr4/KlStj9OjRnJb75lysJiClBk8xMEn4iXNeEyOvbmNJ16/0z/l14jPECogV+KorQMQOWR2vXLkSQUFBnF/CiePaWrCzMEKzcraY002Gs6MUeJr4+SQeAiAU1tz8OVOKMxMqYHhCL4RFxmsAeQHYE8iPiorDT4Pb4dF0D3bAEbbxudaCVv7eVDesj1cisqEzSsvMYGKgl6aV14aVqQHqlbLFhM4yHB2qxJNpch5I5YYF/9jfi8D8q1lSkKvNxTNyPFgt49u5eV8R0H/Vp4sv78MLgJ4sKanZh9j4kSNHpl/oNsltateuzYD+W5PcZPWLCMD+1KlTWLx4MXr16oXSpUvzlCuBeQLS5jYO8K7XEo37TUS3xXsRvfdejsA+b4A+leU8cUdTEbL+DJoPmQHv2s1gbu/EPvo0uHBzc2MHm19//RXXr1/n2RPWyp9u9T4oJScXccldBS7FaNaPbC1JYy8uYgXECnyTFSBWPjk5GSNGjGCTCEtLSzZKIFa+jMICfZu5YktfBe5P+TJYeXXASICemnBPTqiIwfEhWQP6SGLt4zB/oD8eTisKsrJU386nvE4SIRUrr8Dpke6YFihDozK2cLQ0SmPli0BfogtPZzOE1nfCmhgFrk/4Qlh5NZ0+JcM+/1mGKylyXDssw7NF2XvPq9dYBPTf5Knk830pAdCT083GjRtBnvPUBKt+IbY6Pj7+m9TQ51R5AdhTUxTZPgYHB8Pb2xvE2mjr6EDf2AR2iqIo2bAtmgyYiu5LDyJ6/30VsD/y8j0pTm4BPSXWEisfve8eOs/dgKpdouBcrCQMjU1BmnnS+NeqVQsTJkwANTOTA4NGQzNJRDK6thDT/GBVTl9ZfJwqQPUjlxt1pp7qKUpvxP1DrMA3VQFi5alPbNmyZQgICIBMJgPldpC/uYOVMVpVsMWPPeW4MNoNz2d8fq28OiBUv05M94XJ5TC2X0+ERmTO0IdHxiE2OhZLh7VhG8u3n0lDT978/8yW4e8pSqyNUyK8gTNKysxgTKw8EWZa2rAxN0TjcraYGijFseEKPE3rU1D/zp/7utAM+2Ctip2/u1WGl3NzJ7ehzy4C+m/qVPL5v4wA6LOzrfwWXW7yWnlyOnj69CmOHz+OefPm8Ynf09NTdeLX0YW+sSns3TxRuqk/mgyajh6/H0bswceIJ//6I5Q6q5Li5AjoD6dyoFX8kVSErDmJJgOmwKtGI5jZObJ2n6w1qTkrLCwMa9aswa1bt7iBOVMHm9dXAUo9VQelItOc+5/+yU7N2lEdxVmO3NdPfKZYgS+4AnTOJPcvsvSlnJV0MwQiaiQSlHe3wMBWLtj5nQIPpn25QF4AtQTO703zxG/D/BAVHQfSywtSG1pHRNJ98RiREIqD43zxmvTnakyzsJ2PuRZY+dSZChwfrsSkTq5oUMYGDpaG0GOtfBEY6OvBW2qBqEYu2BivxK2JCrz8TJ7+OdWC5DYE4G/sV9lVPl4uQ15kQCKg/4JPEF/jR8sNoCfWXgiWKiySm6x+SwL2xIbT1OzMmTNZ7kKyF9Kx6+jqwsDEFA7uxVG+ZSBajpiHnitTEHvoCeLSgH22gD7lNeKPvUH03jvoPHstyOfewc0L+obGzMpbWlmBEn3JPo2kQM+fP9dk5TP70KQHz5iCSszz27uZPVu8L2MFKDE244Do5bmMzxJvixUQK/AVVYBYeZIoLlq0CO3bt4ezs7PqHK6tDSdrE7TzccTPIQpcHqtkO0SSs3wuX3kh6VVYZ5X4SuD85Qw5Tk+sjBkDuiAmOgahkQkIjYznNTXKDo4Pw+oRLXBvWnF8anaeZhCIlb87WYlV0XL0quOI4i6mMDbQZVaeknbtLAzRvIIdZgaRe5ASz9he89MPPHIC8sLjJLd5slSGSyfluLFPhtQFOXvPC6+ltQjov6KTxtfwUUVA/2G/EuktKaiJ6kcAu127dtxAJZFIGNgbmZrD2bMUKrTpitajFyJk7WnEJT1F/PF/EH/oMar594KxqTl37/u07Y7IbReQ8P/sXQd4FOXaJb030tu2Wap0pHdEQEAERAEBadIS0kPoPbSQ3hUV9XrtBf1V7rXjBQsqIogKhpqQACGE9AY5//N+kwmbkIT03YRvnifPzM7Ozs6c2ZmcOXPe8x7PZzcAE0PC0GXYOFg7usDA0AiGlHfcrRt8fX3x6aefsqIturGoUZWvaXeuvVmVlBJB5ck3NSF177yy7HufchB2fOAIcATaHAJ0zaTGgocPH8batWuhGXhgamKMwZ3tsOVJGY5uFHAjRokSLcUhSt1e6SYiO7YzLkX3xj+R/ZEa3Uu0yiR41pgjT6Q+J06Fk/sG440tT2Lf2iXYEbICu0JWMJL/n9CJSI3uydR5TWLZktOSKp8br8Sv2wTsmyPDIz06wtHGFEYGYoKNuakxeipsETDJDZ8Hq5AeodJZVV7Citlt4mXI+Fy021z7PzkK65E9L32expzQt7lLiG5vMD1upEeNw4cPZ48eq/iwKzadFPoNGzYwD/2mTZvaZWxlY48S5fWTJYlwjIiIwPTp05kH09jICIZGRiBiL+vRH4NnL8eTe1+D16EzCP7hBoY/swKW1raM0A97+jms+OAHzEn4AAOfWgInZSeYmJkzVZ6amDz22GOIj49nyTvUDKumY3Tf7aeUFk2lmaZ58s19YWMLUN1BdeyuJNXvs3wpjgBHQCcQIFX+3LlzePHFFzFt2jRQo0QmwOgbwNPRCs8Md8Fb3kpcpDhELVs8iARTrCR1dv14xxS8tGkOi6M8sHk26/iaEtmvIi7z3uZQROrz45RIi+6BE/uG4Me9o3Fs7yi2rsyYLq1aBCuq8tR0S8A7PiosGuOKbh5WMDcxZJHLevoGcO1ogScHu+CFJQqcClUiN67C3tTKdiBNol2fabLb5L0sx8WfFbhwXIFbr9e/GFZaPyf0OnFpaD8bQQWV5J+nAktSm2sii0ToyWrj6emJrVu3ckJf7fCT6kPEnnAi5Wfv3r2YMmUKi/qkboKGRsawsO0Iec8BGDrfB7P2/Qv9Jz4JCytrRuh7jHgUoxb6otPgMbDq6Mjyjo2MjNCzZ08EBwfjiy++QEZGBqhAt0kDT75pPHx086NJ6snGRDUKfOAIcAR0GgG6PpM98csvv4S/vz969eoFS0tL1l/EwswEw7tRkyI5ftysws1YBUoStWOvkUieSOaV+D18KBI3zMPaoFVsu/38xMZQGwO9QMT+bGTtzaGI1EsWnPw4FesMW8g88/feAEjf25xjSZXPiVfil60C9s6WY/RD9rC3NoUhU+U7gFT5vkJHrJnqiW/WqnA16q5Xvjm3pUXWFSdDUawMNz6UI+W0AulfyVHwQv2LYaVt4oRepy8dbW/jzp8/j/DwcERGRoKma7Jx0MWQuuWtW7cOn3zyCUjp4MO9CBB2VGRF5Purr77Ctm3bWKtwFxcXZpshYk+EXdlnEJxlAqQceVsHJ9g6usDY1IypFtTA6/HHH0dycjLOnj0L6t5b043WvVtwnzk8+eY+ANXxNtUcVC8wPjmxjg/wtzgCHAFtI0D/q86cOYOkpCRMnjwZjo6OILHEQN8AShcrLBzthvf9lEgLFypVeYlsaWNMVhsi4mSL2b/5GRCJ967W8dXbNwCrA/zwxpaZuB7TrU4vvETsW3NfShI9UZIkR2qEgDe8lFgwyhVd3K1gZiyq8vr6BnCzt8Csoc44sEyBv3apKlT5hvnPW3Ofqn8Xy55PkiHtsBznTimQ9V7DimGl9XFCr+0rRDv7fiKg1EiD/khlrmmgi+LNmzdx+fJlZGdn10j6a/rcgzpPIvYUhfbf//6XFRRTjr/YbdCAEXnyxkt59nSBo2l6/NunTx/m7fz666+ZlafJqnz1g8CTb6ojUv/XGQeqqvSk2NM8PnAEOAI6hQBdgymVjK6/lAhGUcMWFhZMlbc0N8Xo7vaImCtjnu5s1iBKNwovSdmmwtYf947C2iAfeFWQ+SppNb4BoPjJHauX4/d9Q1Ga0Dqqu0RCaxtrqvLHNgvY8ZQnhnW1g52lSYUqrwdLMxMM6NQRG6Z74Lv1SmRGK1CY0DgyXNt2tMZ8KobNeV2O8ycUuPSDArmvyCB56hvy/ZzQ69Rlo33wAQ2ZAAAgAElEQVRsDF38pL/a9ojeJ5WYxnyoHwKEF6nrFy5cwMcff4w1a9Zg1KhR6NixI/vHQs2ppD/qxDtjxgy89NJLSElJYZ9rMax58k39DmBNS5Eqr2m9OWLLE4NqwonP4whoCQESoE6fPo3o6GhMmDCBXW8pWIBU+U7uNlg2zh0f+StwNVLJyKQ20mtqI33kOc+JE/BJ6FT4+AWC1HhNMi9NE6FfF+iDb/eMB2W6k7Jf2zpbej49BRBVeQUuhQv4t5cC80a4QHC1hKmxKFZR3LKnoyXmjXDF6yuUOLtHibx4ubjtCTKtbXtjsJGI+7XPxGLYq4fkKGhgMaz0vZzQa+kiwb+WI9BYBOgfDCUrkKWJsuMDAgLQqVMn9uiX4i779esHKjb+3//+h8zMzNaxNPHkm8YdTrLeVI8B5cXFjcOSf4oj0IwIkABCT5IpCWzp0qWsXwc1AKSnn9YWphjXyxFxC8Q4xFtMldeuV14idZpjkdCr8VHoNKzyDcKqOgj92gBffL1nolYJPanyZUkykFf++40CtszwxJAudrC1NIFBhVfe2twYw7raY9tMGb7fpEJWtO512tU8BvebJrtN/otyXPpJVOiz32x4Maz0HZzQN+MFgK+KI9CaCEjEnjyds2fPZqSeMpBfffVVRvbJ/tRiqnxNO8qTb2pC5f7zKOFGU6WnabpB4gNHgCOgFQTo2nry5EmEhYVh7NixsLOzA6nCpMp39bDBqgnu+Gy1gOtRuk0mSWnPj1fi8J5xCArwZ/55SZWXxkTyqUHU5iAv/LxvJCifXiKIrTkmVb44SYGL+wT8a6USs4e5QuFsCRMNVV7uZIGFo5zxjrcK5/aqkC+p8jqeYFMrjnEyEKHPekeOlD8USDusQP6LDS+GldbPCb1WLhf8SzkCzYcA1SpQt1kqRqZkIWpURf+QtDLw5JvGwX5idFVSTwWzlFnPB44AR6DVECAB5Pr16zh48CAWLVoEpVIJMzMxXMDW0gwTezsieZECf+1UISdeUaFm67bFg1TvlKi+iF63CF6+wcwvX5XMB7JOsPs3zUVadE+UxLcuoZdU+ZtxShxer2LddAd1toONhQkM9MVceZoe2d0eoU974KfNSmTH6vaNlESw7zdmxbCJclz5Wo5//lAg86AchYmN/z1xQt9qlwr+RRyBlkGACl3JV09pOETuW1WVr75LPPmmOiL1e03FxdWtN9RVlg8cAY5AqyBAIsjx48cRGhrK+qjY2NiAAgYMDAzxkNwWgZM88XmICjcqLB5FWvJqk+pOKnqZxh+9rs33TvNz4lX4fs8Y7FmzlCXdSB1fSZkP8PdH7PqFOL5vOCugrW099yOnDX1f8sqTKn8hTGAJNTMGOsHT0RwmRqJXnmoVVC7WWDrWDR/40nIKpsqzTrttVZXX2G4qhs19RY7zxxW4eEyOnNfkjSqGlbDnhL5VLhX8SzgCLYsAkXqtEnnN3ePJN5po1H/60u6qKj1Zb7IO1f/zfEmOAEegwQjQdZOa+b377ruYN28eZDIZqBaJvPIdrc3x+MNOePE5JVL2CMjVoipPRJs88ZT/nhHzEM5EPow/IwaCmkLdiOtSURBaezHrzdjOOLZ3BF7fMhOR6xZhz9qliFm/EG9vnY7fw4ew4tmSViqGFVV5ObJilfh2nQrrpnpggNoGlmbG0NfXY/1UbC1N8UhPB4Q9I8evW1W4FasAu4nS0o2URJqba8yKYWNluP6xWAxLHWILnm+83Ya2ixP6Bp/+/AMcAY7AfRHgyTf3hajGBY4PrkrqyXpDTz34wBHgCDQ7AqWlpfjpp59Yo8NBgwbB2tqaJYYZGhqhl8Iaa6d6MhvIzRgFihPl0FaCDZF5IsE5cWr8EiaS8pj1CxC1fhHr+PrB9idwJuJhRvZpuZpIJyniuXFKXInugdPhA/HbvuH4M2IA0qO7M589vV/T55pznqjKy1CUpMC5vWrsf06BaQMc4elgDmMj0V5jbGSITm7WWDHODf8XoERquAoFWu6025wYSOsiu03BC3KkHlXg3O8K3Hyn6XGbnNA3+yWCr5AjwBFgCPDkm4b/EPJ+u9d6c3ZFw9fDP8ER4AjUigCp8tQr5d///jcoSIBifqlvB6nyjnaWeHKwC15ZLsfFMN0ovCRCn0e2mb1jELbmOQT6+4nxk36BzEITEuCL5zfOxV8RAxjxr8s2Q++Ryk/59IWsA6zYfEoimi01vqvKq/D1OgEhj3ugn8oGFqZGoiqvp4+O1maY2NcR0fMVOLFNahDVdKLbUvvUlPWS3Sb7LTnOnVQg9YgCeS83Lntecxs4oa/1lOdvcAQ4Ak1GgCffNBzCC1uqqvRkvcn+puHr4Z/gCHAE7kGA6oyOHj3KGu5RxK+lpSUj8qTKP6y2w+Yn5fh+k4DsWAVKErUfRcnU+XgZzkX2ReS6xVjFmkMFsghKKYaSur8Syf/X5qcq7DetW9iqSSqrT0uqfGGSAmd3C0haJMfUh53gTqq8oajKmxgboqunDXwmeuBQsArpke1TlZewIbtNYYIMZLNJOa3A9f9ToCCp6U9IOKG/53TnMzgCHIFmRYAn3zQMzpoKi4915dabhqHIl+YIVEGAVHnqtn3gwAHWdM/R0ZH17iBV3sXOArOGuOBNH7J4CDpl8SBluyBejm93j0OAfwAj9FJKjTQmYk+kfvvqFfgjYghKE3WD0JPnn3Lls2JVrKDY7zF39JRbV1Hl7a1NMbm/IxIWynEqVEBunIJZm1rDAiQR7NYek90m94AcF39R4MKvCtx6XY6iOE7oq5ywjXjRoRGf4R/hCHAEGoJATQSVVOfMDxuylgdrWapBIIw0/+hpBx84AhyBBiNAqvy3337LmvD17NkTFhYWTJU3MjLG0C4OCH1KhmNbVLglFb3qUOElkeLceAHvb58OSqeRSHz1MRH6tYE++N+ecShNcG9xP3xdJJieKpQmeqIwUYEzpMovlGNSX0e42JnBqEKVNzMxQg+5Lfwec8MXIUpci9K9Trt17WOj3yPiHifDjQ9FdT79awXy9zetGFbaFq7QN/jSwD/AEeAINBgBnnzTYMhQk12JPPZ84AhwBOqNAHXU3r9/PyZPnswaRFEUop6ePtwdLDFvhBs+8BdEi4cWi14lQlbTuCGEfo0OEHpRlZcjK1qFz1ar4DPBHT1l1jA3MYK+nh7D3tHWHNMHOeOFJQr8sVOJPOlGqhUKc2vCuDXnsez5ZBlSD8uRckqBrPebr0aAE/p6Xxb4ghwBjkCTEODJNw2Dj55s/KioqtL/0odbbxqGIl/6AUWAVPkvv/wS3t7e6NatG2sQ1aFDBxgbGWNEN3uEzZHjxHY1cuKVLPJRW7ny9yOTpHZTAeu3ex6Fv39glcZQkkrPLDc+gdgesgKnIwZrpdsrJQBRzUFhkhJ/71Ij/lkFJvRxhJOtGYwMRK88kfreSjusftyTxVVmRj8gqrzGjQoVw+a8Lse5Ewpc+lHOrDcswlJjmfv9Jmp7nxP6B/Rix3ebI6AVBHjyTcNgp2JYTdsNTVPRLB84AhyBWhE4c+YMkpOTMX78eFCDKAMDalSkD6WLNRaNdsPHgSpci1ShSMuqfH194kTqL0T1Rez6RfDyCYaXj1gUS4SeimRXsgZRAXhz20zcjOuM1sqTl4ilpMpfj1bhkyAB3hM88JCnNcyMjZi1SV9fH8525nhqsBMOLFcyG05+vLxNdNqV9rE5xhJxv/aZHP/8qcDV/8hRkNw8dhvaPiL0u6bZwt2Wfu8dMHr0aPz222/a6xxf6xnaMm9wD33L4MrXyhGoHYGarCR/zq59+Qf9HYqt1CT11FG24K8HHRW+/xyBexDIz8/Hf//7XyxduhSdOnWCqakpSJWn8egejohboMQfVHipJYsHS3yp6PCq2e21rk6vRNToc3lxKpZBH7luCQL8Apifnoi8l28w1gT64uXNc/BP5MOtWlBKBbulSZ4oSFLg9E4B0fPkGNfLAY42ZjBkqrw+zE2N0V+wxbonPPC/DSrciFFq/UaqOch5Y9ZBdpv8F+W49JMC508oWGxlY9ZT02fopurOSwrsnG4HN07o77k28BkcAY5ASyHAk2/qj2xZNkANpjRJPTWg4gNHgCNQicDp06cRERGBsWPHsgZRpMp36KAPwdUay8d54LMQAVkxKhRrKYqSVPaSBA/kxQk4H9UXv4UNwS97h7Bur9dju1Wo1TU3hZIIXE6cgFPhQ/DetieQuH4eYtYtwP6Nc/BZ6CSci+qHwngFI//S8i05JgJZmiQHqfL0xGPZI67o5mEFU2NSh/VYgy43e0vMGeaK11cqkLJXydKDShLEG5SW3DadXHecDETos96VI+UPBdK+UyD/peZQ58UC5NJkJf7a2wkLhttD5mIBY2MDjBo1CsePH+cKfeVVgk9wBDgCzY8AT75pGKZZh6oSeiL3qVENWwdfmiPQDhG4desWPv30UyxatAhyuRwmJiZMlbc0M8UjPR2QtEiBv3cJyEtQiKRZCwk2Epm/FtMVn++cyLq77g55DqGrn0Pk2kV4e+sMRuyL4uWgZesipOSnvx7TFeci+7DusJeieuFmbCf2mfpaeOpa//3eY6p8ogz5iUqc3KFGxFw5xvawR0cr0wpVXg8WpsYY1NkOW5+U4QeW6U+qvPYz/e+3by35PsueT5Qh/Ss5/vlDgcyP5ChMbFpUJbupSpbjZpyAz0PU8B7vjt5qeyxcLMcj420wbdpEnDhxArdv32mHZ/69u8QtN/diwudwBFoHAZ580zCcyZakqdKT9YYw5ANH4AFF4Pfff8euXbswYsQIWFlZMVW4QwcDdPW0hf9jHvhijQo3mSovZ1aUliRsda2bSHp2nBof73gcG4JWwdePPPCBLDuexkH+fkjYMB9nI/szFb/oPqSeiDutU3Nc1/c313uSKn8tWsCH/gIWj3VDZzcrmBqJqjw9FfFg6UEueGeVAhf3te8GUQ3BlWXPvybHxV8VuHhMgZzXmtYZlmJBy5IVOLOnE2IXKFkBsqONKUaPccXBzzrjpVdHYf+LEUhLuwLqwfAgDJzQPwhHme+j7iLAk2/qf2xKMu613pwYXf/P8yU5Au0EgaysLBw8eBDz5s2Du7s7jI2NmSpvbWGKx/o44eWlAs7vFZCfqP0mRaLi7okT+4ZiY/AqePkE3dMcijLkA/z98da2GSBbDangDSGLLb1spSqfoMRv2wSWEDTqIXvYWprCQF9MsLEyM8Hw7g4IfVrM9M+paBClq+lBLY1ZlfVXZM9n/p+YPZ/xuQIFzzfObiOq8jLcilfhqzUq+E50R1cPG5ibGMKuowU275Dj97/74ey5BKSnn0dJSWk7Oevvvxuc0N8fI74ER6BlEeDJN/XHtyasMg7U//N8SY5AG0aAlEbyBG/btg2DBw+GpaWlqMrrGaC7zAbBUzxweIMKt2JVLEKRohSrEKtmiAZs6PqI0OfFq/DeNrEx1CqfwBqbQ3n7BGLnmmW4ENUPZQm60emV9rUk0ROlyXJcjRTwjo8S80e6QnC1hEmFKm9oYAC5kxUWj3bHQT8VUiNUKEwQn4i0hgWoocdDG8uTOl/wghypR+U497sCN99pXPY8qfK3k+VICROQuEiOx/o6wMlGtDrp6xtgwmMe+PQLGVKvLkVh8WncuVOGB0ScZ1c1Tujb8MWdb3o7QoAn39T/YFYvKD5iC5B6zweOQDtG4Pr163j77bcxe/ZsuLi4VKryHa3N8cTDznhlWYXFoyKKUlfIJEVI3ozriuRNC7BiVVCNZJ7iJ4nQrwvywYnwEbid6Kb9GxEqeiWvfIISx7cJ2Pm0J4Z2sYOVhQkM9PXQoYMerM2NMfohMdOflqEGUXQTpQs3Utog7rV9J2XPZ78lx7mTClw+Ikfeyw2z24hpQjLkJggsvz9wkju6e1KzLmqSpgdrazuMHTsEL77SF6dTBiAn7y3cuZMD4MGw2kiXPU7oJST4mCOgbQSqE1Xyi1/are2t0r3vJ/JOJF7TT0/Y8YEj0A4RuHPnDo4dO4YNGzagX79+sLCwYCRGT98IvZR22Dhdju83C7gVp9AZVV6T2JFCfyu+M17cPA/LVwXXSOilxlAbgn1wKnIYyhLctUroJa98RqSAt1apMHe4CxROFjA21GfYGxkaQOlshaVjXfF/gUqkRypRqGM3UprHQJvTrBg2QY6Mz0W7zbVP5ChMqv+TI1GVV+DCPjVeXCbg8Yed4GwrqvJ6HTpAUAnw9vLH/326DSfPDMSVzFUoLj0D4HY7vBrUvUuc0NeND3+XI9B6CPDkm/pjTTYbTUJP02TH4QNHoB0hkJGRgddffx1PPvkknJycYGRkxLzyDrYWeHKQC/7tpUJauFBJJrVJ3Gr7biL0lEzz2c4p8PYNrrnTq49YIBuxfgnSY3uiNF47lhtSgssSZciLV+LnLWpsnynD4M4dYWVuAn1S5fX0YWNhinG9HBE1X44TO1TI12J6UG2Y69J8stvkHZDj4s8KXPhVjlv/lqOIPPX3sX9Jqnx+ogpHNwoIeVyG3go7WJoZQV9Pj93YUjF4VGQU/jz9K9KuhuD8lRHIyXsPd+7kPXDqPF32OKFvRxd/vivtAAGefFP/g0gFsZqknrLqufWm/vjxJXUWgbKyMhw9ehQhISHo2bMnzM3NmTJsYGCEAZ06YtvMu4WXLNdci155Iuz0VxdBI/tPSmR/7Fu3lDWE8lp1t9MrWW1WrApGSKAvPt81sSJLvu711fVdjX2PvPIlSXJcCRfwprcKs4e5QuZoCSMNVV7tZgOv8R74z2oBV6NUlTdSumJvauy+t9jnKophb3woZs9f+VqO/P33L4aVvPKXwgW8slyBGYOc4WpnAapXIIuNQqHAc889h48++gjXrl5Dbv5XOJ82BmnXvVFcehbAgxFTWf0Cxgl9dUT4a46AthHgyTf1OwJ080PRlZqk/u+F9fssX4ojoKMIpKWl4eWXX8bUqVNhb28PsUGUHlztrViTovf8BGRQ4WVi4woLm4O8EYEvTXAH6/BaUQBKNhl6XdP6ifDmxylxLGwkItctRqC/P7x8g1jija9/ILYGe+HD7VNxLaYbyHNf0zpaah753cuS5MhNUOL7TQI2TvfEwE52sDAzZqq8np4+S7OZ0McBCQvFjrAFCdwrX5/jwYphk2VIOyzHuVMK3HhfzvL4a/ss+10lyVCQqMKPm9RYN9UTfZW2lao8dTweMmQI9u3bh1OnToE6I5eV3UT6jRD8kzoct/LefWDVebqccUKvoxd1vlkPOAI1pblQd1Sy5fDhLgLUXEqT0NM0NaHiA0egjSFQWlqKb7/9Fv7+/ujWrRvMzMyYGmloaIShXeyxZ44Cv21XIzdBgVItdhstifdgDaquxPTAL2HD8M2uR/Dd7jH4I2IQbsZ1Fkl+LaQ8L06F0+ED8fGOKTiwcSZe3jgTb2+dhh/2jGbNokpYvvz97Ri1EcKGzKebDKbKJ8uRFiHgXyuUmDHICe72FkyV76CnBxNjQ3ST2cGPMv1DlLgRo0JRhVe+Id/1oC5LxbC3Xpfj/AkFLv0oR+4rtXfJJVWecuXTItV4w0uFpwe7wK2jOWvWRaq8p6cnnn32Wbz//vsgKxo9xaLUp7yCr5CSOhpp17xRwrzzD6Y6T5c7Tujb2EWfb+4DhABPvqnfwaYbHU1ST9YbfuNTP+z4UjqBwMWLF7F//35MnDgRtra2Faq8PjwcrTB/hCs+ClThWpQKRUnaU+WJlIrWGjlOhg/Bgc2zEbp6GTYEeWFT0EqErV2CD7Y/gcvRPSuaQ91LzEVrihzZcZ2QHt0N6VFdcT2mCwrilUyZby3rCvPKJ8mQG6/CkU0CNkzzQH+VDcxMDJk/m1T5jlZmePxhZ+x/ToUzuwUWRalte1NbujGgYlja3mufyvHPaQUyDslRmFzTb8ITpUkyFCaq8POWTtg8Q44BnexYghB55UmVHzRoEPbs2cO6vubl5VU2irp95xbSM9fgn8tcnacLGSf0OnE55xvBEagFAZ58UwswGrML/rrXenN2hcYCfJIjoJsIFBcX44svvoC3tze6dOnCyAupkURiRnZ3QtQ8BU6GCsjTgcJLpmgneOBMxABErFsCX78AeFUUs1JjKG/fIAQH+OH1LU8hM7YrSMmvjYDSjQFZa+iPpsUbhXvJXm2fb+z8u6q8ApfD1TiwTIWpA5zhypRgiqLswFT5h+R2CJ7iiW/XCTrRabex+6vNz5HdJv9FOS79oMD53xS4+Za8yu+hsOIJSVmyHBlRYprQnGEu8HCgJySiV97NzQ1z587Fu+++W0WVl87mvMKvkZI6hqnzD7J3XsKDE3oJCT7mCOgiAjz5pn5H5cKWqio9KfbZ39Tvs3wpjoAWEEhJSUF8fDweeeQRWFtbV6ryCmdrLBvnic9Wq5EVo0KxllV5iRQS+c6LF/DvrU8z8k4knuImKUOe/lj0pG8gVgf44cjesSjVwW6vZUyVV+J/G9VY+4QMvZW2MDEWU1NIlbe3Nsf0gU44sEyJlL1igyhS5SUM+Lj+WBChz3pX9M6Thz7/pbvZ8+yGLskTRUmU8U9pQp4Y1PmuKm9iYoIBAwYgNDQUv/76K3Jzc0HxrZrD7duiOp+SOhzZD7h3XsKFE3oJCT7mCOgqAjz55v5HpqYbn2NdufXm/sjxJVoZgcLCQhw6dAjLly+HUqkEkRdS5c1MTTGmhyMSFyjw9261zsUhUsFrakxvbAvxwkqfmhtEiXnyQXhly2wUxKtavcC1JsItqvIyFCcrcCFMwP7FCjze3wkulaq8HkyNjdBH1ZGR/CMbBNyKVaI4UbsNohjpTfBgNQmUi99aTzFqwrCh84jMFybKkP6VmG6TefBuMSzd6JEqfy1GwLu+Sswb4QJPB/NKVd7Z2RlPP/003nzzTaSnp1d65aufpnkFX4reeZZsQ7nzVQl/9eUfhNec0D8IR5nvY9tHgCff3P8Y5v12r0pPdQh84AjoCAJnzpxBVFQURo4cCSsrK+jr66NDBwN0crPBqgke+DxExchkiQ4WXlKKzdnIAQgJ9mdWG0mZ1xwToffyCULs+kW4Fd9Fa3nyEgGVvPI5cSp8s15AwGPueMjTBiZGYodRPX19ONpa4OkhrizT/2K4wIpetanK05MQKT0oL06J3DglClkhNBUj125jkvZZF8ZUDJvzqhznjytw8ZgCOa/JQZ56KnwtTlLiZKgau2crMLiLPawtjFndAvVY6Nu3L7Zs2YKffvoJOTk596jy0mlcdvsGrlwPxD+pw7g6L4HCPfQaSPBJjoCuI8CTb+5/hGoqJCaizweOgBYRoHi9Tz75BIsXL4ZcLoexsTFT5a0tzPBobyq8VOLcXgEFCXKWINNaxaENIX/U7OlCdD+sX+1bB6EPZIQ+eeN85MartaYqS175oiQFzocJeH6RAo/1cYSDtSkMqEFUBz2YGRuhv2DHijB/3KxmxFnbqjwp8UXxCqRG98SRPWPx0bbJ+HDbFHy9+1GcjezPGl4R4W/IcWvtZVkxbJwMmR+LxbDpXyhQ9IIMtxNlyIxR4WCAgEVj3KBwtoKRoXhj5ejoiBkzZrAmahTbKiXY1HbK5uQfQkrqSFy57ofi0n+4Ol8BFFfoa/vF8PkcAV1EoCbC+udsXdxS7WwTWW/IaqOZevNLH2690c7R4N8K4PTp09i7dy+GDh0KS0vLClVeH908bFjh5dfr1bgVp0SJli0e9yN+RCRvxnVB/MaFWL5qdaV3XlOhpyZRvn6B+DR0Crsxud86W+J9ypW/nSQDqfJfrlXDZ6IHuntaw7iCPNJTERc7C1AB5turlEiNEKMotanKEw6EL3XUPR0+mCUIbQn2QrCfH4L8/bA+aBXiNjyL7/eMxq04tU5YmWo7dix7/gU5Lh+V49zvCmS/L0NJshKnQwWEzZFhRHcH2FqaMFXe0NCQNU5bv349fvjhhzpVeeliIqrz/sxuk5N3EHfu5EtvPfBjTugf+J8AB6DNIcCTb+o+ZFQMq0noaZqKZvnAEWhFBKiQ78MPP2TZ2ZTWQZYC8srbWpljcl9HvLJMiUv7BBQmik2KaiNILT2febUpWz7eA/d7MkCk98ewMVgX5IsVPquZUi/65gOYr97LNxhR65fgYlSfWptMtdT+0LaX0k1Rsvi0I2mREuN7OcLOyqxSlTc3McaQrvYIfVqGn7cKTPFmqnx8/Ys9W2L76RjQ9p+L6osXNs6Fv39FgpCPWHhMaUKrfAOxd80SHNs7ghF/shO1xLY0aZ1xMpDd5uabcpw/KUfGjwpcfVGFTwJVWDrGFSpnSxhXJNg4ODjgiSeewIEDB0CxrdSHgXLl7zfk5n/G1Pn064EoKU3h6rwGYJzQa4DBJzkCbQKBmgpAibRmftgmNr9VNpJiKzVJPXWUpXhLPnAEWhgBIiW///47du7ciYEDB8LCwoIReT19Q/SU22HdNDmObFQxi4c2vfJE4MkXTySdCljJ6lFWUYRZG6kj4nkrrhO+3DURu9csQ4B/AEu88fELREigHxI2PosT4cMY0WzNIk7JK38rVsChEAErx7ujq4d1ZaElddt1t7fCs6PccdBfQHqk6JUnNb+2fW3N+eSNz40T8J+dExESIFqa6EapytMP30AQzq9sng1q6qWLfnqy2xQmyHD1cznO/6nC8bc6IXKBDKMfsoddhSpPx4Iap61ZswZHjhzBrVu3avXKVz9VSZ1Pz/TDubTRyMn/iKvz1QDihL4aIPwlR6BNIMCTb+o+THTTQw2mNEk9NaDiA0egBREgcvL2229jzpw5oLQOshRQtrmdtTmmDXTB614qpFUUXmqTTFLRZVGCHOci++K7XY/gUOhkfB46AcfDhuJGbFdG7Gsj5GQNyYlT4/fwofi/HVPw+uYZeGvrNHy5awJTmAvjFa3mnRdVeU8UJSvwzx4Bcc8qMKaHA2wsTZmlg7zypMoP6371f5gAACAASURBVFbRaXeHGgUVmf6tSdjv9110PDKiH8KBTbPg7ROEVT5VybxE7Ff6BGPf2udwOmIgRL+9btyQSPtXEueJvFc8ceW4El9/0QW+z8rQyc0KxkZirrydnR0mTZrEmqhduHCh3qq8dMqSOn8udSTSM4NQUnqOq/MSMBVjTuirAcJfcgTaDAI8+abuQ5V1qCqhJ3KfGlX3Z/i7HIFGIEAZ2b/88gtL6OjTpw/MzMyYKm9IyR0qO2yaLsNPWwTkxitEr7wWLR6k7BLppqLLmHULsSHIm6nCawJ8sGP1cryxZSYuR/eu0zIjWUTIz309pjOyYjshv7Lba+tYQSRVPjtOhc9CBCx/1A2d3axgZKAvYm9gAJmjJRaPdsX/BahwLVqFYh1MDyIyTIT+clQvJG+Yy4qKJQJffUyEflfIMpzYN0TnfPSUYFOSoMCNg0r8c7oztu5UQ6G0gYGBPqsb6dy5M4KCgnD48GFkZ2fXW5WXTsey25msCFZU57l3XsJFc8wJvSYafJoj0NYQ4Mk3dR+xvxdWJfVkvaGnG3zgCDQTAkRO3njjDcycORPkCyZLAanyTnYWmD3cDe/4qJARoRtkkinaCe44HjYCW4K9GXn0oi6v1PHVR0yo8fMNZEWZWXFd6uz2SkSUiD3dILCYxVZKX6lU5ZPEvP7IuQpm6bDWUOUtTE0wpqcTIucrcCpUQBGp8om6pWZLqrZE6K/GdMNrm59iXvm6FPrwtYvxV8QAnbHc0I1VabIMWdFKHNvZHSf+2x2Hj/bAtJmuMDMzgo2NDR599FEkJibi3LlzDVblpdM0J/9TpKSOwJVM7p2XMKk+5oS+OiL8NUegrSHAk29qP2Jl2fdab06Mrn15/g5HoJ4IkCpPedmU0NGzZ0+YmpoyZdjIyBgD1XbYNUuO37arkZegRGkCkV/tE0oi3znxaiRsXIAVq4KrdHqV1GAqwPT3D8T3e8egNMFdJzzmEvllqnyyHLfiBHwSLGDxWHcona1gqH9XlafXK8e54/PVatyIFTvtatPeJG17XWOqZ8iLV+Kr3Y9ibZAPVvoEVvHP07Gh40IJQv/a8hQyYrvrhOWGVPnbyQqcCxMQ9YwMa5Z0xRff9ETSy53Qo5c11GoBvr6++PLLL3Hz5s0Gq/LSqSip8ylpo3Arn9T5AuktPtZAgBN6DTD4JEegzSLAk29qP3Q1PcXIOFD78vwdjsB9ELhx4wZee+01TJs2DeQLFhtE6cPV3hLzRrrhA38VrkcLOmfxuJ3ghn+iBiAkyJ8p8hKJrz5evioYr22djSJK4Gkl5b0uwqupyp/eqca+Z5QY0c0eluZil13yyluYmWBcL0fEL5DjzG7CXvuqvOYTDHqKUVfHV6pNuBzdC69umcVSblb4BItPUHyCsMInCF6+QQhfuwS/hQ9DYYJcqzeITJVPkiE3QYX/beiEgEke6CrriBWrlPjPt53hH9wJT0ybgNjYWJw9exYlJSX1SrCp7bQT1XnyznN1vjaMaD4n9HWhw9/jCLQVBHjyTd1HirL6NQtkj9gCJRl1f4a/yxGohsDt27dx9OhRhISEsKQOExORUBobm2BYN0eEz1XgZKiA/AoyqQuqvCZRLk90xYmIEfALCK618JLI/YpVQUjYtAh5CZ3ua7vRXH9LTEuq/E1qSuSvwvwRrpA5WcGAddntwJJsOrnbwGeCB75co8JNyvRPkkGbqrxE5ClBKDdOhZux1GtAqOz4SvtUHSvxxkmOlMh+eGvrk6yeISTAB8EBq7Ap2AvPb5yLn/eOQE6coFX/vKTKXwzvhP1LVZjysDMcbcygVNkh/gUFDv84DAdeXY0vvvgCN25kNVqVl069stvXceW6L1JYsg1X5yVcahpzQl8TKnweR6AtIsCTb2o/akTeicRrkvqTE2tfnr/DEaiGwLVr1/Dyyy+zlA7yBVOmfIcO+pA7WWHxWA98QhaPGBVKkuRaJZPViaLma1Loz0YNxOrA2hV6ikskhf7AltmMgGpLoSdCXpZECTZKnApVY/csGYZ0toOZidhlt4OeHizNzTCxrzNeeE7FbB/FSXKUJN5LljUxaOlpkcx7Iju2E47vG46D2x/HvzdPx1tbpuHL3eNxPqovK0quKaVGwvpqTHf8FjYM3+wcg69Cx+DHPSNxMao3CioKj1t6H2pav6TK5yWq8MNGNVZPkeEhmS1MjanbawdMetwFh77uhAtpq3E9848mq/Li6VeOW3kHkZI6nCfbVLse1fSSE/qaUOHzOAJtFQGefFP7kSObjSahp2my4/CBI1AHAtSG/rvvvmMJHZ06dYKxsTErejUxNsHI7g4sKvGvXWoUkCqvI175mggZzSOvdk58J8SsX4RltXR7Ja+2j38QvtvziNY89KIqT4WWAt73EzBnuCvcHSwqGkR1YM2JunjYwG+SJ75dr0ZOPN1IaVeVFzH3BG379ZiuOBT6GHaGLEOgvz98fQPg5xeAdYE+TGn/fd8QRuprU+qJ7JfEy1AYL2d/zHKUQM2ntHOzUppAXnk5UiPUOLBchWkDnOFsYwZ9PX2Q3UmpcsWusC44eWYo8greRXl5YR1nVP3fKivLQNq1FTiXNgY5BR/jTjn3zteFHif0daHD3+MItEUEavKMUwY72XIe9IFUeU1ST1n13HrzoP8qat3/9PR0JCUlYcKECbC2tq5Q5Q2gcrHG8nHu+E+IgOxYFUp1WJWvTu6pmdSxsFFYH+yL5RXdXqWUGyqU9fYNxoub5+F6bLdWt9swVT7RE4VJSpwIVWPHTDkGqjvCxJhU+Q4Mf8qYn9LfEQeWKXF+n/hEhGwg1fdTG6+JiJPF5vDucdgU5M265xK29NSD/rx8guDrG4jEDfOQEtmfkf+iOkg6EXnpTxv7I6nyhYkqHNusxtqpnugpt4GZCXU97sDiWQcPHo7wSC/88OtIpF5bgKLiXwHcrvWcasgbt/I+QErqMGTcWI+Ssos8d/4+4HFCfx+A+NscgTaJAE++qfmwkS2Jois1ST356/nAEdBAgFT5b775Bn5+flAoFDAyMmKqvKW5Kcb2dEbyIiVS9qhRmKT7qnx1IkgqPWXGH97zKPatW8I6vPr5ByLAPxAbg71ZUeb5qH6tnqLCyGOyHNejBLztI+DpoS5w62hR0SCqA2tO1ENhhzVTPXFko8D2oZRUeR1ID5IwJkJ/KboXkjbOg5dPzXUKROqpG+yh0EnIj1dVkHrtJyBJ+yCNJVU+PUqNN7wFzBzsAmdbUuXJatYBHh4eWLhwEQ4e/ATnLyXg/JUxyMwOB3negXKNs6lxk2VlV5k6fz7tEeQWfIY7zaT6N25r2sanOKFvG8eJbyVHoOEI8OSbmjG7klSV0BO5pyZUfOAIAEhLS0NcXBzGjh0LKyurSlVe7WqNgEme+GqdGjlxbUuVl0iaNC6N92B+7DOR/fHV7vE4uGMqPgl9HD+FjQT5t4mYtpa9Q/LKkyr/6zY1Ns+Qob9gC2MjI+h1EFX5jlZmeHKQC97wEpAaIbAnIrSN0v7owpjwopuLk+FDEbpmRY3Rk1RwTEo9xU++smUOrrP4SQ+d249Sql1IUuHXrZ2wcYYcfQU7mJuKN7UUzzpgwADs2bMHf/zxB/Ly05CeGYALVyYhN/8QystLmuE6Qt55UZ2/emM9Srk6Xy9MOaGvF0x8IY5AG0SAJ9/UftDIgqSp0pP1hjLr+fDAIlBaWsqSOVatWgVPT8/KBlFk8ZjQ2xH7n1Pg0j4BRW1Qla+J8FJMIkUpUqFlTpwaefECK+YlS05rkXki5aXJclyLFvCmtwrTBzjByc68UgU2NjJAL6UdNs6Q4dhWNQop01/HVHkJW5HQy3E8fAS2hlDTrnuz5CVC7+MXyGxN6bE9daZBVCHVWDCvvAxXowXWEG3WEFe4dDSviGXtAFdXV8ydOxfvv/8+qEicejHkF36L81ceY11ci0vPNosthnnnr5N3nqvzDbkgc0LfELT4shyBtoYAT76p+YgV/HWv9ebsipqX5XPbNQLl5eW4dOkSoqOjMWrUKFhaWjJLgZ6eIbrJbBEy1RPfbVAhN0GJMp0ovGxeewYRUVLsyYrTWkT+riqvwk9b1NgwTYY+SlsYGhgy7CnX39HOArOGuuDtVSqkRwmM+OuaKi+ReWlMRdF/RgzC7jXLmH++er4/vSZPvZ+fP97c+iRuxnXWCcsNHXdKB2K1CzvU2DZThv7qu6o8xbP2798foaGhOHHiBAoLxaLXO+VFuJ4dySIlb+YcwJ07uc1wrRDV+X+Yd35do7zzZAlq6b+vvvqqGfa1eVfBCX3z4snXxhHQPQR48k3Nx+TS7qoqPSn22d/UvCyf2+4QICJfXFyMQ4cOYeXKlXB3d2eqPBX7dbQ2w+MPO+O1lSpm8SgmVT5Rt/zaEolsa2Mi5SXJclyNUuO1lQKm9HeGg415hbVJDyZGRuintseOWUoc36FmDaJ0VZWvjn1pvCezLL2+5Wn4+Abd07yL7DYrfYKxOdgLR/eMQVE8NYjSrnWIjkdZxVOSD/zVmDvCDW4dzaFX0X3X2dkZTz31FN566y1cvXq1SoMoUuQvX52PixlPo6DoB5Q3QzGsqM6vxLm0ccgp+LRR3vk333yzktDTDUhzDWfOnMHGjRvZuj/++OPmWm2zrYcT+maDkq+II6DDCPDkm3sPTk2WpB8VPA3oXqTa3Rwi8+fPn0dERASGDRsGCwsL5tfWNzBEL4UtNk6T4YctAvLI4kFEPqF5VfHqRPBBeC2p8gWJSny/WcDaqTL0kNuCMCc1lVR5JztLRig/9FPjWoxuqPLsCUaCB4vwLE1wZxaZ2kg4zaeoyVP7BiN63UKQtWblqmCm1q9kHV+DERLoi/e2TRdrFbRI5tl+UTpQkhKndqqxc5YSg7s4wtJMapZmjD59+mDbtm345ZdfkJ+fX4XM0zl0K+89Fil5NWsHysrSm6EYthw5zDs/HBmZG1BS2vhkG4l402+L7EHNOTz++OMIDw9vzlU2y7o4oW8WGPlKOAJtAAGefHPvQcr77V7rDeHEh3aJAJEQsguQurZ06VLmCSYiqaenD0dbc8wc4oo3yOIRIaAkSYHiRE7km+NmQ1Llr0QIOLBUiUl9HWFvbcZUeWrQZWpshMGdO2LPbAV+D1WjOIm88tpVronwliR4oDBBjhuxXXAlpieuxnRDHhVE01OGhJqLWelz+XFKnAwfhNe2PI3QkOVYG7gKG4O8EbFuCT7ZMRlp0T21GkfJVPkkGTJjVPgoUMDC0W7wdLSEvoEBOyaOjo6YMWMGXn/9dWRkZFQh8tKF4fadbGTcWIdzaY+y5k/l5U2PRaabgrRrK3E+7VFWYNuUZBsi8US8idCvWNG8dkq6fnBCL/0S+JgjwBHQDgI8+eZe3Gu60SGbEh/aFQJUwJeSkoKwsDAMGjQI5uZk8+jAIin7Cx2xbaYcv25XIy+Rq/LNQeJpHUyVT5ShIEGJ/20UEDDJA908rKGvZ8CIlqGBATwcrbBotBs+CVAhq0KVr6nhUnNtU33WQ6SclsuI6Y7v9ozF61tmInnDXLy0cTY+3jEZf0UMYLGZtW0nFRyTUp8R8xCoidTR3SPx454ROBMxANmxnUHvS99Rn+1pvmVEr3xxogJ/7hQQ9owcw7rZw8pc7L5L8aw9evTAhg0b8NNPPyEvL69GMk8XhsLin3Ah/QmkXl2GopJTTS6GLS+/g1t57+Kfy8PF3PkmqPPShYssMpKX/oUXXpBmN3lMNTfNfZPQ5I0CwBX65kCRr4Mj0FYQqMlmQt7xzA/byh40/3YSJse6VvXT/9KHW2+aH2mtrJFU+YKCAnz44YdYsmQJXFxcmL2Duly6dLTAM8Nd8a6fClejSJWXc3tNM+W6kwpcnCzHpX1qlhA0obcDKDGIbqJIlTczMcbIhxwRNV+J07vV7IkI2Zuaj7w2bl2iMi9DalRPvL11OjYEebOYSS/yxPsGIsjfDzHrFuLY3pEiqa/FNkProRQhpuaT2l/xWltkno4H1SJkxgn4NEjAkjGuUDhZVtSN6MHBwQFTp07FK6+8gtTUVJZgU9sJW15eiqyc55GSOho3shNw+87NJtttSssuIfXaEjHZJr9x3vmatpfUdInU//BD8wk1tE5dG3Rvi3QNIb49HIH2hgBPvrn3iJIirxljSdMXtty7HJ/TZhAgIn/79m38/fff2L17Nx5++GHW2ZJZPExMMKSLA3bPkuP37QLyExTcK99MRJ5UebLL5Ceo8M16NVZN9EAXd01VXh+eTlZYOtYd/12tFjvtJtONlHYtNtKNBG1Hdpwan4ZORnCAH1awBlFiBKXY7ZU6vwYhdv0CnI3oz4i69Nnaxtrs9kqdaCnBhgq7/96tRvSzSozu4Qhrc9ErT6p89+7dsWbNGhw9erROVV46+Yl8p11bjgvp05BX+C3Ky8uktxo1Li+/jezcf1d0hd2EkrJLTVb8NTdE009P6np7HTihb69Hlu8XR6AuBHjyzb3opPhXJfXUUZY89nxocwiQvSY3NxfvvfceFixYAErqICJPfnmZkzUWjPbAwUA1MqMFlCZyVb42ItrQ+ZIqfzFMwAtLlBjXywFWFqaVDaLMTYwxtqcDYp+V4+89apSSV54KM5vpZqKp6yFVnf5SIvsifN1ilkhDJL56/CTr9hroi0M7J7Mcf/pMU7+7JT4vqfJZcSr8d7WAlePcQQ3SjAwN2flgb2+PSZMm4cUXX8TFixfZDfD9T/Zy1rn1XNp45qFvSuGq9F3UOCr16mKcT5uE3IIvQHGYzTncunWr0k9Pvvr2OnBC316PLN8vjsD9EODJN1URIusNpdxoKvXUgIoPbQYBUuXLyspYB0vKzO7Xr1+lKm9uaowR3e0ROU+JP3aqUZBYocrrCJlsCULXWuskVZvsHHnxKnyxVoDXox7o7EaqPBUc68HIUB8qFxt4jXPHV2tUyIlTslx5XUsPEom5HL/sG4kNQatqbw7lEwB/v0C8umU2suK61Fog21r43/s9oipfkqhAyl4BcQsVeKSnI2wtSZXXZ3UjXbp0QVBQEA4fPoycnJxavfLVT37Kmr+WtQMpaY8gO/dN3LlTUH2RBr0mdf5W7utMnb96YztKy1KbbN+paQNImZesN7pY0FrTNjd0Hif0DUWML88RaE8I1FQQ+ufs9rSHDdsXyqHXJPQ0TXn1fNB5BEiVJ2LyzjvvYN68eaCkDiKTBvr6EFytsfxRd3wSLIiFl0lyUBOge4kQn9dQTMjOUZQkx7m9AhIWKjD6IXtYmpsy8qSvr8emJ/RxQvJiFf4JU6M0mW6kdFPRJkJfmKDAsbDRWB/oe0+OvKTUr/IJgJ9fAA5smYPM2G46RehpH0qSZLgZp8SXISr4jndnN1ekytMTKjs7O0yYMAHJycksupVugBsyFBX/jkvps3Dp6nwUFv8CNDF7XlTnF+FCpTpf3JDNadCy1AxKIvW62BiqQTtTw8Kc0NcACp/FEXigEODJN1UP998Lq5J6st5Q3QEfdBIBSZU/efIktm/fjr59+8LU1BT6enqwMjdlymTiQiXO7BZAGegsV56r8k2+mZFU+Zw4Ff4TImD5OA8IrlaVqryxoQE6u9vAb5IHvl2vZup9KfPK6/ZNEz01+DNiIIubpOx4icRrjr18AhHo74cPtj+B3DiBddlt6I1QSyxPN1cliXKcDxOQtEiBR3s7oiMrRNZnxa+CIMDHxwdEZrOzs+utyksnvuh1fx3nUsfg2s19KLt9vUlqOltfnuidv3pjW4up89L205jUeYnUUwpOexo4oW9PR5PvC0egMQjw5JuqqJVlA9+7VCX1J0ZXXYa/0gkESJUnYkJdLOfMmVOpyhvqGzBV0nuCB/67Ro3sGBXKkniDqOYikUQcC5MUOLNHjah5CozsfleVpyciNlbmrAPsS88pcSGcGkTpripfHRNKobkW0xVvbJvJGkN5+VIR7F0f/SqfQFDiza6QZTixbyhKKJ5Tyx56psonkiqvwuH1agRO8kQ3DxsYGd1V5R955BHExsbi7NmzKC0tbdT5W3b7KtIzA3D+ymTk5B9CeXlJo9Yjfai09CJLtrlwRfLOt5w6L30njaV8ehqTv769DJzQt5cjyfeDI9AUBHjyTVX0KMazuvXmSlLVZfgrrSFAqnxJSQmorTt1suzdu7eoyuvrwc7aHBP7OOP5RQqk7BFQmKhg9hpKGqlO3vjrhmFCqjzZOW7FqvBpsIBFY9wgd7KsVOVNjAzQQ26H1VNlOLKpE4t1LE0mwtuw72mu40JEl20zi4/0YNYYVrhbBwGnzxTEy/FXxEAkbHwWfv4BoCJY6c/bNwhbVnvhPzsfQ3Zsp3ql3DTX/tS0HtofUuUvhAnYv1SJyf2d4WBjzo6JgYEBlEolVq5cic8//xw3b95ssCp/9yQvR17hN7hwZTLSrvuhuPRsk5JoKBknm3nnh+NqVst55+9u/90pajolqfSUgNNeBk7o28uR5PvBEWgqAjz5piqCVEugSeqP2AIlGVWX4a9aHQGKoszKymJdLGfNmsVUebLXGBoYopvMFsGPy1hcIpFOrso3H5EuoQZRSQqc3ikg/BkFhne1h5mpCSNGpMrbWZlj2kBnvL5SwOUI7XvlRSIvRlBeiuqNs5EDcSGqL27GdkZRvLxOIi6SeiUj9W9vm4GIdYsRGrICu9cswwub5uLb3eOQGdO1znXURL6bcx6LwkyUIztOiSMbVAiZ4okeMluYGBsxr7yNjQ1GjRqFiIgI/Pnnn+wGuCkn653yAlzPjkRK2hhk5bwMKo5tyiB655fgfCur89I2Uya9ROopq749DJzQt4ejyPeBI9BcCPDkm7tIEnmvbr05OfHu+3yqVRGQVPlff/0VmzdvRs+ePWFiYgIDfT2mSE7p74yXlqqYUlmUxFX55iKPRIyLqcgyRoWPAlSYO9wZno6WLC2FZfobG6CP0g7rpnnixy1qFCSoWOKNtlR52m+JkP8T2Q8fbX8ciRvmI3Ldc4hf/yze3TYdp8KHID9eVWf2Pa2D1pUZ2xV/Rw7Ab+HDcCp8MC5H92L1ACXxHlqz2lBBNyXYXNwn4KWlCjzxsBOcbO+q8gqFAsuWLcOnn36KzMzMJqjyd0/x4tK/cfnqAlzMmIX8ou9R3oRiWNGL/wZSUkfgalbreOfv7sndKeoeK5F6etrX1gdO6Nv6EeTbzxFobgR48s1dRDMOVFXpSbGnmx4+tCoCpMoTMfnXv/6FmTNnsq6WlKBibGSIXnIbrJsqw/82qHErTslV+eayt1CDqERPpsqfDFVjz2wZhnS2g4mRISNBhgb6cLSxwMzBznjLW4W0SBWLoiQLSHPdTDRmPUTEC5llZgCSNs5HkL8/yCaz0jeYed/9/QMQtX4Rfg4bgcJ4RZ12IFpXZbdXiuZkfx5aU+ZFVV6GnHgVftqsxvqpnugpt4GpseiVt7KywtChQxEWFsaiW4uLm8uTfge38t5nXVxFAn6lScWwJaXnkXp1CbPviLnzzbWdDb8srVixgv2eyU9PVpy2PHBC35aPHt92jkBLIcCTb+4iS6q8pvWGVHtuvbmLTwtOkSpfVFSEY8eOYdOmTejRoweMjY1BZN6lowWeHOyCV5crcXmfgOKKKEptKsONIaC69hlGGitU+cwYFd7zU2HWUBe4O1iwGFBS5c2MjdBfbY+tMxU4tlWsU6Acel3Ankj41ZiueG3z01jlJ3rfKWaSUmrudnoNRNyGZ3Exqo/OJNTc73cgqfKXwwX8y0uFmUNc4GonqvKGhoaQy+VYvHgxDh48yIgpnTvNNdy+nYWrNzbg/JUJuJX3QZMaP1Eh7c1bB1ju/LVW9s7XhAeReKlItq376Tmhr+kI83kcgQcdAZ58c/cXQOSdois1Sf2DnNV/F5kWnaJ8bPpne+DAAUyfPp2p8kQm6RG5u6M1gqcqcHRbZ+RIFg+eK99kZZwiG0sTZMhPUuDEDgE7npZhgNoORoZGlaq8S0dzPDPcDe/7CsiIElCSTJn+2lXlJTIs2mTkOBk+BBuDvFFX7OSaQB/mhb9fkay0bm2N6SaJ6hdy45X4eYuATTNk6Ct0hJmp6JUnVX7w4MHYs2cPTp06xW6Am/fELEdB0Y+4mD4dadeWo6jkjyYVwxaXnMHljHm4kD4FeYVforxce+q8hBPZbdqD9YYTeumI8jFHgCNQFQGefHMXD0q40ST0NJ116O77fKrZEJBU+R9//BEbNmxA9+7dmSpPZF6vQwf2j1fmZI01Tyjw3SYBmbEqFCXKQWRUFxRibRG/pnxvpSqfLMe1SAFv+Sjx1BBnuNqLqjwVHZsbG2Fg547YNUuG33aoUcwy/XWDyEv7ToS+IF6B7/aOR6B/AChiUjM/Xpr29glEgL8/3t8xAwXkpa8j9UZatzbG7GYjUY60CBXe9FZi1jBnuNmbQ1/fAKTKe3p6Yv78+XjvvfeQkZHRLF756ifynfIS3LiVjJS0sbhxKwG372Q32m5TXl6KrJwXcS51OK7f3I3SsqZZd6pva1Nek5+eK/RNQZB/liPAEdBtBHjyzd3jQ1n0mqSerDeUWc+HZkOAVHkiJi+99BKeeOIJlmBDCSoWZias8NXS1IgVwVI8otzRHBN7d8Supz3wv/UqZEYrUZRQQey5Wl9vtZ5uhMoSPZGfqMAv2wRsedIT/QRbGBoaQa+DHowM9eHpaIWFI13xkb8K16N1S5XXJNoioVfi8B6J0N/Nj5fIPI2J0AdWEPr8BN0j9HRMSJXPi1fg120Ctj3piYfVdjCvUOUtLCwwYMAA7NixA8ePH0dhYWGznYPVV1RSdhFp11bgQvp05BV+C4qbbNxQjuLSM7h8dT4upk9DPltX03LsG7cdNX+KGk619Ux6rtDXfGz5XI4AR0BCgCffiEgU/HWv9ebsCgklPm4CAtQgikjJ999/j3Xr1qFbt25MlTcy0IfcF46wpQAAIABJREFU0QoLRrkyZfi5Ma54SG4LKzNjRuyplb17R3NM6G3PijZ/2CTgRowSxZJiz4l9rcReVOVlKEqSIyNSwBveSkwb5ARnO3Pmlac6BQsTYwzvbo/wuUqc2qlGaSI1iGq+KExNMt5803L8Hj4Um4K8QR1dNYm8NE3z1wb64Jvd4yqe7OjOkwZJlU+PFOsX5o90g4eDRaUq7+7ujtmzZ+PNN9/ElStXWkSVv3sqlyM3/zOcT5uAjBtrUVJ6sdF2G/LOZ92S1Pk9KCtLb7TSf3f7mmeKsGwPXWM5oW+e3wNfC0egfSPAk2/E43tpd1WVnhT77G/a97Fv4b2jrpVETF588UVMnTqVeeVJlbc0N8Hwbh2xd44cv+8QkBWrwp+7BLy6XIVFo93Q2cMGFhWKvZ6+ATwdLTB1gDMi5stxbDMRew0rDif2VYg988oneiIvQYkftwhY94Qn+ihtYGBoiA56ejA21IfC2QpLxrjis2AVbsRSt1fteuXZDUhFJGVd1ipS6a/GdMcrm2djlW8gU+OpGFb8E1/7+AUibv0CnI/qw1Jsmu9movE3O8wylihDfoICJ7YL2DlLjiFdHWBlbsJy5c3NzdG3b19s2bIFP//8M/Lz81uYzAN37uTgWlYozqWNQ3buv3HnTkEjrwakzv+Nyxm6p85THj3PoW/kYeUf4whwBNooAjz5RjxwxwdXJfU/KgAqIuZDgxAgVb6goABHjhzB2rVrmSpvZGQEI0MDdHK1xpKxbvgwQImr0QJKk+QsQpG6jpJF4lSogBeeU2LeCFd0crNhVgTKoyebCBFRanAUNU+Bnzixr0rkiRAnyFCYJMeVCAH/WqHAlIedYG9tBj29Diw9iOxNox+yR8x8Bf7crf0GUUS2iaSXsK6v4vaTii0Ws95LoInsUxzl6fBBSNjwLAL9/URi7xvIxuSdp0ZRP+0dxfz2uuCfr1Tlo1Q46K9kN6zUgZc6vZJX3s3NjcW1vvbaa0hNTQWdO60xFBWfwKX02bh89VkUFv8CNDJ7nqnzzDs/Atez9+qMOk9F923dN6/5O+AKvSYafJojwBGoHQGefCNik/fbvdYbeoLBh3ojQKp8Wloa9u/fzyLjHBwcQLnmNpamGNPTAbHPKvBHqJqpleQlJhIqqagU30cdYHPilSyJ5YUlSswf6YrObtaQPPaUyqKsIPaRlcReebd4VmN90nrb+7hSlY9X4sgmAauneKKXwgb6BobMYkN1CSpXG3iN98DnIQKyY8VceU3sWxsjItvU2CovXgXq9noqYghOhA/D2ciHkcU6vopkv/p2Eamn4tgzkQ/jw+1TkbjhWUSvX4yEDQvwzrbpLAUnN06l9chKwpb+8uMVOLlDwN45MgzvZg9rC1GVNzMzQ+/evRnppCLx3NzcFlflpZOYvPLZuf/CudRHcP1mGMpuX2+kRaYcLNmm0jv/DYjg68LQnsg84ckJvS78qvg2cATaCgI8+UY8Uhe2VFXpyXpDBcR8qBMBUhbJKvDdd99hzZo1FV55IxgbGqCruzVWjvfAJ8ECrscIKK3wwVcna9LrkkRPlCWLcX5kydm/RIlnR7qii3vNxD6q0opDHnsiUmIBrbS+9jomwkg3QdQ9NzVchQNLFZjUxwF2VqIqT/YmKwtTjO/tiMRFKpwNk1T5uzdR2sBGIvOZsV1wePc4vLBxLsLWPofda5YhZv1CfLB9Ks5G9mNNpGpS2UnRL4mX4WZcZ1yI6oszkQNwLrofMmO6ojheriNkXo6rUSr8X6AKz411hcrZEoaGoirv6uqKadOm4eWXX8alS5daTZWXTuDS2+m4khmI81emILfgs0aTcIqlFJNtRuD6TfLO60ayDaXaEK7taeCEvj0dTb4vHIHWQIAn34gWm1/6VCX19Jpbb2r9BZaUlDC7AKnyU6ZMYV55UuXtbcwwvrcDEhYo8NdONUtbYap8PTueisReznK6NYl9Zw8NYm9kCJWLJaYNdEL8QgV+3y7gZqySqaMl7ZjYMzJPXvl4Jb7bIMB/kgce8rSGvp5BpSqvdrOB72Me+HqdGrnxpMpXfSKiDTJP30kkPTtOjf/sfAybgr2wyldsEuXlE8Q6vwYH+OGFjc8gJbJvrTn4pNSLnV49qoxrugForf2UVHlKsDkdKiByvhxjejrC1vKuKt+zZ09mQyM7GiWvNGeTqFpP0CpvlCOv8GucT5+CtOt+KC4528hi2ArvPFPnp+tMss1XX30F+mtvAyf07e2I8v3hCLQGAjz5RlTkNWMsaZqUez5UQUBS5b/99lusXr260itPxZdyJ2usmijD52vFdJr7qfJ1ka7qiv3zSxSYM8wVKlcrGBsZiI2RDA3Ryc0Ks4e6IGmxAie2qSqJfXtS7CVVvjBJgQt7Vdi/RIEJvexhY1mhyhvow87KHJP7OeGFxUqc20dFr5RgoxtpLyLhFtNqtq72wgqfoHsy5alpFPnhyUJzK06ts1nymr9Zsg8VJcpwLUqJQ8EqrBznjk5u1jAyNGReeScnJ0yePBmkHp8/fx63b9+uci611gsqfs3MjsK5tLFMXb9zJ7dRX11eXoSsnP04l0rqPHnnMxpp22nU19f4IVLlKaKyPQ6c0LfHo8r3iSPQGgjw5BugOgbUUZY89nxgCJAqT/9ASZUnomJvb8+UYdaVUU8PXWX22DNXjb/2dEJegqLSBlNXiokmQappWiL22YlKHNncFYvHKeFgKzZIErtB6sHE2Ahd3K0wa6gLEhcr8Ns2StEhxZ5sOG3bisPIfJIMeXEqfL1OgPd4d3T1IFVen2FvamyAbp62CJkqx3cbBeRLqnw9n4jUhHlzzyNCnxsn4P0d0+DtG8wSaqTISWlMqTWUJ79rzdKKtBr3yjqL5t6epq5PUuUpwebPnSrEPivHuF4O6GhlyhJsTE1NWQO1oKAgfPPNN8jOztaCKn/3olVc8jdSry7CpYynUVB0FOWNKoYtR1HJKVy+Opd1mdWV3Pn25pu/e9S4h14TCz7NEeAINBSBBz35hiw2lHKjqdST9eYBH0iVz8vLw9dffw0iKZQrb2JiDFNjQ1iYGMLEUB96+nqs+K+v0hYrH3XHW94qnN0tIDe+8cReUqYLEuRICVPh1RUqTOjnyqL/qNMsxTFamtJ2GLBEF2NjY3R2t8asYS5IXNS2iX3lvifJkbJXheTFCozr6cD88dRhl+xNHa3N8cQAJ7yyTMClcN1S5TVJMynZN2PVeGHjHKzwWV1jljwReyL0GwK98Pu+QShL0E1CLybYyHA9RoUvQlTwHu/G6kVIlacUGyoInzhxIpKSkvDPP/+AmqtpcyDyfivvfZxPexRXs7Y2upvrnfJC1lk2JXWkWFSrA+o8KfOUbNNeB67Qt9cjy/eLI9AaCPDkGzGHXpPQ0zTl1T+AA3l9SZW/ePEisw089thj6NjRnnUbdXewwIyBzvB61BXje3WEq50ZKFlFT08fNham6K+ygzcR+1UisacUG0ktJ7KqSfiqT5Oiz5ZJlCM7RoWv1goImOzBUlzMTKi7LOXam2LUQw7wnuiOGYOcWbyluYkh9PX02M0GFdPOHubKFHtKHLkZJzWo0m3FXtr3kiQ5cmJV+G+IEivGubEbFUmVNzM2RG+FLcubP7pJQEGCCqVJ5FOvG9fqOLfWa1Lob8YKeHHTbKzwCa6d0PsGYlPQSpzaN1DnCD39HumPIjT/2S0gabESj/V1qlTlTUxM0KVLF/j6+uKLL75AVlaWVlV56XJ1+3YmMm5swPkrExixv1PemEheUudP4lLGHFxMfxr5RUdQXl4qfYVWxpQ1T5nzzTnQzQE99dOVQXe2RFcQ4dvBEeAINAwBnnwDUMdYTVJP1hvqLPsADeT3zcnJuUeVNzMxRj/BFhuny3Bkg4CUMAFfhSix7UkPPNrLvmZiP/6uYp9zH8WeSFNpghhT+NcuAUmLlJjczxEONmYwMNBnNw0Cy7X3wEcB9P1q/LRVQPR8OWYOdoHM0RJEeIn80lMEIvbUnfPlZSqcDlWLxF5HrTjivnsiP1GOs3sExD0rx5iHOrKmXHod9ECddslu9NRQV7zppUJqhBhFSbak1iLnjfkeIvR5cUp8GjoFPn5BTImXrDbS2Jty5f0CEbFuEVKje+lMgyjaX3rCQElKmTFKfE03l5M88ZDMllm9JFV+/PjxiIuLw99//w2KcW3tobz8DspRPc++HAVFP+Bi+gykXlvGLDO4Z5n7b+mdO6TOx+Nc2kjmxW985OX9v6s+S1AXWKpLaO6BCmt1yY/PCX1zH2G+Po7Ag4jAg558U5YNfO9SldSfGP1A/BJIlS8uLmZFfM8//zxIlSevPEVRyhwt8PRgZ7y6QoELYQKKEhWs42hpogJXIkULAhH7cT1rIva28H7UDW95K5kVpzqxl5TpokQ5MqNU+M9qFbPudPO0YZYasphYW5hibA8HUBb9yYpce1Kmy5LlrBj22FYB4c/I8MTDjvBwMIcZU+z1YW5qgh5yG9bg5+VlSpZGkk2KvY4Qe2nfi5PkyI5W4tNgFZY+4gbBxZJ5ssleZG5ihP5CR2x6UoFj29QoSlRqXZUnol71r/YnBLTcmYiHEbZ2KRh59xEbQ1H3V6kD7LpAHxza+RhL8aHlG3Pz0JyfuavKy5GyR4UXnlNgSn8nONqaQ1/fAKTKq9VqeHl5/T975wHW1Nm+cZkJSdgBwkjOSEBx1F33rK2j1Vq17r3q3nvUvRUHQzvtsHV1+bX9Or7uYVtb/9YOtFZlCSgIIlPm/b+e9+RARFDcKCfXxZUQSM7Jc0L4vfe5n/vBp59+eh9V+RIUFqWxbHlb5by4+ArSMl7AmXOdkHopHMXF6bfQxFqCvCuSOl/qwb+P6jylBN0t6O7Zs+dde+5b+eehAP2tVE15jFIBpQLXVqCmJ9+kfXI10JNin7jz2jo9RPfIqjwpVTNnzmReebVKxTzrLYI9saKvET8vFUEwbJtgQ0BKYJ0vg/1cASv6VA72k6xgT5CUGU4ee0mVp4E8f662MGB/vKEeHjpqMnSA2skBdY3uDPA/mi0iZZsIsqTQ45iCSttnOfYcUrcJ+HGJiI0DjehlBXvJimMPmppKYD+yYwB2W8GeWXEiOZbtLj/fnYTCGz1X6WuP4vH3WjO2DObQIdQLWo0KtUiVd7SHr6cWg9r64+AUEUlh5JWn/b1/wMsWIFbgzgnnkRPOIS9COh6VgTjdTzGah9d3wqYFYzB7xgxMnT6Tfc2YMQPL5kzCOyufQfL2usiPDKoGMG9EXqQJF7cL+HahiHlPBaEB5wG1sxPzytMit3PnzggLC8Nff/3FFsH386MgO+9HXMraiysF/wKQfPv5BTE4d2EiYpKeRlbul7dkkyHvfGpGJE6f64CUS2EoLCLPesl9e6l3yzdPzbVkt6lO8ZcK0N+3t5myYaUCD2EFyqe+ENRGD3wIX2glL4lea3nrTT5FtT1cF1mVP3PmDHbt2lWqyqucHCH46TC0vT/2ThYRv0nElSgJwAnqysPqVWC/RcT/rGDfub43DDYee1Lam4oemNY1AO9MFXB2g4BzmwT8Z6aAsZ0DQFnqFE3Jcu3dXNCtkR47R/EgC05OFI/y02bl/WDbjyLFnkfqNhE/LhaxcZARTzfTw6jXgsCePP6k2Dfg3DCyoz9Isf9zlQUXt4n3VLFnUMwGRElnJD6cLWJkRwN4P0mVt7e3h1atQsvaXljZz4SjK61nRO6zV57AnPadJrue2PIoftrQEYfXd8Qfm1sjaXtd62Coa98bdIzosZfDzTi+qTXeW9EbLy4dgp1LhmPPsn74dt1jSN5ejy1UKlsUyMf5bl7TAou+ciM4nN1oxqvjBNZ4bPAsU+VFUcT48ePx8ccfIyUlpVp45TOy30f8+aFIy9hphe4iZGb/F2fPdUNS6jzkF8bcQvY8eeePS9755AH33Tu/d+9e/P7773fsw5cSu8iLP2HCBAbzCtDfsdIqT6RUQKlAtaxATU6+IXgvb735o1u1PEy3ulOkytNp7C+++AKklFKCjYtaBXetCu1CvbBugAm/LTeDmlrzbzDtVQat8mBPGd2LehvRvp43/DzKmmc9dWo8avHAjG4GzH3SHx3rebLtki9Zo3JgTbAzewTi8/kiLm6/WpWXt1XR9VVgv13Ej0sEBva9mukRpNdKVhx7O8mKY3LD0Hb+2DZUGgxUZsWxNuZWsHCpaJs3cx9T5aNMyIykoVgi1g00sVpr1M5MlafFTJDeFSM7BuLQDBEXtpqRf59VeXp9Msyf21Yf/1n1FMIWjsKKuROxfO5EbFgwFm8t74fozS1Y4ygdg4pqIsE6h7QdtRG3rRHObm3CVHmK5WQJMvfRakPHhSxfadsFHF5sZu/ZRoIn1NSI7eAALy8vtG/fHhs3bsQff/xx31V527/5y9mHQAk0MYndkZn9EQqLzuNC+nqcOfc4LmXuQXFxtvXXi1FSQnn4N1bZmTp/WVbnt95XdZ5AXoqprXVXr6vTtFlFobd9hyu3lQooFbj9CtT05JuKrEfJu2+/rvf5GUiVz8vLg6zKU9SeXu/NYNfi74ZRHf3xzjQBiVvEKoN8eYCTwf5KlIDYTWaQXWZhbyM61POGDzW52tszgPXUqeDlqmL2Evqn7aZzYV7lV8fxzLucs5OrVJUvv03b7+Xtk8eeGhp/XCyBfc9mPjB4aq3brwW1yhmiwRWjOxrwxkQOJ9eQrcgmbvMGqTy227zebdofGRovbBXx/gweQ9r4wegjqfIsvcdFhbah3tg4SMDx1RZmYyqIqhiOr7etu/EzgvGU7XWwf0UfzJs5DZOmzQYNhGJf02ZjxoyZiFw8HKfCml3XEkTPI018pWvpNhvSVMki4G68FtvnpGNCX6TKx2wy440JAmuwDvCSVHmKQxUEAWPGjMGhQ4eQnJxcLVR524+Qy9n/wemEDoiOMeHchQlIv/wG4pIHI/78SOTk/QwaJlVUnInCoiQUFMajuCTrBlBP6vzviDs/CLHJlGzz4y1Zdmz38VZvU/oM+dsVoL/VCiqPUyqgVECpgFyBmp58Q6q8rfWGVPsH2HpDqjwNu6F4PVmVd3J2hrtOjccaSE2nv680MwW5MnuLLRDd6LYM1ld2Cji7xYx3ZgTj6RaBbHuUqV7+H3WAjzuW9BURvSYYOZE88slmQtB1i8DHth9lQtELHJJ3mPGfObXRpXEANGonm23bQevijEa8G8Z2MuCNCbwE9jvuDNjT/hOYUy7/0eUi1vY3oU1t8mRLqjxFfgp+rhjTOYAtfFK3ma19AvfPK297XJmyHmnC4Q2dMG/mdEyiaa/TZl4VQTlp6ixMmz4T+1b0Q2aE+QGZ9iqp8uk7BNYfsrSPEU0tXnBROzNV3tPTE23atMHatWuZ3YMaxqvjhYCeJsFGnw3AP3ENcfZcV/yb8CjOpUxBRtZ7yMg6iIuXonAhbSUuXX4d+YVx17XgFJfkWJNt7r93Xva3l/+cuBvfV6djqyj01eloKPuiVOBhqkBNTr4heP/B42qofwB7CWRVngbe0OCbrl27lk17tbOHJdATqwaacWJ9CPJ2Vu5VtwW9qtwmmM0nBTSSQ+wWM96abMYTjQzSgKha8oAoR+abp0QXV60KrUI8MadHAP4zU0TcJhFZNnGXVdnmVb9j3T49x/E1ZmwZJqKx2RvUI0C59eStd9dIA6rIY09g35B3x7jO/nhzAo9/yiv2N7GwkFX53CgOSWEiDkzl0b+VH4x6HRzs7VgUp6uLGh3re2HbUA5/riGQ51mT71Wv4Sa2eTceR0BPTa1vLB+ICVMqz5InqF87fzziq1n0ZPma0HGR3pM8YjeJeGuSgAGt/Vg6kr2DA0iV5zgOw4cPxzvvvIPExMRqp8rb/nspA3oTTsRwiI7hcDI2mCXcxCT2ZE2tp+IaIzapNzIy96Gw+CJT6CkJp6Qkv5xaX4Lc/N8Rf34Q4qqBd972ddak2wrQ16SjrbxWpQL3ugIV2U/+ryVAtpyH/UIJN7YqPd1Off+BedW2qvz06dNLvfKUIEP57rXs7OHjrsFTzXywaYgR3y/ikRwmgKa0MnX8FmwnEsxKGd7p2wWWW7/oGRMoMcdN4wxHBwfoXJwZvJOPvU0dPXzd1Vawt2dDe9rU8caCXkH4aJaIuI1mZFGiitUiUR7Syn8vw3ReJIfzYSIOzRQxslMgKMfeydGBfZH1pl9LP8zqEYiujXzg76lhOfYE9jqNCo14d4x/zIA3J0qKfYY1ladKZwysC4nL4QJ+XWbGin5BaBHsAWcnOjNgx+I4LQFumNAlCJ/MEZBW2idQPVR523oS0KeHhyB88WhMnDL7KmVezpKn6ylTZ2HJ7Mk4GdYChVH3P63G9jXIt+X386UdAn5dbsaKZ01oHuzFFnLklXd3d0fLli2xcuVKHD16FDk5OdX+7/xy9sfMLx99loCet34J7Dr6bCD+PuvPoD4t4yUUFFFjfwkouz73yjHk5h9DcUlmKdSTPSf10jZm4Um5dH+989W+8HdxBxWgv4vFVZ5aqYBSAQA1OfmGsuhtoZ6sN5RZX40vsip/6tQppspLXnk9yzWvb3Rjw6DqGt2sgG0PZ2dH8H5algxDCTE/LOaRvPVqsCdQluGosmtZlc+O4PDvehGvjOXQ91FfBHjr4ODowAZEUYLOkHYGlk3/f6ss+GCGiLlPBaJ1HW/4ukvNsxRb6euhQds63pjf04iPZgmI3SiwuEsC9crAmu6nAVWZEQKOrzJj4yAOHet5w1UjRWFqVY5oYvbCot4m/LDUjJjNZny90IxV/Uzo3tgHAZ4aqJ2lVBxXK9g/19mA/VMFnFkv4rIt2Jdb7MivPSeKQ8ImAW9N5NGvlQGB3uTbt2PpPe4aNVtARIzkcWKdBVeqoSpve2wJ6DPCg/HC0uE3BPrlcybi363NUFDNgJ69V6xeeUpsOjBFxLD2/jD56mDv4MhUeZPJhCFDhmDfvn1ISEio1qq87cdOVs4XOJv4JCSgJ5CXvyS1/vS59riYsQsFhUml4F5SUoi0y6/ifNoK5F75HSUs7pIg/whik/ohNnkgsvMOowT3flCW7WurqbcVoK+pR1553UoF7mUFamryDfUS0NRYW6g/OfJeVv6mtkWqfHp6Oj7//HM2kp4SbDQuahYh2aOJD3aO5PHlfBEvj+FZhGN9kxvctaScE9g7QfDTonczPTYOJrAXcD5MYLYZsipUCtJy42ckh4vbBHw534xZTwYyCwsNR6KzAW5aavz0wtr+RhxZRnAssGx1GpZ0ZqMZ708nsA8CqfME9pT6YmfvwAb6UMPogp5B+HCmiNiNco59GdiXQltUmSo/qnMga3otU+V16NvSD29OEBG7yYLcnRzL0S/YRYsXEV8vMGN1PxOeaKiHweNqsG9u8cD0boE4KIM9swJZ60ETRUmVj+JASv5PS0UsfjoATc3uDBZZZKbKEaFGD0x9IhBfzDfjUqkqf+NFki1g3+vbBPQ5EQI+ommv02axaa/lPfSTrcOiqDE2dUedapEnL9eJjgud2ckIF1gPw+r+HFrV1sNNo5Lek25uaNasGZYvX44jR44gKyvrgYF5+lDIzv0aZK05wRR6GeZ51iT7b0JrprgXFCaUwjw9pqTkClLSN+JMQgdcvBSBwuIUFBdfRuqlLey+1EsRKCpKveoxN/UBpPzybVVAAfrbKp/yYKUCSgWqVIGanHyTsPVqoCe4v/R1lcp2r37JVpWPiooCqfI+ej20amc8wrljNkVBzhORul1E4U4eGeEijq8045WxPEZ1NIDA3s0K9iqnMrAPG8rhyFIzLmy7GuxtoSk/kmN+97/XiIgayaFnUx/4ergwaFI7OyDY3xWjOgVYE3QEXLFGYcqeZhpQlWsF+w+mi5jzVBBa1aFUHDVT9e3sHSXFPtQb83sZ8WGpFcc6oCqKA02h/b8VIjYM4tGxvjdctVZVXu2EJmZPLOrN4fulZmkhYRPFSftA2y/YKYH9F/NEPP+MCY894mMD9g6Q4jY9Ma1rIA5YwZ4AnhY6lJNPC403JnDo/agPi+m0t6ryXm4u6NnMDy+OEXFqvVlS5e/jgCj5uFX1mqD+dFhjhC0cbQP1s5jNRp74umzORHy//jFp0NR9jKCUX5P8vqKzOfGbBfa+G9nBn+X9Ozg4wsnJCUajEQMGDMCbb74Jii0sLi6+V3+qd2w71wI9z9T6f+MfZfGV+QVnrmmCLS7Jxvm0lTgZY0Fs0jPIyv0KOXk/gibCUqZ9Tt4Rq2p/x3ZTeaKbqIAC9DdRLOVXlQooFbiNCtTk5BvqG7BV6X/mq00fQWFh4TWqvFajRqBewwbkvDiaw6l1NgOarM2BFO1IWfPHV4l4eRyP4R0MqGN0g6vGmcU7Ethb/F0xoJUfdgw34ZellI9+tRWHGj/Jq/7pHBGTnwhg011dnB2Z4k/RlJ0beGPLYBOOUYJOBDV+Ssq2DF/yNYExgTUp9qc3mvHeNBGzn5SsOAT2zo72ILD3IStOqDcWP8Phf/PMSNgssK/3pvMY1t4PgkHyyjs7OrCYyr4tKb2GLDtmpsqzMw0V2IdksKfJtwlhZvxvrhlLe5vQhYG91mrFcWCTbB+1ENgH4cAUAf+sN+PbRZJtqIlIw7Gsg6xUjmxC7aynjPhmkQWXKXOdJt1WsG25BtXxWlLpefy2sR12LBqJBbOmYuaMGZgxfQbmzJyG9QvG4bM13ZC+IwT51QHm2ZkkjtmzaMFKef9tQr3ZGSI6U+Tq6orGjRuDUlR+/vlnZGZmPlCqvO2nd2bOZyzZJvqskdltqCn2VFwTnL+4HFfyT4LsNeUvRcWpSLq4ACdizDgZG4Kk1LlISp2Ds+e6sISbwsIkFBfnsAx78tWTol+V/Pry21G+v7UKKEB/a3VTHqVUQKnArVSgpibf5Jy41npzesatVPCOPYZU+dzcXJw8eRKlqryPngE5qdL0AAatAAAgAElEQVQLnzbim4VmNsq+gGCynO+bAJIiKgnsMyJEHFspsumsg9saUDvICvYO9nBROSEkwBX9W/ph+3AOvzwvMsWecttpMbB1GI+ujfTwdlOz2D/6ffLoT+jij0MzBSSHVT3XXgb73EgB/26QrDgzuweimdkD3q6qUrD399Lh8YY+WNbXiAVPB6JdqCdrtqUGR53aGc0spMqb8P0SM7NcVDWKkwCWFhaUOpOw2YzP55rxfG8TOlsVe1qs2NsR2LuwAVnjHg9Et8Z66N1dQKq8k6M9O5vQu7kPKFP/zEarV/4BUuXLLywI1LMjRJwIexSfrO6Ot5b1w5vL+uP9lT3x26a2rHGWBkSVf9y9/L5UlY/g2BwFSkoa/1gAs105OEqqfFBQEPr27Yvdu3cjJibmgVTlyz48inEp6yBOJ7Rlqjz56P+Jq4+k1PnIy/+z0vx4yqNPTJ2GEzEWnIgx4VRcU/wTS5GX3ZF2+SVk536JzOyP2XNnZL2DK/nRKCmpAQEIZYW9r7cUoL+v5Vc2rlSgBlagpibfxCy7WqUnxZ4WOPfhQqp8Wloa88pPnTqVJdjoNGoYfTR4tqUvdo/ncWaDGXlR1ijKGyjDMtin7xDx2zIRUaN4MLAPLAN7GsYUEuDGIhh3jDDh1XEmjH/MHyFBblCrHBnM0lTYbo19ED6Cx5+rRWRRpnwlqvz1gE8Ge1Ls6ezCvkkCpnT1B/nZPbQqBs9knwjw1jJ7D4E0ZVR7umrQt6U/9kwkrzy9fo7ZYq63rYp+Vh7sPyPFvg9ZcXwZzFP0JaXWUM0p8pBuu6gc0ZD3wIJeRny3mLz+wgOpyldWD4L2jHALm/KatL0+0sJD2ITY+w7z1v6OzHAef640Y8tQDp0a6OHpKi0wdTodGjZsiAULFuCHH35gU5JpMfwgX0g5T8t4gSny0TFBOBkjIuHCaOTk/WRV1St+dVcK/kHChbE4ESuyqEsWd3nWiFPxzRCT1ItFXFKePTXbJl1citwrRxWgr7iUd+VeBejvSlmVJ1UqoFTguhWoick3FfURHKlzT603tqp8ZGQk88r7+vgwKwhFQy59Jog1s9LQHFLlCYwrArSK7mMqJyn2OzmkWcE+ciTHwL4OKfYukhWHwL52oA4NTDp46FSgHHmVsxMacO6sGfbTeQJStlktJjex/Yr2SQb7nEgB0etFvDHRgs6PGFhvQEVDZsRAPTYPC8G/G4NBdqArt7CYsN0PGewLd/H4N8yCF8fXRj3Oi1mKrt6+PdrX98Xrzwls8ihLsLnPqrXt67gTt6kW+RFB1omv0jXddyee+1aeg96vbNpspAlJYQL+O5vHxC7+bNHpZFXlAwIC0KtXL7z44os4ffo0qGn8YbgUFafjQtpanIwNRXRMILPM0CApsslczyJDkZU0CfbqmEsp6vJEjBHRZ/1xMrYOg/7MnE9RVJR+jQ//YahfdX0NCtBX1yOj7JdSgYe9AjUx+Sbr2LUqPSn39+BCqnxqaio+++wzyKq8i4sanK8OQ9oHYM8kATEbxVJVmoDnVkGJKfY7OdDC4OgKERGjBDzRyA/uWhUqm/Q6p5eIX1YGIyuKFhPSEJ9b2b7tYyRoMzEwT9oq4sC0YHRq4Ged+GrH0nB0ajo74MAWFl5uGjzR0AcrnzWCGlwTNougGM0r1rhL2+e+0W1526Typ23n8b+FAqb3MMKol6Io7ezt2TYZ2Ns5Y9XA2kiPFNlrv9Xa32iflJ9L72k52SgznMPfq0VsH0b9Dt7MlkWxp1qtFvXr18fcuXPxzTffsB6TB12Vt/2IYdaZlFlMZSerzYX0NSgoiL8uzNPjqQE2Jql3uWQcCeijyYIT3xhJqbORk3cY1EB7vcWB7f4ot+9MBRSgvzN1VJ5FqYBSgZutQEWKNdlQHqDhSzf7ktnvlz87QbGWBPp36SKr8idOnEBERART5fV6vQSw7lqM7GzC54tCcDFCZFGQN6PKXw8QSf0kML8cKeLrRSEY0j4I3m4usLOrxZpmqfHU3l6yuni7a9G/TSBeHCfg2AozUitJxbne9sr/jMVBRlIcpIAjz4ss8rJjPS9Qsy0bUKV2BjWo9m3hy5JsvF2l+E2y4gTptXj8ER+s7m/C1wtE5qu+GbCnbbNM+0gO0WtERAw3oltDb+jdKD3HnqXv+Hu7skFUdIailp0au8bVRXaUFGNZ/rUo39/a4rKiujFVPsrEZiV8NkfElCcCUCeQmqEd4ejoCIPBgB49erC+EprFQAvhh+2Sl/8X4s+PYEAff34kcvJ+rtQ3b/vas3L/h7OJ3RB9Nuiq3PoTZzn8G98C59OWscFTim/etmr37rYC9Peu1sqWlAooFShfgZqYfEMLGbLa2Kbe/NaofGXuyPcEIxcvXixV5evWDQWp8tSAScqwh6sLnmkZgJfHi6xBlZTkXKZGV9wEWxEglb9PAmkTsiI5nN4g4q2JAoa19YPZoGUpLionB/C+Ojwa7A3RzxU6tRMDbMqar29yx4j2AXhxDI9jK0Rc3CbtDy0y6HnLb6ui72VlnCbWntss4p2pAoa0NbDYQVLiKaM+UK9Dv5YG7Jkg4KfnRbw1icdzXQxowLnBQyeBvb2DE0w+WvRo7Iu1A034ZqGIc1tkxb7i/ZG3Tar8xa0CPpnDYyIDRld2FoBg3l1DmfqeWNTXwvLlKcOfgD5yTCiybuJ1VvTalfsqf4/Q+4e+aHLwibVmRI7i0b2xH1tkOdg7QKPRoG7dupgxYwa++OIL9nfzMKnyth8o2bnfswz60wkdcClzH4qKL1dBTS9BRtZ7bBqsnIxDHnqy31AuPeXTX8k/gZKSfNtNKbfvYQUUoL+HxVY2pVRAqUAFFaiJyTeUQ28L9HQ7bl0Fxbm1u2RVPjo6GrJX3s/XFz7uLqgd6ArOVwOt1WpCivUjvDtGdzBg9zgOf64UkLZdgDRVtepgXwqzkRzStgn4dqGARb2D0CLEu9Q/76ZxRssQLyzvZ8K700SEDTGhXwtfWAw6BvYEVjoXGewNeGkMh2PLRaRawV6GssrAlX5OufZMlV8mYu0AE9qFerHnJCsF+fgfDfbEkj4mfLfYwn6vYBeH7AipCffVcRzGdJJy9T2sufqk2nJ+OvRo4suej8A+cYtwjRWHtk2xmhSv+ecqAduGGtlUXWqutLezB2Xqk71pZIcAfDCDxz+bGrBIRIrUVIC+chCv7FjfzP2yV/78VgFfzBMwvbsR9UzuUDk7M1Xez88PXbt2ZWew6ExWQcHDPen0cvYHiE16GhfSVqCgIK5KPncC9YsZUTgV34Ql3BDMn4wVcTbxCVzM2ImCgpgKoy5v7RNMedStVEAB+lupmvIYpQJKBe5sBWpi8s2pCVdDPVlvKN7yNi/lvfKkOrrrtMxW8FznAFCu/PoBgXiqqQ84Xy00Kkcw2NWo0JBzx7hOBrwxnmNQKoP9jRRyGaSzwnmcXGdmkYv9Wvgg0FvDgIlgVvDVMqX87UmCNUFGan49vETEVgb2frAYXKFzcWKWHJ2LMxtYNbydAS+O4fD7CorQlM8gXK2Q02KC9lFW5Q9O5TG0vQGCQQey9tBZgSC9DgNa++HtiTzbfi4l+JBqyx5rZPGbNIGWojRfHSuDvSs8dXQGwZ5ZMujMAoH9uoEci/RM3CIihzz2URxror0QJuDDmTzGdfZDcECZKu+hUaF9XW+sH8jh6EoaEMUhLTIUbep4sXQfBejvDtCzBWCUCVkRHP5ZJ2LXaI69733cNcz65OLigtq1a2PKlCn49NNPH2pVXv5YKSosQFrGW0hKmY+snO9RXExZ8Te+FBadR3LqfJY/T5GVJ2J5nE3sgfTM11FYlFSlRcGNt6L8xu1UQAH626me8lilAkoF7lwFynvLSbWOHnjnnr+6PRNZbw4brob63zve8l7aqvKyV97f4Mtyzbs00CNssATFBK2U6vHlAhGrnzWhe2MfmGzAnhpXGwvuGPeYAW88J4F9+naeKfblwV4GaUqESdkq4sv5NKnVyDzpWquVxkOnRru63ljd34ifloqSKs7iII0skpLSdFK2CfhxiRlhg03o28IPZj8tO4NAyjZT7I3uGN3Rn8Vp/rFSysaXrEES2BeQKr9DwBFS5fsbWa68q0bFcu1JlW8Z7InnnzHihyXiNdNebZVeen2k2JeBvQljO/nhEc4V3rZg76fDk00lsP9uoYj4LeT9F7BlsBGd63mx5l/ad4qipEXFmE7+ODRdQPJWCeaLdwYhZUcoWitAXyUble0xqupt6b3KsZkHX80XMOepQDb1WO3sxN4XPj4+6NKlC7Zu3Yq//voLV65UDWxv+Q/0Pj+QptlmZWXhn5N/4ej/7cQvR3bg2LEfkJycxF77jexFLOEmeTBT56NjjDhzriPSLr+CwqILVbDr3OcXX0M2rwB9DTnQystUKvBAVKCmJd+kfXI10NMiJnHnTR8qUuVTUlJKvfL16tWDh6uWRUFO6RqID2cRxEsDmij3m1JoKGOePOH/my9i1bNGBvacT5liT2BP00vHP2bAm89x+GuVgPJgT/YWlt+9RsCuURx6N/OFv6ekytMQpdoBrhjVKQAHp1JijJTrzlRTmwQdtiiIkoYxXdgq4sfFIjYODMJTTbzB+2igpTMIdvZsWmdD3h1jOwdg93gBEtjzLKuevPIHptC0VwMEP1tVXouBVlU+jiX48MxHTdu8Hhjagv0fqwS8Rpn5DOzd4Gm14jg5OTFffs+mPni+TwCGtvWBhVR5BwcGjJ46NR5vqMfmISYcWyUiN7Js0m1RVBBStitAf71jcKs/Y++vSA45ETxOrzfjlXE8ejX1gcGThnc5QK1WIzg4GBMmTMBHH32ECxcuPLDTXqvyQSEv9GNjY/Hee+9h6tRJmDBhIMaOHYihQ4di06ZNOHz4MPv8yM+vzP9egsvZh3AmoROizwbgVHxzpKRvRn7hjZNxqrKPyu/cmQooQH9n6qg8i1IBpQJ3ogI1Mfnm5MiroZ6sN/nJVaom/bPOyckBeeUlVb47Agx+8PfSoFtjX0SM4PH3GnOFA5oIfMjznUdTTbeY8b95Ilb3I7DXgyOQVjuyoUfuOgnsnyOwn8Dh71UCLu3gkR3JI3mLiE9mi5jaLYAtHjQqJ9b8SWkunet7Y/NgE44uNzPFO59y3a/T2CqDPSn2dAbhq/k81vYPQo/GVrCn/bFzgLtWzQYwEdi/8RyPT+cKTP2nRlM3qyrvRqp8iCeW9THixyUiU+8LbrD9igCyPNiTx35kR3/mv9aonVlSkJOTIwK8XFgUJjW9koUpJNAdEx4PxH/n0FRckVlsmI/bupBQgP76C6qKjkVV7pNVeUpJ+m6hmU07bix6QlblKd2pY8eODGL/+OMP5OU93FNMCdCTk5Px1VdfYenSpejQoQO89XrQ7AlfvR46rQZmsxn9+vXDtm3b8OuvvzLbUXmwp9Sai5d24FRsA5Zdn3xxAfKu0BTYhy8BqEofvNX0lxSgr6YHRtktpQI1tgI1LfmG4L289eaPbjc8/OVV+fr16sHLTQdSsWf2CMQnc0Sc30a55tcfEFUK9qTYb7aC/bNG9GisB++rKfXY0xCoJqIHJnYxYP9kAd8ssmD7cB49GvmwaasODg5MTaekGkp2+WCGwOIebwTy5UFNBvsr7AyCgC/nSWD/ZBNvCL4aUG48Nc8S2DcWPNCxvjdrNqUEGwcHexj1Ogxs44e3J/GI20S5+lVT5cvvh+33pWAfIeCXVRasHGCGOZAGRNGU11qlXzQg64mGeoQP5/HHagvIp0+LpvILGQXo7yzQU31pVgCp8mc2CHj9OR59WvghwJu88o5MlbdYLBg7diwOHTrEIPdGFpMb/gFW41+gz4ZLly7hyJEj2Lx5M3r27ImgoCCoVSq4qZxRx12HRl7uCNSooXZ0ZAk/ISEhGDx4MIvrPHr0KMvep+ehS2FhIpJSZuCf2FAknB+H7LzDygTYanj8FaCvhgdF2SWlAjW+AjUt+aaipuDk3RW+DWRV/u+//y5V5QP9/WDSa5m1YOcoDifXikxBJ2tNeZi0BVXb2xWBPVlxujbUw2RV7AnavXQqpn53a+yHOkZ3uDhLTaN+Hi5sERA+nMMfq8ws7eVmtm+7L3TbFuwTSbFfwGPDgCA89oge7lpn64AqSohxQC3Kcq9VC246DUZ1MuGThRZcChdZoyvBePnnvtnvqTb0PBkRPH5ZIWJhbx4mPzfWvGsL9AF6V+ydFIzUClR5220qQH/7x0SuJ3t/R3FI3c4zu9bi3kFoZvGEi9qZWZ+8vb3Rvn17rFu3DseOHXuoVXmaZEs+eTpjt3v3bmapIXuRxsUFWidHWNxc0T/QgHAzjzcsIuaZgtDexxv+Wg0De51Oh9DQUAwfPhyvvPIKjh//gy0MMrMPI+H8QMQl90Nm9n9RXJyl+OYr/HS+v3cqQH9/669sXamAUoHKKlAR5P5fS4BsOQ/jhRqAbaMsSbUvZ70hxYw8v/K010ca1IfeQ4dmoicW9ApikXwp20QU3kCVl2GoousysBeY752U/mV9TWhfzwduWjUDafIi2zs4ws5OGgzloXPBs60C8M4MM5LorMCu658VqGi7ld1H+1O4y4TsnQKOrQrBtCcFZimiAVUE02RzYcOZCOi1GgxoE4A3JvE4sUZk1iCK35SsGDcPkTLIZ0dyiNso4O1JHAa29oXop2XpOZSgQ2k8DtZc/zpBHvhzdW12VoSBZiVefQXob/5YlH9/0IJPVuXPbhLx5kQez7byQ5Bew96b5JUXRREjRozAu+++i8TExIfWKy/75M+cOcNe6+TJk9GoUSO4ublB7eSIIJ0G3fz0WCtw+DYkBEmW2kgz18YJSwgOmi2YYzKinQ3Y0+MeeeQRjB49Bq++uhtHjobhTPxYpF3eg6KiiwrMV9P/PwrQV9MDo+yWUgGlAgAqSr6hxtmH8ULw/oPH1VBvTfm5VpXvBsrO9vfSos+jvnh1nIDTG8zM4nE7qrgtNBEEF+0y4XKUiJ9XhGBKDx4B3q6l8EwQLYO0h6sG/VoHYs9kESfWEUhzyKM4R2sspO3z3sxt9vgoDunbBfy01Mwmt7YJ9S6NtnTXOLGBVQFeamjUjgyyfdxVaGZ2x+TH/fH2RA7Rq69t5q3KPjCYj+JAw7Z+WCxg2TOBaBXiDsk7bw9XFyc0N7vj8SZG1rBrV6sW6hrd8ceqkBu+bgXobw/o2WIpksPF7QJ+ed6MFc+a0DzYC1qrKu/l5YU2bdpg9erV+O2331ifyf35yChGcXEOiorTUVycbfWcl9zRXZF98l9++SUWLVqEdu3agc5K0GLTW6NGKx8vzBdM+CjYghhLbWQIIcgwWXDJZEEmZ0GaEIJoAnuLBbNNRrQlsNdooHJ0hLu7Oxo2bIhRY1rj1deew59/foWMjEugMwHKpfpVQAH66ndMlD1SKqBUwLYCFSXfEOg/jBey2diq9HQ79X1kZ2fjm2++wdSpU9k0S2frQJxGoje2jrTg303BrLm1YGfVLTbXg1oGTKUgLWDNACPahnrDVUNqtD3cNE4w6TXw91SD0myoMdTP0wWtQjxZg+y+yTxOrhWQsYP86zcP9hJMm5htKGajiL2TBQxu689y88krT7nynI8Og9v4YvvQICx9JhDdGvtASulxYmkmXq5qNBMJ7A14a0IFYF+Jen7VttcLLLqzbwtfGPUalkdPk2b9PDRsIbVnEodtoxsg0FvHFjehQe44vjKE2YVIQa6sxgrQV16bymom388y/yN50Pvi7ckChrbzZ2lDdMZIpVKB53kMGzYMBw4cQEJCwn1V5UtKCpCX/xcuZe1jVpW8K3+goPAcioovobgk57YAX/bJ04IlLCwMvXr1Yj556uMgn3wDT3eMMwZgT7AZ0SG1kSaG4DIXjHSCeJuvUrAXJbA/YCawD0IbvRd8NS5sYeDhqUaTpvUxYcJz2Lt3L2j41uXLlxWwr2b/gxSgr2YHRNkdpQJKBcpVoLLkG7LkPIwXaoi1hfrDBiTE/MnUN1LlZVWcrCYB3jr0a21A+AgOPy8RcT5MsA46ksD+elApA5LtNYPZSBrEw+PfDSLemiRgaFs/axSkIwNpGq40oJUv1g8wYtHTQXisgZ4NkFI7O8LBwRHe7i5sGuysJwPxwXQB/66n7HkbsL+Bp532gaAtfYeAw0vMWN7XxAYwsVx5tphwRsvannieJdgITKWN2yzi83kiVvQzomsjH5goflNtBXudCk0Fd0zqQmBvQjSl9Fhz9dm2rPsjWTikbdMAq28X8ljUKwCPmt3honKCnXXbzYM9Mb9nEL5eICLzBQEHZ9aHyYeA3h4K0N86qNu+Dyu6TceK7FNpOwT8tkxkyUYta9MiU5o34OHhgRYtWmD58uUsrYUWwfe78ZVSYCi/PSl1AWKT+iDhwnO4kLaaDWPKyv0CV/KjUViYhKLiDBSX5IIWACUlRSgpKa7U1kLqeGZmJsvOf/XVV9nihRpaNRqN1SevYz75SLOI34JDkGIORgYfjEs2EG8L9PJt+jkp9hfFEJwIDsFesxlTjIF41NsTvi5qptjTmQ+qMQkL+/fvxz///MM8+4piXz3+ESlAXz2Og7IXSgWUClyvApUl31Dz7MN2oddK0ZU2UJ/zf/0xY8YMUPY5+cZVTvbQqh1YygrZDOoEumMggf1wDj8tESSwJ+94FZtiZZilAVGpWwV8u1DA0meC2OAjd42KbYcaUVuGeLABTd8tFnF+q4iYTWb8Z6aA+b0C0S7UCwGeLpDBnhT7DvW8Mb9XEA7NILAXrgv28mKC4jDPbjBj32SBTZblfHUsClPNVHkpV/6tiTzObhTZZFhKkaEzE5RmE7fZjM/miljeVwJ7WbG3s3OApw3Y75tEZxAkjz07g0DPEcWxhcypdQJeHWfCM829WRwlTYmlMwKkwvdvbcAbEyR7E02lLXnZiP0z6sKkVxT6iiD8TtwnL/AI5mM30bwBASPaG1gfAy0g6WwVx3EsoeWtt94C5a3TEKXqciE1/lLWQcQkdseJGBH/xNXD6YR2iE3qi8QLU5GSvhHpmW8hK/crBv95+SeQX3CWKfk0tKmwKBVFRWlWVT8L6ekX8N//fgzyyZMdhvzuLo6ST75rqU8+GImWEFyuAsjLQC9fy2CfKgbjuCUYb5pFTA4KxKNeHvB1UcHFyQk+ej1atWqFWbNmsdSg06dPs7OI1anu1eX438v9UID+XlZb2ZZSAaUCt16BipJvqHGUAPhhu9BwKRugp9uvhg1n8EJe7RB/Nbo38kRdow7kI2eRkQzs3TCwlZ8E9kutir1seYk0VmgBkUCaY6k0J9aasXscj/6t/JjKTVYaAnSzvyuGtPPDngkczmwoG5JEIJ0TKan5707nMa9nINrX9QJ52tXODsyKQ5n4Ha1gT/D/7zrKhbdV7I3Mc07xluSVJ1WemnDb1vEuzZWnxUTr2lKu/PeLKQdfQPk4TFqU5JcD+xV9jejyiA9rlKSprQT2lNLzaLAni/Z8Z6qAU+tEpIfzSNlKSToC5jwZwAZqkZWIzoK4a6RM+yXPmPDdYjMuhZdtu+QlI/ZPV4D+ToB7Rc/BVPkojtX89xVmrB1gQmt6X2hJlbdnHu+mTZti8eLF+Pnnn5lyfb9V+Yo+igjK0zJeYiAfHRME+joRY8KJGAtOxTXE6YSOiE3uh4QLo3EuZRoo5/182kpcSN+I1EvbkZbxMjKyDiAz6yv8euQQnhs/Cr6+vuz9SfaaVnovzOfJJx+Ms5YQXBKCkcFZrrHXyNBelWsG9rwFKWIIjltCGNhPCQpgir0bm7Zrz/p4KNt+3rx5+PjjjxETE8P6FRSwr+hdcPfvU4D+7tdY2YJSAaUCd6oCFSXf/Nbo4Uy+oUQfG6hP/8SdAT0p9L0a6fDeFCMiRxiZ/SU0UAJ7ykVnin2QW5liL4O93KQqW0ysUYy5kRxT9L+cL2JuzyA0M3syrzw9F/nQ29f1Zs2oh5cS+ApMyWagZfWIU/MsgX12pMBsOu9NswF7bxnsnVgyDWXGk5pPij2BNLPiRFm98htEpsoPbmsA5+sKJ0dpMUGTX4e09cPbE3nEsMWENbWmEo96ebD/eLaIRb2D0LG+HkHeGhDY2zs4sOz8VrW9MfvJQOydZGK1fLqZNFGUYJEWMiZf8ulLmfYxG6np+OptK0B/dyw28hkjUuXjNwt4f4aIcZ0D2MLSwZF6NpxgNBrRv39/vPbaa6B0l+oCkWSXIatNcckV1ghbVHyZqew5eUeQmDoLJ2PrIDqGw4kYHifYtdEG8Ok+M07GhuCfuLr4h8F+O8Ql9cf5tMWIPhmGrWHT0KxJfTg60oLTDnU83fB8sIBfQ+sg3RzCbDM3stdUBejl36GFQRYfjFRzbfxcpw4WW3gEu+lgb42KJTHBYDCgS5cubHjVJ598ws6S5ObmVptjcqf+/VT351GAvrofIWX/lAooFbi6AjUl+SbnxDXWm+ahkuVm8KNanF4XhFTmMxcQPsyIga18UPcqsFehTpA7BrYxIGJ4mcc+O4JnHnVSuC+H8/hztQjKrn+muS8bxOPo6MCGSdUOdMWoTv7YP1WwDmiyWngqAelSsI+QfPMy2Hcgxd5bsuIQhPh7uUiKfc9AfDiTxz/rRJCFZ3k/arz1KlXlaZBVu7reWPOsCbSYoOm0VbUQkdorg31upIAzG0V8OFMEZZTTBFuT3sUK9o4M7JubXREaqGWZ+hTJ6alVoX09PVb2M+HHpbTwKFPlbZVkBejvPNAzi00kxxZ7x1eK2DTYxBZjnq5qdiaKLCaNGzfGwoULcfjwYdaceW9V+RIG7CU2wE6WGLLHUMPrlfzTzDqTnfcdLmd/jEuZ+5k6n5K+GQkXxuCfuPo4cZaAXrD5kuGeVHsOJ2ODcSq+Gc4mPoXElBlIy3gBWblf4tvv3sKz/XrAy9Od1YIWnkGuGgwPMuA1kRovq8kAACAASURBVMdRswWJYjDSyWrDX9sAK0N6Va6peZYWBvQ8KUIwos0h2GuxYFiQPwI0araYcFaroNZp4OjkBGcnZ9aU+8QTT2DZsmX44osvEB8fDwL7e3t8rv53UZO+U4C+Jh1t5bUqFXhYKlBTkm8Stpaq9HlfqGH0k4B+QDMN/l0TiMIXyGbC4cJWAYcXC4gYFoRBrX1QN0gHDy0NfHKA1kXFmjUHEdhbm2eTwgSmfH4yW8C07oF4hHeHVu3EvOq+Hi7o8ogeGwea8Osy8SqLiS3MVna7PNi/P13AvJ5BDM4Nni7Mjy6D/WMNvNj2+7bwA+eng7OTI1tMWPxdmU96/2QR8ZvEa5TxyrZd0f35EVaPfaSAmE0iPp4lYn4vI0KN7izBo2wwlB1T5QU/V4zo4I93poqI23StKm+7jdsB+os7QlmPgpMjDcdSI3JMKLLYxNM7D8m2+1xdb9uq8gmbBdabMeExf4QEuDI1mlR5mnbap08fvPzyyyDf9t1Q5UtwfWDPLziDvCu/Iyfve1zO+S8uZR1A2uVXkHppG2t4TU5dhMSUqYi/MAbxyUMRlzwIsckDEJ88mPnmT8U1tarzBPS8Va2XIP7f+GaISeyJxJRpuJgRiaycz3El/yTzz5Pq//XX36BTp8dYPbxcXMC7ubKGVYPGBc083TA+wIDdAo/fbhPsCeYzeAsuCsH41xyCQ6KIOcZAtPb2hJ4gXuUMDx9v1GndGE16tAf3SG24ennA0Uk6e2IymdCjRw+sWrUKX331Fc6dO8cGeilgf3f/AStAf3frqzy7UgGlAnejAjUp+SbtE+T8PRcvbRpSarmRgb5gpxQJSco1Ke4p2yivXUDk8CAMbuODeqVg7wgdgb3RHYPbGLB5cBDWDgjCU030oAmvpMrr1I6ob3LDxMcDmcUhYbPIlHxbe83NwGB5sD84TcD0HgHMv04eaErroQhKbzdSy53ZtFeKHnxE8MaKfjx+XmbG5Qiy+Nx+FCe9Bnqe/Bc4JG41Y/d4C5qH6KFydmRNxhLU26Gh6IWVz5rwyzIzMiuwF5V//bcC9LQvxbuMSNhaF4+GeMEW6LNrKNDLqjydMfprlYiwISZ2JsXblZRge9AEUxp0RF7t7777jk0vvTU4JFyXLDFlCnsGG5ZUqrAXnJaAPfc7ZDJg318O2Bcy4E64MBbx54cxYCdojzs/iH1PKvy5C5OQlDoH59OWI+XSNqRdfhUZWe8g9dJWnE7owPzzku2Gw4lYEf/GN0Xc+cFISd+EzOyPWdRlUVEqS72x/fik6NrOnTvD0dkZzXz1mGcRMTbAgEbubvB2UcFXo2ZgPy7AD6/yHH4Tb06xT6d8ekrDEYIRZw7GV5ZgrOI4PKGnbHoXqFTO0Lq7QmxYB4+N6YvRLyzFlHc3Y3DYXLQb8hS4ehboPN1AtihqVqYIUYrT3LBhA77//nskJSWBcvOVy92pgAL0d6euyrMqFVAqcLcrUIOSb1JTU1lsJf2TJPi0BXoZMpnFhKB1py3YG1lWeynYWyebWvy1EPw0TA2vVcsOZGeguMcdwzkcXymBdPmmU3k7N3stg31WpIDf15qxYagFDQQvtogoU8elqa+Ojs7o8EggXp8YgtMbzSx1RoI9yUJzs9um35dgnhorefy+UsD2YUF4srEXfNxdWKa+HANaq5Y9JnQVEL3ejDzrpF2q6fW2eTNAfyXSiCtRJuRG8kjcImLPpGCIBje2D7XsnLF5aAiyrA3M19vmw/Yzen9QTCnVhKYST+kaiDqBkipPZ3ICAwMZFO7cuROnTp26QfY5DW2qDNjPo6AwAVcK/kVe/nHk5MoK+z6kZZDCvh0X0tYgOXUhEi9MAwF7AgP2gYhLHoC45IFMcU84P7ocsIeVAjsp6jl5h5nlhpT1gsJ45p8vLs5EUVEK0i+/glPxTRAdY2TqPHnkY5OewYX0dcjK/RoFhTTN9kqln5y2QP9EgD8+q1sXv1qC8YLAY3iAAQ3cXeHlooKPRo2mHm4Y6y+B/a83UOwle41k00kyh+Dn4BDsEDn08/eD6KaDRuUMF50WgSECWvZ7AkM3z8bcz3di2e/7sPLEO1h2bC9m/TcCgzbORNuB3WGqa4bWwxUOjg6gib0WiwV9+/bFli1bWPNySkqKAvaVHuVb/4EC9LdeO+WRSgWUCtzvCtSQ5JuqAL0MeleB/VaBxVgyxb6tL0vFoQmnZRBLIG2HkCBPrBxkxl/rgpGzU1bFK07FkbdTletSGwVNXN0h4IfnzVjUh0dwoDuzA7GkEq0TvHROzIrjYC/FQ9Li4vk+QfjvbJGl6mTZ5tjfALLl/WLbjuJATb+JmwUcmsFhwuMG1A1yBUVgkh3J29UFrlY/cK1aDlj2bAjObxfYIkB+nutdVxXoCebpDAFl6x953ow1/U1oXdtLyrdnzYWOWPyMiIyIqm/7evv1IPyMLdSiOGSG84heLWLHCB5dG/vCx13DFjlarSvq1auP2bNn4+uvv8bFixeZF7tMYc+3Np1moLDoIgqLJGDPl4GdWWI+ZkOd0i6/LFli0tcgKXUhzqVMR8KFcVaFfSDikgjaByE+eRgI2BOtCvuFi8tA3nd6fEbWQWTlfIacvB+Re+X/mBWmoDAOhUUpIGCXQLziCarUKJt35U+cuzCOWWxOxtXF2cTuSL64BJk5HyO/IA4lJTdWrq8Cen8Dvg+pgywhGAThP1lCECEIGBxgQF13V3i4qKB3UaOJpxvGyop9BWBf6pOnNJvg2njdYsYoYwDqebpBp3KGykUNX1MAmnRvj77LJ2H6B1vx/NG3sOLvA1j+134s+3Mflv99ACujD2LZ0bcw66MdGLh+Olr1exxBdQSm6FPjrIuLCygvf9CgQQgPD8eRI0dAYF9QUHC//4s8NNtXgP6hOZTKC1EqUEMrUAOSb24G6GWYKwV7GyvO9mFGdKjrDbVK8uLLCrmfpwZ9WhkQPpLD4SUCksMEZJdLxZGft6rXkjIuDamiRJs3J/AY1NYAs0HHvOqUNkNe+UFtfDG6ox9aBrvDz0PFfO1Ozk5sMuvjDX2wtI8Rn8+hyaACqgr2bNuRNJyKx9HlAjYNNqJLAy94u6kkWFQ7op7JDWO78GgW4sfAmoB+Sb9gJG+tOlTfCOivRMiqPIeETSIOTpUmm1JyD+Xb02KKHQM7J6wcEIzLkRTnef2zAlWtf3X9vSvhdLbFiNwIE85t4fHpLB7TuwWintEdKmcVs2r4+/uhe4/uiIjYhujoX3Eln/LYZYX9lNUS84PVErMPFzNeYsCeQgr7RQJ2SWGPP08edqvCziwxQxHPFPbJSGSWmDJgp6x4GdjzrhyTgL0gljW7FhdftgF2Ogtwc5fi4ixcytyLM+c64nRCeySmzmQWnCsFp9hAqao+my3QP+5vwHcE9JwZl8nzLoTgnLk2vreEIEzg0cffF8GuOriqnJkdh8B+XIABr5bz2JNP/h9LMN43i5jJBaGl3gueLmpQw6u7jzdC2zTGU7NGYNLe9VjyyxtYyUD+AAP5ZX/sg+2XDPYE/NMPbUX/NVPQok8XBITw0LhqWSMv2adCQ0MxZMgQREVF4ejRo6DPNwXsq/ouqPz3FKCvvDbKT5QKKBV4UCrwkCff3ArQy0Ang33BLg6JYcFY1JuHt4c0CIkGJmnVjszL7urijNAgNwxqbWDWGwnsebBUnJuwgsiqPNkoLm6jiasCS5eh6a7knXd0cGRZ8JRXT0r1D0tEHFspsOjIaV0NaG7xgI+7moG9sxXsezT2xqpnA/HFXGpsJbCn3gGpf4C2V/pamX2DsvE5nNsk4L1pJozt5IfagTprM64De+5ujfTYMcKIX1Y2wLNtTdBpyMrkgCV97xzQM6tRpAlp4QJ+eV7EmgEc2tXxYpNNWb691pk1AdvZ1UItOxXCRz9ETbHhJuQRuFf0FcGxhRkN9nphnIh+bQIRavaAn8EZRpMrmjYLwMTJXXDowzVISHwHGZkHSy0xKelrGbBT06itwh6bRJaYwaUKe5mHXQb2F5nCnpnzGbKZwi4Be34hAft5ULQkKewlIIX95oH9Rh+T+YXxbMFxLmUS0i+/xjzyBPk3u62KgD6TM0NOraGISQL7OHNtfGkJxlrOiCd9vCFoNVawV6OppzsD+908j8OWYHxmsWCZKQiP6T1h0Eo+eZ2HG8TGoeg8pg9Gv7gUC757BSv+3C+p8n/uvwribYFevs3A/u+DWPrbHkx/Lwx9l09E06c6wt9igotOU9oXUa9ePQwfPhwvvPACjh07hvT0dBQWFt6onMrPK6mAAvSVFEa5W6mAUoEHrAIPcfLN7QC9DLsFUUbkRJmxeagZBm93ZrsJCdChS0Mf1Dfp4K6VBlSx5llrjv2O4SYcXixaFXtJPSb7iPyc5a/Lq/Kvj+fQv6UvjHotWzTQsKZgf1cMb++P/ZMFxG2kBBsetNighsjoNQL2TBAw8YkANLOCPTXOqpydIPhq8GRjPVY9G4Qv5vJWsJciOGm75E8n33/aDh6/LOWxYUAQOtfzhJerigEEWY0acO6Y0jUAH88ScGEbj4yddTG4/Z0G+mAWr0kDtxI2iiz2c2g7A0SDK7P5qJwcwflq0b9NEMu5d3CwYyk3UWNC8cA0xV4X2KUFFinwedQzsNOE3F0m5LxoQu4rRmS/ziP2lbrYs7w2po41Y9BQHqPGBWDqTF8sXSli18tN8P3PvRCXNBaJKWMQf36I1RIz2Np0erWHPZVZYl6yAjt52H+ErLCXAXsGSkryWEPs/fhUKyhMRlbOV6As+qKi9JsGeXmfbwT0BPbkh79Mza1CMM6Yg/GJ2YzlpiB09fEGp9MwG423ixrNPd0wMMAPT/r5gNdpoCK/u8YFgbVFtB7QDUPC5mIO88nvxYq/D2J5FUBeBnr5mh638u+DTNmfcnATei99Do26tYWfaGRxl3b29nB1dUX9+vUxZswY7N69G8ePH2dNz0VFFduX5Foo19dWQAH6a2ui3KNUQKnAg1iBhzj55k4BfWaEGRsHizB4uzGgf7KJHm9OsiBipBEDbeIuyfN6NdiTFUdE8hYBOaVWnDKwr0iVX/R0EFoEe4KUf3o+T50KHet6YW1/E35aKk1ctU2wkZpnOWTsEFg2/hsE9o8T2HsyVV0Ge56BvTdWk2JvteJk7OBwOYJD7EYBByZzGNHeF8H+kirv7OgAP08X9Grug50jOfy5SmTNtkW7gpAeWQcD291BoDe6489VIWw+wI9LBKzpz6FtHSlbn1R5D62KeedXPWvEV4vrX5NyU21iKysBdlLd5UVcLlmDIk3IjTIhhwE7h+xXOGS9xuHyHg6X9nJIO8jh4gccLn7M4cJnApK/4BH3jYhfP2+AvftC8cqbwdj/fj18+X1b/PbHE4g+3Q+xiWNwPm06zqfNw4W05Ui9RE2npLDvR2bOp1d52KsLsN/o45L88cXF2SgpuT1IrQrQy2o9A3sCfCEYpy3B+NBiwVLOiC6+3gjSaqBxcoRW5Qy1k6OUMGVnD2OwiCenD8f097eyRteV0e9IPvly1hoZ2Kt0/ec+rIg+yBYFi395AxP3bUDPOSNhblQXKhdVacqUh4cHGjVqhPHjx2PPnj3466+/kJFBCUS3V7MbHZuH6ecK0D9MR1N5LUoFanoFHtLkm7sF9ANa6nF8tQUXdog4vITHjgpy7GWwpxx7SsH5yeqxtwV7AvOsCGlIFKnyA1r6WVV5RzbAyRIgqfIHZFW+AruMDIqlYB8uMPh+4zmrYm+2BXtHptj3aOSFlf0CmLXmPzNNWNEvEB1CPeGhc2aqvJvGCU1ED8zqEYDP5olI3UpRnNKZhqKoIKRH3Hmg/3x+Hbw5kcfA1n4QrlLldRjSzoB9k0TEbxGQGlEPbUK94Hw/cugrAHYG69b76VhUBOxZL3PIJGB/k8OlfRzSCdjf43DhIw7nP+WR9CWPxG95xP/II+5nHvG/8og7KuDvn0V89bkFhw7Vxp69ZoTv4rBhawi2RzbDBx8NREzCNmTlvYPc/P8hL/9wqcJewCwxF6w57LlWS0zN/ZC7GaC/BuzFEJwKDsEHFgumBwUgWKMpnfZKfRz2DOgF9Jg2FFMObMLin1/H8j/2MaC/FXXeFvbp8WTDoUbahd+/imFb56F+26Zw0WgY0NNilxb91Kzv6emJ5s2bY/Lkydi7dy9OnDjBhocpYH/j970C9DeukfIbSgWUCjxIFXgIk2/uFtD3a6HH8VUiCl7gcKV0QBWPcAb2etQzaksHVNmCffgIq2IfJiArgkPqVgHfLBBAqnzLEA+4aZxBiTVepMrXI6+8UVLld8gJOmVKrwzy5a9lsL8kK/bjJcW+qVWxd3YiK44jeB8XtKnjiXZ1PMH5aMHud3JkU2/7tvDFy2M4RK+l/eSvyrS/Y0A/oy5Meqknweijw+jHTKwGOhdpUeGhdWaq/Ip+HA4vpXx7keXQp97NwVIVADv52UuhXQZ2ssRYFfbsFzlkvcIhc7cV2GWF/f0yYE/8gsc5AvYfJGCPO8Ij9lceMb9JX3Q77hcOcYd5JP7AIeFrAUffFRG+jseQEf7o3isIbTv6omUbbzzVqymWr5iFH3/8DJcvJ6K4OIdNYH2QPmru9b7eCtDLYE9pNpk0+dVcG1/xInq4usHRzo5BtL2DA1sAq7UaGMxGNH2yA/o8PwFTDm7E4p9ew/I/9mP5Xwdu2nbDQJ4e98d+LPr5dUzetwFPzR2Fep0ehadBzwZkqdQq+Bj9YQo1wzvAl6XqENzr9Xq0aNECM2bMwLvvvouTJ08iMzPzrgwTu9fH8W5tTwH6u1VZ5XmVCigVuH8VeMiSb+4q0K8Ukb9TymunAVXUzCpNnuURMTwIQ9r4oL6xbPKsTiMNqBrUxo9Nnv1sroBXxpbzylsTbEa0N6Aqqnx5mLf9/iqwXyXi9QkCxj8eiNpB7qyplNRFO3tS9xyYdYC88jSwaX6vQHw5X8DFbQJbrJRPj7ldoKdegpKXTdg3vQzoKbnH292FJdhIXnkdhrYlVZ6aec3Ii+JBr4e2nbL9NibFXg/YrU3CTGGXgX2n5GFnCjsB+xuSJaZUYf+QQzIp7ATs35Qp7LEE7FZYZ9DOgF36ecJ3HBK/5pD8OYcLH3NIPcQh7R0OGftMzHKT+JKAr1eKWNA3EI1re8DdTQUXjQt8ff3RsWNHbNiwEUeP/o7srFyU3Pk+1Pv32XMXt3w7QC+DfQ4XjD+DeAzQucHJzg72Dvbw8veBj8kfLq5aENyTl97fbEKzXh3x7MrJmPZemI1iXwWwJ0X+rwNY8dcBLPntTUw7tBX9Vk5G0x7tWQSmk8oZlGTlrvdk02afnDkcgzfOQrepg1G3bVPoA/3grFIx1d7Pzw9t27bFzJkz8f777+Pff/9FVlaWAvYVvM8UoK+gKMpdSgWUCjwEFXiIkm/uBdDLEE1+eFuwJ4tNxHCjFexdQYozZbi7apxR1+iGLo94o7Hoxr53sLeHl6sanet7Ye0AUuVFkMJu65WXt3Oz17RPRbs4nA8349CcEDzVPIAlxtjVkoZSMduAvQMea+CDV8YJ+GedyKI3CaDLwzxt+3aAXm7+TYsUsGV4MAyeGqZ0SosLe3jqnNGmjhdW9DPhpyXS1FnbQV1VAvoKEmKu8bBbgZ0aT6nplCnsZIkhYH/b6mEnS8yHZInhkPQ/CdgTvucR/zOp6RUp7DziD/MgYD/3lQ2wfyAB+yUC9jdMyNxN27M2u+6UGmDZ4KwIHmfWiyCrVL9HfRHkRdaOsgFDo0ePxnvvvYfERBqipJD8zXzS3gmgz+aDcTyQw7NaVwb0js6OaNi9LbrPHIbGT3aAn9nEGlbt7R1YIk0QDZPq0wUDVk/BtA+2YvGRN5hSX5liT9n0ZK95/tjbmPN5FIZunYtW/buyTHpa0NEUWa2HG4SGddBpZG+M2rUUC759GcuOvY0F37yEsS8vR9fJg1C7RSOm4js5Sz04BPYdOnTAggULcOjQIZw+fRo5OTkK2Nu8gRSgtymGclOpgFKBh6wCD0nyzb0Eehm0Kwd7X9Q3uoL86WSrodPj9vZSnrqzkyM61PPFrrEizpAivZOXFgc20ZLy89/MtZRiwyFlK4+vFnJY0jsQj/CUWy75buVBWY7Oaix/1oyEMHPpWYfKtnMrQE+qPC0ssiN5xGwQmVf+iUY+0Fhz/WlQltFXh6Ht/LBvsoCYjaTKc0yVp3rK+1IUKSn0rUK84MQ89CpEloutLFPYOZYUcw2wWy0xqe9zSCFg/4QrVdgTfuAR/xMPprDLlphfpe+Zt/1HHue+48sU9v9ySLUF9jetwP6yCdmUTkPAbm2CZa+BzhDsKLPw5NMiMILDxe0Cflws4vk+JjS3eEGrJuuVPby8vNC+fXusW7eO5Y4TiCmXm6/A3QB6B2dHdHiuL+b8bycmHdiIXovGoeETreHLBzKlnvztWlctjLVFBuYD18/A9P9sw5Ijb14F9rK9ZtnxfZj/7csY/fIyPDauL8xN6kLn7so+J2jabAAtEJ7tikGbZmH2p1Fs2iwbUkUe++iDWH58P+Z99SJGRC3GY889C0vz+nD39YajkxOz6NDk4E6dOmHx4sX49NNPERsbi9zcXAXsAShAf/N/U8ojlAooFXhQKvCQJN/cD6CX4bMisA8fbsJjj+it+e1lCrmTkyNah+qxcTDP1PmkMErFKYuWlJ+zqtcE8gTQFGl5cg2PV8aa0Le5Hia9CwNhjcoR/nodXLUUTWkHZ7UG4SND2ECp/OvEa9L2bxboZVWeoPX7xQKbZNsy2AO2k3c9dCrM62ViiUCXwwUWo0n1k/PYZYWdAf2OUHRo4AO9twbePjq8OCUUGa+akPU6KeBlCnulwP6zBOi2/nXmYadm1MM8zn1fDtitlhhqZr1MwP6aCVkysO8qA3a28KCzAzbAbuu9tz128nsjL5LH2Q0C9kwSMLCNASYfHeztHaFSqSCKIssaf+edd5CQkKCo8rfx2XlXgN7JEe0n9GXK+8oT72Dh4dfw3J41eGruSDTo3JL522larIOdPZv6aqoXjDaDemDwljmY+XE4lvy2BytIlf9zPxb+9Bomvr0OPWYPR2j7ZvAgEHd0hLOLGj5GAxp3a4e+yyZi2gdhLKOexWH+VW5IFeXd09TZ3/di7he7MDxiITqMegZC47pw03sxsHdycoLRaES3bt2wYsUKfPnll4iPj0deXl6Nfn8pQH8bf1zKQ5UKKBV4ACrwECTf3E+glwFOhrcCap7dHoJl/UUE6l2Z1YSaU0mlpmhJsuTUsw6o2j5MyrFPYnGXVQd7BsGynz+Mx+dzecx70h/Nze7QqaUzA16uzszaM+0pMxoI3nCiJlm1BttGBCNtO3nVy2I15ddge11VoCdVnqwkpMqfXS/gzQkcBrT2g8lHCycHe5A1QT5DIPq54YfFtVmSDi1EWKwj2WF2cch5gQBaSonJ3mNE0p4QzBxvxuBhPEaNN+HDV2sj8UtOSomxUdhlYI8hhZ087KXAXuZhP08KewXAnm0L7LQ/tLigMwVyg2x5aLc5i2Bbq4puS4styv0X8MtSASv7BbHeBVeNlPtPaSWtW7fGqlWr8OuvvyI7O/sB+LCo3rt414B+fF8s+Gk3VkRTEo2UOU9pNONfX40eM4ahXvtm0AcaQA2spNjT4Cm+YR20G9YTQ7bOxYyPd2DKe5vRZ/kkljNPTa6yT97Dxxt12jRB9xlDMWHPWiz+6XXmrSdrzrLrZNvTz2Wwn/VZJIZsm4cOI56G2LAO3L09GdjTgpHnefTs2RPr16/Ht99+i3PnzuHKlSs1EuwVoK/ef7/K3ikVUCpwJyrwgCfflAf6gc01OL02EAVkhagihNFgqfI59CzlxtoUW+XniTSi8EULwkdZwBukAVWWAHd0auCL+iZXeGolz6uri4pNnh3Y2gACe7JiSGDPMUCubECVpIRzyAjn8ddqAS+ONuHpZnoEelGzqQNIlacYzBEdDHh3OocflzfA4439QVNlZaC/eIeAniXDRJhwPozHtwsELO0dxBJrPN20UKudoPd0htnkCT8/HQz+KrRvqsdf24ORtceEjL0c0g9wuMgsMbzkYbc2nZ77gcOZw2YcOlQPbx6sgzcP1sNP39RB7K8c87VXpLCnyMC+t0xhl4GdcuBpiBMdQ1tgv0Zlr+J75XrvBbawY/YbHrGbROyfImJIWwMEP2qodISzszODrCFDhmDfvn2Ii4tT7BB34jMMwF0HelLLKXPeqpJTOg3528e9vBzdpw5BaJsmrIFWblh18/KA2LguWg3sjma9OiGwtgCVRg1HJ0fovNzZzx4b0wejXliK+d+8JMVg/l2Fplqb3HvWXEuK/bG3MfvTSAzdMgcdhvWE8Egd0PZpWy4uLrBYLOjduzc2bNiA77//nvVo1DSwV4D+Dv2hKU+jVECpQDWvwAOcfFMe6Ps11SJ6tRH5uzjW8Mkg7gawdqeAnpTv/F0WbB9JQC8NqCKgfnlCMCJGmDC4jQ/qsVQcCezluMv/Z+88oKK4tzAuHXaX3mH7Ll1RsffeO2LD3nvvVMHeG2CPLRZsae+lG1+MGk21x2hiV1BponTwe+f+ZwdXoogKiGY8hzMg7MzsZWf5/b/57nfJisGBveq5YE/PgZTwrFgFG2D1+VQFJrVzQ4DaGmJzEwbzDpZmaFHFHgt6ybkIyDgFri73RdsAF9Bt+BID/Vo5yPaSstYbvRrIIbYwRaVKRgjr7sGm4tKigqnrsQrcWeWBQ9O9MKqjHPWr28LHzxZVAxxRr6E9BgU7I3K6J0aP02D8ZBkWzlfg/Jca3KZYR/KwU9PpL08/KOaRGlFv/6jA1e+1WB/jhamzXDBirBKfxvnhwSEu350GMzFLzBY5Hm/gBjdRvCQDbV5df54t5iWvgeJAvSTf43sIqNH5lwgN+z009HGAlU6Vp+FAtWvXRkREBE6eX18w7wAAIABJREFUPMnSSITG19J7Xyw3oOeBuhDs97KG1SEbwtFqVE941a0GW2cHUMOqsZExs+JQ5CWp99Skbu/siDpdW6Lvcr1psxdfDeT1c+zpcwL7aAL7X3dj6ucxDOwb9ekAN7WcJeZQQzoP9kFBQVi2bBmOHz+OhIQE5Obmlt4voQLvSQD6CvzLEU5NqIBQgVKuwDuafFMU6OtqxNg+Qo4/F6mQuoYGJb0c7MsS6LvUdsPJaE8krOYGVK0dIEWfQrA3YQ1xZMXwkVqBKfYDFDgeyoF9Jk2ejZMjN06B1LVKnIlWInagDB0D7OFiy6nyBPTeMisMbeaCg+OVuLFEjYxYBQo2SPHXUh+00QE9eejJcsMU+hgZU6t5/3rRHPY83WCpAS2VkEut4OomwYJhXqC4xce75HgUT4OT1Di1rSrWzPfHlOlaTA9xx4IlKsSs88K27Voc+UKDE0e8EX/ICzvifbH/kC8u/qDVpcQ8x8N+kGIdFcjYJUPCB97o0lQKqdQMdvYSbBjli0dkMyIo14N2/ebTkkB3WfwMW2yxRY4CN5epcGCCCoOauELrKmEeaVpMKRQK9O7dm035vHr1qqDKl/JbF+2u3IGeB3ve/nJmL6YfXo/B68LQYngQNAF+EFtxtjsCapbyVKkS5B4qdJk2mIH3nDPcpFhmseH39wZbsuHMvXQA4T/txPCNkQhoUR8iS3Gh7Y3OQSQSwdPTEz179sSaNWvw008/4d69e8jLyyuD30rF2aUA9BXndyGciVABoQLlUYF3MPmmKNDbik3QyMcOMzq549AEJS4toHjI4sG+LIG+Uy03nIzSImeDgjWCJq6ktBNuQFVw/ac59pSIw4G9NfjJsydC1bi9XIWbS1X4bLIC41q7oKrCCmIzY6bKO1lboE1VByzvK8dPkVwMZg4tYGLkKFgnxV9LfNC6GqfQm5g9BfrsOBmnsusGJ2XoD07aoUD6XhnuxntgSZgHRo9VY+JUDQ5u9cPV77S4flSFP4+qcfp7L3z1ZRXs3OeND/f74usvq+D8US9cPabFraMaJB9X4vu9Xpgy2QV9+rtj1BANzm/2ZDnsj6jplI91XM8NcGJJMdSQSyk3q3xQR2vPfPiVDEz/kXJTFmD+Ovt8qsor8dscFZb0kaGxrz1sJOZMkbW2tkbNmjUREhKCEydOsOE/gipfNm9kbw3odQDO+9rnUMPq4fUIXjoFHjWrsLtjPNDT1srWBj71qqHN+GAM3RKFGUc2IuL0Hm7qLHnnXwPo+WmzNL121g9bMGxbNFqP6QW5jxamZqYM6Ans6c4BbZnXXyKBj48P+vXrh9jYWJawlJSU9N6CvQD0ZXPdCXsVKiBUoKJW4B1MvikK9JUqGcDE2ARudiI087PHjE5SHJqgwqUFL1bsyxzo52gLBzhRQygNqEpYQWBPOfbcgKoqMglsJaTYGz8D9iv6yrCgpxTtqtnDycacxWFS82tlmRVGtXTDJxNVuLNUxew4TC0mFTtWjrwNUlxZ7oPARlLIZNZQax2wcYoXErepkLZHrudhpxx2vcFJx5S4dVKBv0+p8fWXPog/5Iud8d744nNffPaxJ7ZsVWPZKinmzFdjeqgW06YpsDraEz9vrYqkvRo82i1jaTQ5O2XYP9MPfmpLWFqaoYrKAWeiPZGzVs4+nrkrQKq7zhJTohz6MrbP8OdS3JZl+McpcGuZCh9NVLI7JJ5uljA2NmLKPCWN9OjRA9u2bWO54Pn5+RX1qn8vzosD+hYwNjVFa1cX/ODpjXSFBvzQqJJsi+bQG1HKDd8Uy3voXwLcBPZz/zyEkB8+QIMebSASWXBAbSWB2MaS+drprg0NrPJtXAvtJvbDsK3RLM4y4owO7ItpiH0G+Mn2o/Pd07TZMXsXofPMIfBtUoubNmtizJp1aRhVQNtGaD26N2q0bwIXrZwblGVoCCsrK/j5+WHw4MHYvHkzfv/9dyQnJ+N9e70KQP9eXObCkxAqIFTglSrwjiXfFAV6ibkxHK3MYWFqDFMTE7jZi9CsMgf2n0xS4coiNYt6ZEo2DVaKIUtL6TTFPs9DzxR6HdDzgEjH5MBeCVLsuQFVOrCXE9iTx54Dey83CdTOYojMTGFqbAwXGwu0r+7APPe/zFUjNU6FLEps2UL56E8nnaYdlOHyXk8sidRiygwtQud44ct4H1w7quZy2HWDk5iPnc9hP8VltN/5QY6bRzywJcYXk6aqENzPESOGyBHY1Q2169rDp7IEfn62aFjDBRM6y/HpVDXurNAiI0ZR6GV/skGGveP9ILfnbvl7uVvhTLQHZ/UpBsgrOtCTKk82KIoLPRetwbJgOZr42sHWkks5sbS0RNWqVTFz5kwcO3YMqamp/8pUkZe/5zzBExQAeNUBWvTzBXjyJA8FTzKRX/AQ+QVJ+O7Ip2jeogkD+hYuzjjs5Y2HSg+kKrRIUWhLBPalAfQE3FF/7Ef4yR1o2rcTxBJOEfepV51555VVvWBpZ82GSFHajb27Myo3r4sO0wZjxM55mHl0Myivngf1ZwBebzHBhled34fwX3Zi4icr0T16LALaN4azSspUecqmt3a0Y9Nm207oy1J0Zh3ZhLF7l6Br2Aj2sy4aGRuQRYo99Xj4+/tj2LBh2L59O86ePYuUlJT3BuwFoH/5FSn8hFABoQLvYwXeoeQbfaA3MKiE6goRU0sJ4l1tLWBmwoG9u70IrfwdEB4ow3+nqPD3IlUh2OetK1+gLwr2OXFPwT52oBT9GjqhipwbUEV/bC0sTOHmbola1e0xpqcbDs5V4e+daiR9rMQDftIppcQcUYIfnHTzJwX+PKnFF1/4YvcBH2zf44UfvvbGteNq0DTUO0eUuPu1Avd0sY5JBxVIiZcjbZccmTtkSNrig2EdNZDLbGBpaQoHOxEkIho5bwJ7S3MGsfOCpDgRqkLKSs7mQwsV/rk92SRD/ERfyB0kTKH0kVozhb7wLoLez/KPoW1FBnpS5Wmq7e3lanw2WY3RrdzhpVPl6fdEg30CAwOxceNGXL58+b2BobJ4i3vyJBe5+YnIzvkTObl/IzfvOnLzbiA37xZy8+4gL+8u8vITkZd/T/eRwL5HP5udcwGZ2T/jUea3SHt0EOmP9+Drw4vQokVtpoBXtrXBMrUav2k9cUftidQSgn1pAn3Yie1o0qcjRBIxGyDWfEAXjN21kA2NatC7PSizniIuyWpHkZeOcjdUaVkPnWYMxqjdCzD72AcM7GmyLFlqeLBn1p7z3LTZqTRtdtV0NOjVFlJvNczFNG3WiO1XVc0bzQZ3Y55+PkUn+sJ+FosZ8uM2puZ3CRmG6q0bwEUlhYXYgllxKFK1Ro0aGDVqFAP7c+fOIS0t7Z3v+xCAviyuYmGfQgWECrwbFXhHkm/0gZ48qoEBEnw3U46DE1UsCaaBly1rICWwNzc1gcJRjLbVHBAZKMXnOrB/FKPA4zgtlvZVw8WeS6d5ndjKkir0+gBLn/OKPQ/2J8NULBWneRUHWIpMoVLZY8RoLdbHeuDop1pcPa7Gbcpdp0mnug+afPo0h12JxP/J8efnXlg2zxsDh0jRqZsLds/1ROJOFbPEkIedJp1SrCNLiWF3K2TIjZUzpf1MtA9a+rvA3MSENfSRlcnc1BhqFwkGN3XF/rFcNGNmrG7aKzWG6kH6+wT0vCqfvlaFC3PVWNlfgZb+TnCwJjuFISQSumPhh2nTpuHo0aPMsiB45Yt/myt48hiPs47hfspiJCaFIjE5EveSo9nX91OW4UHqCiSlxiIpbR2S0tbjQeoa3EteiISkUNy5Px63EgfhekIP3EjojfupM/DVt2Fo0aIOsztZmpqgpp0NxsrcsUOtxq+akoF9WQG9oYEBWg0PQtjxbSyJZtKnq9F7wQTU6d4KUh81s+IwsLcwh5PCDdXbNUSX0OEYvWcRQk5sZZGWpNjTR+SZPSwuc+jmSDQfEQRNTT9Y6hYGFhIR3D2UqBfUBn2W0bTZWET+vofLz+f9+ee4RlwaeBVyfCvG7FqALjOGoGqLumxRQYOyaHFqb2+PgIAAjB07Fnv27MGFCxfw8OHDdxbsBaAv/noUvitUQKjA+16BdyD5pijQ96klwt8LpUiPU+HCfDX2jlFiYjt3NPB+DthXdUBENym+mKrAn4s8Mb+35q0APQ/CPNizAVVrPBEWRAOqxPD2dcLKFX44/4M37p5U4e4PStw9okDCN5zCfv9TBUhhT9Up7Onb5cjaJsPl1T4IbCyDnZ0EYonk2ZSbIoOT2DCkWAXur1Lhu1lqTO+kgNJZwtRFgnlrsRka+9phfk8ZTkaokUaNxuu4BCH+/PW37wvQs0VanAJ3Vqjw+VQVxrV2Y4lEZOci8HF1dUXnzp0RFxeHS5cuCap8Cd8TnzzJRlbOWdxLWYCrt9vgzxv++PNGFVy+WR2Xb9bAlZs1ceVmHVy5WU/3URuXb1TDpeu++OO6Bpeue+Hv281x98E0pGd+isPf7UaL5k0Z0NPvxdzMFC4SEerZ22KslAd7D9xReyDlBYp9WQJ9y6GBzFdPE2cpYpKSaMYfXI6guWNRu1sLllMvspTA0MiQKe3OaimzxXSPGIlx+5ci9MQ2BuCk3necOhA+jWvAxtmB3ZEgCLd3d0HVNg0QGDESEw6tQPjPH3K2nRcNqeLB/lw8Qo5txchtc9Fhcn9UblKLDcrim2kdHR1Rp04djB8/Hvv378eff/7JIlcLCsgu9e78E4D+3fldCWcqVECoQFlVoIIn3xQF+l41Rbgy3x15G+TIWacA5YKfn6fGntFKTGzrjucp9tRwGtZNgeAmcthbc57vHnUdcGauGjmvMKDqdRV6fRCmz3NjZSjY7IFVA7VQOlvCzl6EEX01OL3JA+m7FSBgJ8/8401yNmU1k86RV8h1sY4FcVJcWeyDVlWdYWJsDBNTC6waoIut1JsUyye1PIpR4spCNbaOUCGorjNkjhKYGBsWqvPNq7jgwzEqXFuqBq/KFx5TT5nnn8u7DvTZMTLW5/A4Rok/5quxdoACbao5gJKFDA0MWfwfpYRMmjQJhw8fBr0OBVX+1d6EyAOflXMGD1KW4+87bfDHNQ0uXpM+/bgqxcXCD3dcvOaOP64pcPlmAG4k9kfyw83Iyj6PgoJHutjKFgzoyeYi1SjhqpbB0toSLmIR6tkR2Lthh1qFXzQE9p7/APuyB/otLDOehlORlSbq/D6EndqBcQeWoVvEKAR0aAI3DwUsdL57yq9308hRu3MzdI8YhS4hw5l6Tyo++e95n7xPwxqsuXbEh/OZok/7ZR57PasOb9n5x1Y/T//7zRjxQRTaju8Lr/rVYOfmBFMLstkZwcnJCQ0bNsT06dPx0Ucf4cqVK8jIyHhnFHsB6F/t2hR+WqiAUIH3sQIVPPnmRUBPKjenOvNgT9NVdWCvp9ib0jRFUxPIHSWQOljCzJSzmATWdsBv0RrkbnixCs3DK78tLaCn/eRv9MDK/gT0EqYEt6guxY/hWi5XnwYn6eex66XE8OdSsP7ZHPrnDZZi9YlT4P5KTpUP6SpDXQ87ZvMxNDJix6W+hEqVDDGlkxY3VmiKVeX5Y9P2XQZ6qj9l/yeuVOObGWpMbucGP5kVe20YGBjAxcUF7dq1w+rVq3Hx4kXk5OS8j1d+uTynJ8hlHvqktDj8dbs5/rim1H2o8Mc1/kOJi9cU+POGL67d7YR7KfPxOPN/yMu/jydPOKW4MLbS2BhO7i5oMzgI3WYNQ7XWDeCkcIelpQQuYgsO7N3dsF2l/gfYZyo9cMZdgR5iS5gYGOB1Um4ImKkpVt9DT5YbTqHXAT3f3Eoq+YX9DL5DTnC+dmpYrd62EVzUMphLuIFUFDXpqpGzhlfyydNr0EIsgqqqN5oN644hGyIw88gmRJ7lFgr6nvt/ADx/7KJbPbCfcWQTBm8MR5vxfeBRqwpoYUHHNDY2hpubG5o0acKiWD///HP8/fffDOwr+mJWAPpyuZyFgwgVECpQ4StQgZNvigN6fcBkDY1MsdeBPVlx2rqhnqc1HK3NYGJsxP5o8ZnR9b1ssXO0GteXqpG+VsmiJtmU1Oeo0fxxygro6Y9pM39XHA/TMKDnj1fctjigpzsAlLJDqvzlhWpsGa5kqrzCiVR5Y4jMTaBxs4ajjRjGRqTSGyGihycSV6nYIqm44/LfexOgf7DGBw287bg7BAbmiB3qg0fk8efvQhTzO+CP/zpbXpXPjFXizwVqrB+sRMcaTqwHg1R5mrZJQ3kmTJiAr776ig3kqeggU1HfWyilJj8/lcF8RtYPSEpdjat32uGPa+oiQK9gX1+5WRu3749F2qP9yMm9iidPsp55avpA766So9+CyQg7tg0jd85nFhX/5uQRd4VYIoKzhQXq2tlijNQN29U82HsgQ+WJs+4K9CwvoOehmsVP7secc/tADaujdi1E51lDUa1NAzgp3WFqYf7MexO9R7ko3NF2bDAmfLQSkaf3IvriAU795/f5utvz8Yi+dJA14k7+bA1aDesBOycHtrjn3xsJ7CmWtVWrVggPD8eXX36Ja9euISsrq8LepRKA/pnLRfhCqIBQgX91BSpo8k1JgZ4HvKJgv3OkHCNbOKOWxorFRRoaGjCbCSW5tKnmiPk95fh6mgrXlrwc7MsW6N1wghT6OF005Eug9oVAv0YJ5tHXU+XreNiy7HtjIyM4WtPztsfc3h5oXMWVwT0BfVh3DySsLAegXyfF/TW+qK8H9HHlAPS8Kn9vlQr/m6XCtA7u8FfYwMLMhMGUs7MzA5gVK1bg/PnzyM7O/le/HbzOk3/yJJ/FTFKaTUbWT0hL38UaYW/fH4GbCcG4drcrLt+ooQf0Cly6rsLftxojMSkKGVknkV+Q9tyoS32gd1PJ0G/RFMy7cICB6ayjmzFiWzSzpfg0qgHKZReLLeAk0oE9U+xVOK31xAm5CkESq/JR6ItCN6+Sn4vH7GNbGdh3nDIQcl8tTExNdfY3buqsvbMj6nVvjeDl0zD587XMM89HWUae21uYilNihf7sXlYrumMQ8ftuTPkiBr0WTIB/s7oQW3FJVWYWZsyGY2Vvy9R6U1NTyOVytG3bFlFRUfj6669x/fp1dm1UtIWuAPSvc8UKjxEqIFTg/a1ABUy+eVWgfwbs4xRIXq3E71EqfDBMgbbVHCEyNyv0jYvMTFiqS6cajpjXg8BezcD+0QsU+4oO9GsGe+Luag3zyn/AVHkXcKq8EQN3L6kVhrdww6eTFbi8tDJ6N5JDIiKQKHugZ7WjfPcYJX4I90ZlhQ13d8DADKsGepeZQs83ImfGcXcrNg1ToEstR7jZcQk25ubmTJUfM2YMyGKQkJBQYVXIivjGQxBPHvfcvNvIzP6NKez3Uxbizv2xuJHQh32Q8n4/ZTkeMJW+I/64Jmde+UvXNbh6pzUepK5Eds4foEbaF/37B9AvnILos/s4rzpFP57dy6ayDtkUgTbjguHdIAA2ro6wEJlzYG9vg/FSd8yXydBUYgljneWmycggzD65jUuYKQrgL/i6xJabFzyePPYE1lHn9yPk8GY0DGoDiQ6qqVmVvPMmJqawcrCF0t8LjQd0Qt+V0zmw/+VD3dTZfSgx2DPrD8Vj7mMLCbLwNBnQGTJfDcupJ0Xeyt4GPg0D0HZ8MPueuqo3+z+WzmNmBqVSifbt22Pu3Lmsn+HWrVsVyoomAP2Lrhzh/4UKCBX491aggiXfvC7QF4J9nBy56+W4t8oD4d2VcLSxZIqsyMwY1mJTmJpwsEtxjZ1qOBUq9teXqEBgT7nkvBWkIgO9ubkFFgR74T/TPRDaVQpOlTeHsZExa/RsXdURS/sq8FOkGo9jFHgY54M+5QD0PFDTnYeby9QsbnRIc3fYWfI2AxPM6aHBw1hlYZ35392bbnlV/sFqFY6GqDG9ozuqqZ6q8g4ODmjWrBmWLVvGBu0IqnzJ3vZoYFRBQQZy8xKQlX0aDx9/hAepy3Dn/kTcSOyLGwm9cPveSNxLno/U9P3IyPqZAf+jjMO4eqcDLl51w6XrHrh+tzOS0zaxjHpaGBT370VAT3DMVOrz3FTVyNN7MOO7jRi0PpzFPnrU9YeNiwMDe/LY+1lZwsXcDAaVKjEPfcOh3TDr+Acsmaak3vQ3Bnod6M+5uB/zzuxHm6FBsLa1Zu9LMg8VtNV9Ye/mzFR7SvQhsFdX90GTQV0wYM0sTPsqDhG/7dKB/dMM++ep9SzX/sI+hP+6CxM+XomuISPg2zAANg62rBmWvPpSLxUa9euIQRvCmFd/6hex6Ld8Ghr26QBFZQ82KIvSeczMzKBSqdC1a1csXryYDVajBXBeXl5xv7py+Z4A9OVSZuEgQgWECrxzFahAyTdvCvQEhTQpNiNWg2X9KLaS+8NZWW6FwLrOzGPvpPPYi8xNmWLfuYYjFvSQ4vB0JW4uVYGSUAjsaT8567VYPUgLpQuXZ/+8SbEvA1ECTf2mWM5D/2aWGwszM3StJ0enWq5QOolZzwA9H2+pNUa0cMPHE1UMqCnBpmCdFCkx3mWu0HNALUfKGhV+ilBhabAcTSs7wJ6SZHTWp0qVjBHWXYO02JLbfV5WX34RkRWnxF+LNCzZp3s9FzZVmHLlCUy0Wi2GDx+OTz75BHfv3hVU+Ze+ST1BwZMsNgQqK+c80jP+y7Lj7z6YUgjxt+4NR2LyHKSm70RG1o/IybvO1HtqbH3yJIeBP3nlL13zYNCfmr6bDZiiybAv+/dSoOchmTziZCs5vQfTvl6HgbEhaD68O2v+pBhIGvJEkEx+cYJUv5Z1MWhDOGZ+vwVzSjDBlaC51ID+wj7M/T0erYd0LwT6+l1aoe/iKWg9tjc8a/uz6EoTExMG3wT21MTacngQBsWGYPrX6xD5226WpkPg/gzQs7sAdOciHtQE23/NLNTv1Zbl2LO7AMbGbN9VW9ZD98gxmPTZambFoTsH5NeP+HU3Jn+2Gn0WT0LD3u0g9dVAbGPFaicSidj106NHD6xatQonT55EYmLiW410FYD+ZVeQ8H2hAkIF/p0VqEDJN6UF9OkxGiwJfjpYqnNNBxyYpMXO0XKMaumCWhprOFiZ60DYBBoXMbrWcsDi3u74boYCN5eokBGrQO4GLdYMrgBAv4FSbnzRproL6A8++eMdrEUQsxg6UuXN0YpU+WBOlX+45undBprWWtZAnx0nR1acAjeWqrBvnBKDmrjA292SO1djYxixZtxKqGRghuUDyHLz9E7Iy4C9uO/zqnzSGhWOhaoR2lWOALUtqwstnOzs7NC4cWMsWbIEp0+fRmZm5r/zGi/Rs37CbDB5+Q+QnXuJTW6ltJqEpBm4mTiQQfnNe4ORkBSC5Idb8DjzB9YESz74oop7fkEKklLX4MrNWmxo1MPHn4D2Czwp0ZmUFOh5qCW/OYE9DV4iRZuU7RZDuzOl28JSjEoGBqhkUAlWjnbwa1YbHacPxqgP52P2Dzqwp2hIXv0vYp0pVaD/bS9a6QF9y0GBmH1kE7vLMIAtRoKgrVkZNk72OiuOCWydHeBVpypaj+qFoRsj2M/SnQkuzjKeNc+yyMyfdmL0nsVoP2kAPGr7w9LWGpRuJbKSMOW9xYgg1ntAGfj8Ywvrd4GrX8QvH2Lyp6vRY/541OneGu4+aoisuWQuGrjm7e2NPn36YM2aNfjll19w//79twL2AtCX6DISfkiogFCBf2UFKkjyTVkBfU/KoZ+nRXKMCr9FqbFlmAJDm7mihsYa9lZmrClMbG4CD1cxutWyx6JeOrBf4YnlAz3emkLPRVHK8ShOgSOh3qjv7cDOlWCVBkRRX4CP1BojW7ni4wkq3NTLlSflmmC4LIGempIpEjJ5rQqnwlVY2EuGRt52sLU0Z/nuZHOqrnGAI8t7J6gyR9wwXzwuhZQbSvbJjlPi6mI1doxSomd9F8gcae6AEVtIaDQaDBkyBAcOHMDt27cFVf65b2wE8bnIz09GTu4VFh9JthiC9lv3hnAQnzgQdx/MRHLaBjzK+A7ZuZeRX5AMSrZ50b+cvJt4kLIMt+9PwKOMb5BfkFpimKd9virQF4IpD/a/7cKMb9YjaN5YyPw9mDrPp7rQ4CZnhTuLwOwycwhG71rIhjGRL5+mtxYF+7IE+uYDu7JFRfQfBxHx+x5M/WYdU9ebDukGTQ0/Hdgbs9eznYsjfBvVQJvxwRi6ZQ5T4gnsI8/sZXcn+iydghqdmsJJ7g5jUxOQMm/n7owaHZug18KJbKEz5/TznyNfP3r+tDAKo0FZH61E0LzxqNWlGdw8lWCDsgwNYWlpCZrZMGDAADaA7eeff2ZzG/Lzi7dRvei18jr/LwD961RNeIxQAaEC/54KVIDkm7IC+qA63GAplkO/ToEHq1T4OVKNTUMVGEJgr7Z5Buy1OrBf3FeJ4W2UcHPgkiE61XbDqSgty28vTjnW/97rWm44mFcgcYUKX05XYmwbd7jbi0A52ATzlNzTyt8Ry4Ll+HkON+1VvweAP4eyAvpz8zyRHadiqnz8OCUGNnaBh5sEJkZGbNEhcxCjTwNnrBvmjaoqW5iQSl8KsZVUTxoylrJWjRNhakQGSlFTyyX7kFfa1tYW9evXx4IFC/Dbb7/h8ePHAswXeRdjMZMFacjJu4bHWceR8nA7EpMicStxGK7f7Ymbif1w98FUPEhdi/SMr1gTa34+DdvKLbKn53+Zm5/AHkf7LihIfyWYpz2+LtDzYEqK/YIrH2PS52tQuW19GOlibEmtp5QXagw1F1nARSlFjfaN0T18FMbtWwLKjyfbCg2K4sG+TIF+QFfM/n6zbgrsPkRd3I+I33Zj6pex6Ld6BpoN7gZ1NWpYtYWRsTGDdHt3Z/g1rYW2k/tj+NYoDN0UiVajekFd3VsH3UZMnfes5Y824/ti9O5FbOAVW6ywSbMvSc3R5enTz4f+tJNNtg2MHM0WC65aOWusJRuTjY0N/Pz80L+t8SD/AAAgAElEQVR/f2zcuLFcrzUB6J9/3Qn/K1RAqIBQgacVeMvJN2UK9NHcpFhe9abGzfurVKxxlIF9cxcEaHiwN4KEFHs3S2jdrSG2MGWNdR1rueFklCdyXnFA1at46HmQfxijwoV5KmwcIkeXmg4M5vlpr4aGxuhU0wX7x6sLvfL0OF6V52GetmUB9L4yG5yc441TEWos7CXlVHkJr8qboZbWDrO7yHA8VIUbKyqjgbc9TGlS7RsCPanyOXFKXFuqwd5xavRu4AylEw3s4RYRlM4xcOBAxMfH4+bNmwLIP72ymS0mvyAdFDOZmf0TUh/txr2Uebh9fxRu3O2NGwl9WaMrJdQ8fPwpsnLOIS8/sdg0Gr3dP/Mp+e/JdvPkCVmcSmaz0d/BmwI9gf28Pw9h8jex8O/YiAG9obERNLWroGbnZpBX8YTYxpJ51WkSrbuHkpvgOmcMxh1YyvLjCejJmlJeQK+/GGFxk7/twtTPY9B32RQ06tuRJeBY2lqx52JqbgZ7mQsqN60N7/rVYe/qDGMT3SJFLUP9Hm3Rf9VMTD+8kRtQVYyliD/uP7bn9mIOS+fZh7CT2zF23xLQoKwaHZrAVSWDiW5on7W1NapUqYIRI0bgr7/+KhcLjgD0+leL8LlQAaECQgVeVIG3mHxTHkDPwy7fTMmD/VPF3gUBamvYWZqx1BhSoziLSyXU9XbEh+O0uL1SjQxd8yyBNL/P521fRaHngJWbavrldBWmdnBjfn+JhQmDVgNdg5+JqTnm9dYiYeXTRcrzjk3/VxZAr3G1wsJgLQY2cYEnqfLGT1X5XvVcsG2ECpcWaZC7To7kGO83HizFqfJypK6lhlsN5vaQoZ63PcvbJ1WeoKJu3bqYM2cO8/amp6cLMM9QmhJqHuvFTB7A/ZRFT2MmE4PZgKf7yYuQ9uggMrNPIzfvDgoK3m6vQWkB/aSvYlClAwf0RqYmqD+wI0buWoCeCyeidmBLuPtoILa2ZOq32FICqbcadbq3RNDccRh/aDlCT+1A9KUDCD+5A02CO4Lg/4WTYot474sCMqn+c4t46JvrKfTP+/no8/sQTr72z9YgeMlk1O/RBnI/LdewamQIUzMz5rXn359c5O5oPboXJhxcwZR+AvJ/NNC+5DyLngeL3by4n0Vvhp/agTE7F6BxUDtIrLgEMd7KJJVKcfDgQTZp9kV/Wkrr/wWgL61KCvsRKiBU4P2vwFtKvilPoOcBuCjY/xSpYlacgU1dUFVpDRsxwTQ3oMrB2gJd6zhjVX85fghR4c4y1UvBviRAz6vy6TFKXJinxsYhCtakK3UQMVgmf7/K1QY2ltz4eDNzEdYO8kTyGop/lBW7oCgtoN832Q9ynfXIRmIGH7k1bC3NdF55TpUP6SLD97M1SKIptOu4hJ37a3yeGSz1qpNieVX++jIV9o9XoX9jV9bETBYEsk4oFArWqLdnzx424bKg4OUpKu/3BawXM5lzBtSQ+iB1Be48mMhU+BsJvXUxk3ORmh7PhkLl5t1k4P/kNdT0sqhlmQC9iTGajA5CyKntCPv5Q4w9uAzdo8egVtfmcPdSFVpxCPBlPhrU7dEaPRdNxMT/rsGsw5vQpE9HiMsR6HmwpoUA3SkI//lDTPhoBXrOH4+63VvBXurM1HoeqGnrqpSi3dg+GBe/5OldhguUYV8kFecVoZ7sN3QOoT9uw+D14ajVrglEEhEMDCqxJBxaUFDTbK9evcolRUoA+rK46oR9ChUQKvB+VuAtJd+8DaB/PtircTJCjbjBSrT0d4DEgpvsSH+4qNHTV2aF3vWddGCv5sA+9mmyDL9P2r4M6PVV+S+mKdlUU0rhsbSg+DouV759dXvMCvRAda0jTEyMQUC/aqAHklYr2f71j1f08zcBen6xk7tJgS2jfeBuT02nBmyBQ1sTAmpHMXrXd2FxkZcWapBBddA1vdKx769+PaDnVfm0tVy/wwKy9vjaw0bCZdpbWVmhdu3aiIiIYFF6/25VnmIms1nMZHbOBaQ/ppjJtaCYyZsJ/Vhz6617w5CYHImUhzuQkXUcObnXQBacogk1FeENrayAvvGI7mywVPQfBzhAJSvJ/iXoHjEKtTo1hTs1f0rEbKEosbGCooonGvTtiKCIMQho2QAU4cgU+mGBCKGEnPP7no2PLAaUX1Wh54Ge3/JgTw2rkz5aiZodmoBP8KFrkYDeXGwBN62CPZduYSOY/z305HbMOcsB+auCPZdrz/n6aTHRZfYweNWvDmtHO9ZoTI2y7hoFKN+ept86OTnh8uXLKOtFtQD0FeEqFc5BqIBQgXenAm8h+eZtAj0PwjzEkhUncZUHInuoC5tizU2NQXnvpAwXgn0DZ6zqp6fYM7CXFw5OKg7oc9YrwanyKmwYIkfnmo7gVXmRuQl8ZNYY2dINn01R4GRUFbQKcIWpqUm5AD2dN0uwWa3CqTkqDG8pg42YhvRQWo0BbMSmqOtpi4huUhydrWaNxlQzfQvS6wJ9Thx37FvL1TgwQY1BTV3g4UrWHorANIJMJkPPnj2xc+dOXL16tVx8uxXvwuUSaljMZA7FTB5Gcto6JDyY+TRmMpGPmdyMR5n/Q07uXyxxpriEmorwPMsS6Gf9uJXBPPPI65pfQ09sxdi9ixEYPhIB7RrBRSWDuVjErnNLOxvIfbRwdOciY3mgDz22FVEXD5R4guubAj0De2pYvbgfCy99hNYje7JmWSYy2NvAQeoCC7qDYGjEFiWuajlqd22BoOixGHdgORjYn9vHTck995LGWF3iD6nys45uwcCY2ajfsy1cNQoG7vT+Z+fqhBodm6LbtCFwlrlxgC8W49KlSwLQV4SLSDgHoQJCBYQKPFOBck6+KQr0vWuJ8fcCdzb9lQful21pIFTRHHqWcqNrin3Z4/nv5xLQbtBiLcuh5wZUad1t0LKaC6qrdB57PbDvRYp9Pxmz4iQsVyFLB/a0n6JNsc2ruuFEpAfurtbgi2mcV76mxordCaBpr842FmhTjRJsFPhpjhqPYuX4e5kv2gRwUFGWCr3+gub6EjV2j1FiUFNugJWxLk/ewswEQXWcsXOUEpcXq5FJ/QTPiaJ8VaAn+1DOOjkerlXi9zlqNu22sZ8ji8EkcKHIvICAAISEhOD48eNIS6MM9FdvunzmNf6OfcESavJTGJw/zjqK5LTNupjJobqYyUEM6pPS1uFRxrfIzv0T+QVJJU6oqQjlKA+g55Vv5hHXgX3Iia0Y/eF8dJ45BNVa14eTwh1m5uZsEUkLSXoN0kfdri0w6eBylnvPpce8XKkvFaCnOwDn4rHg0kdoO6Y3rB1s2fn41Q9Am7F9GGCzJBoRDXMzhNjKktmJ6gS2YtnyEz5egbCfduimzpIV559gX6jK07TZQ8vRacZgeNSuAivKtTc0ZEk6Sn8vtB7TG2P2LcHMT9dC5qlmmfd0fQpAXxGuIOEchAoIFRAq8LwKlGPyTVGg71pdgt/nyJC5juwspHoX7xcnGC8toGeWjyKTYltWd8WW0Z5YN0SJAU04j7212IxZY6xEpvCRWrKoxthBcpwMV7HIyaxYBfI3abFygBZKZy7+som/G3aP98T6oQp00VPlyStfWW6NMa3d8AlNe9XlyhdskOLKUp8yB3p9VZ6mvc7vKUNDbzvYUa584bTXSpA6SHBoghZJqzmvvL4qzy+IaPsqQE+/37x1CtxeocbHk1QY0cIdXrrhVDTx1d3dHUFBQfjggw9w5cqVCjGC/nmXS1n8H9liaIBTTu51NpWVbDNkn7l9b4QO4vvizoMpeJC6GukZXyI75yLy8u+zia1lcT5lvc9yBXreJkOpNhdp2upezPrhA4zcMQ/tpwxgEZGkflOyDO9Xd9fI0XxwNzbBlbLjI35/wQRXft9nKTHm1ZpiCxccevvgVPp4LPjjENqM7lUI9A26tcakT1djbPwSZoup1qo+XFRSmFvQdWvIGn+pL6Bez7bouWACJn66CmE/7yyMyyxU/3Ve+Zn/24R+q2agXlBruKq5RBsaaEeRmZRy03vxZMz4dj3mXjqAsO82Q+qpEoC+rC8KYf9CBYQKCBUolQqUU/JNUaD3l4vY9Nbj4WokrFAhM1bxUrAvS6DvXNsNP0Z5ImG1Bj+GqxEzUI5e9Z3hI7OEldiUgT0BfhWlNUuAWTdYwcD+fowXlg3wKAR6b7kdAuu6o5aWvPKmLE3HxcYC7as7MPvOr1F8rjxn3SlYT5Niyw7os2NkXF0pEpJU+dEKDG7qAi83CUyNjWFmYgxbSwsYGxsxqPGWWuPsPC9myXkRzJcU6Pljp8eocC5ajRX95GhexQHUgExqKDXb+fv7Y/r06Th69ChSUigO8d+gylNz6yNQw2pm1s9IfbQH95Ln4fa90biR0Ac3EoNx5/4kNsCJGl8zc84iLz8BFBn5rv97K0DPgzMD+/2Yc2YvCGyHbo1C67F94O6pKmxCJbhlE1zrVkWL0T0xaEMYpn3LgT356p+XLFOWQN+wextmjaGhULOPcYuRzjMGo0qzOnCUubI0HCNDQ0hsrSDz0aJBn/bos3QyJv93DWsQZvGcF/ezRJ1x+5eh/eQBbLAV9RHwSr+2hh/ajg/G6N0L2eCpaBpCdfkgQr/dKAD9u37BCecvVECowL+sAuWQfFMU6MXmxqgst0K/Ri6IHaTAibCnqjen2P8zMrIsgb4Ty6HXImeDEqS80yLj+9kqLO8rQ1A9Z/gS2ItMWQwexV5WVdkwsN84XIuxHdRwd+CaSsXmpqy509TYCLwqP7a1Kz6bpMTtZdzChUCZh+WyBHqmyq9TIHkNRUKqMb8nlytvb2UOggDyzTfxtUWnOnLYSgiyKzFv/5m5npzNRjeRVl+Z5z9/mUJPx86LU+DOCjU+nazCmFZu8JVasj4BgnlXV1d069YNmzZtYrfyc3NLNtjo3b0yn6CgIINFR2Zl/46Hjw/hfspiXcxkb9xM6IPb98ew6MnUR/uRmf07i6Skx1SUhJrSqL0+0Lur5Oi/eCoowvFVmjoph/6Z2EoTY1BTLO+hf6ECrgN7zmPPxT5O/e9a1OrUjCne9LqkDHay4FAjqK2rI7wbBKDVmF4YsikC07/biIjTe1jDrD7YlyXQNwhsjRlHNjLFnVmAzuzF7KNb2OCpdhP7wbdxDeaxNzEzZYBOfQFkm2nUvxP6rpiOqV/FsWmzwSumona3lnBSurNce1q40N2J2p1boN/K6ZhxeMMzufbRfx5A6DcC0JfGa17Yh1ABoQJCBcqvAuWQfFMU6OmPJ/3hpJhEf6U1+jd2xrrBMpwKV+Leqqc+dR58CSTLHOjncJNi6Zi5cXJ21+D2chX+pwP7HnWdOMVexDXPEtgHqG1RWUW56dyAKrp1T81rpMp3KFTlVUhby9+BeHahUlZATznx5PW/ukSNXaOVTJX3dBPD1ITGzXMJNn0bOCN+ggJrhlaG1J6zDPlIrXEm2pMNsiLPPQ/wRbfFAT0d+1EsDc/SYPUABVr5O8DJhry/BhCLxWwK5eTJk/Hdd98hKYk84O+rKk8JNZlsiBMNc0p//BkepC5n6juXUMPHTEYhNX03MrJOseFQNIH1yZP3M6JTH+hd5e7oEz0e0WfJErO/cILry4D8TYGe3z/l0Eec2ommfTux1yUp1lIPJdT+3rBzdYSJmQlTwO3cnODbuCbaTOiLwZsjGWBHntnD2VrOcdNnXyWHnj/+P7bkoS9queGBnibB0oKE7jJQBj3dZTiyEcO2RKLN+GB4NagOOk9aiND7Kk2g1Qb4ofmw7mg+NBDqAB9mz2GqvI0VPGpWBi0IxuxdjPBCi87TCEwB6Mvvz69wJKECQgWECpRuBco4+UYf6EkJtrM0hcpZxBJlKFnBVmKG6ipLDG7qhE1DZfgpQol7K5WgdBWm2Jcj0PPw+gzYL+PAfkVfGQjsSW0mxZ7gmCCZ/lASzJuZGMFHasW88p9NVuLWc1R5fv+0LW2gjwjyQMJqNZLXqnA8VI2oICkb/lSoyktMUc/TDuHdpDg2W4W0dSrsm1wZckcCekO8CdCvG+aDR+uVuLtSjS+mqTGxnTvrGzA3NWEWG1LlO3fujLi4OFy4cAE5OTml+xquEHujhBqKmbzP/O7pGV8gKY1iJqfiZkJ/LmYycRgSk8KR8nA7MjIpZvIqCgqoCTi/QjyDsjwJfaC3trNB4z4dMGb3IoSc2IY5BPa6JtZ/wC5vm9FNin0ThZ7fN02KDf9xO5oG63LojQxRv1srBC+YiNajesGrrj9snOyYok0NtOQz921SC+0m98eI7dGYdXQzA2uKypx7Oh6thnSHtS3XZF/cYCn++P/YlgTo+bsM53V9AWf2sjsHgzaEo9XY3my6rK2LI0vxIRXexsmefdC0WfqabDq1A1uh/6oZmHF4I6s53W2guxb65yMAfVleBcK+hQoIFRAqUNYVKMPkm2eB3gANPCUI6eIKSpDxkloxhZuiC+0tzVBDbYkhTZyweYgMv0SqWGwi2WDy1pdOyg3ZQXKKNMUyy41OodcHbvr8GbAnxX6WCgT2Pes6wVsqAZv2qsuLVjhbIqK7DD/PUSNtLd/w+2KluzSB3qCSEcKCvPDzPA/sGqNEv0au0Lo+VeWVTmL0beiMD0cqcXkRJdgo8GSzHPGTfAsHS70u0BsYmiNmqB9OL9AgdpAS7QOc4GonYtYeCwsL+Pj4YNKkSfj2229x7969Mo+/K+tLpej+uYSaJJY8w8VMbkBC0iy9mElKqJmN5LSNeJRxBDm5V5BfQD0DeUV39V5/rQ/0tJB3krlyEYnhIzE6frFuaNI+1mj6IhtOaSn0BPRhJ7azwVJsUqyhIVoNC8LsI5uYBWXg2lloOqgL85xT6gwNPCOwJyiu2rIeOk0bhFE75yPkx62Y91s82gztUW5Az8M3n1wTeXoPph3egMHrw9BiRA941KoCS0qvMeKmYZtamEFTszLz0I/dvxQRP3+IqPMvvisiAP17fRkKT06ogFCBf0UFyij5Rh/oScnuWVOCU+FyfB+qxrJgOYLqOheCPf2ht7c0RU21FUa0oMFGClAzadIaJdJjtVjWVw0Xeyum+r5ObOWrAj0P+EXBnjz2S4JlaOBjz/zy9Lzq+zrj61kaPI6jSa9PvfL8PopuSxPoDQ2MENxUhWmd5WjgY8ciIenOAd39qOdlh4hAKY6FqJBM0151ufJPNskQP/HNgd7QyBSj23tiYns3VFXYsEx/slU5OzujXbt2WL16Nc6fP4/s7Oz3x2JDCTX5lFDzNx5nHUPKwy1ISArFrXtD9GImZyApLRbpGV8hO+cS8vMfvLMJNaXx/qcP9Jw9jYtLdPNUokbnZgiMGo2xB5Yh5MftTDUmxb4o2JcZ0BsYoOWw7gg9vhVz/ziIiF93Ycrna9Fv1XQ07t8Jqmo+sLS3Yeq3ucgCzgo3BLRtiMCwERi/czGa9uoAKxvufamsFXoe6PktNeySFSfi9z3MMz94XRj8mtaGmYhrQHdQuKHn4kmYeWSTTpXf9w9Vnt8XbQWgL41Xu7APoQJCBYQKvO0KlEHyTVGg71NLhL8XuiNznQq3lqnx3Uw1lgbLEVjHGVo3K1BzKSWvOFqbo7bWBiNbumLHSDl+ifJCdC/NWwF6HsZ5sM+KU+DWCg/M7KqCq27SKsuhj9AyYOZ/vrjtmwJ9Wqw3+jSSQyIyhaGBIZSuNpA5SWBqynnlSZXv18gZH1Ku/CI1MmIVyI19OiTqTYA+ea0Ps/OYGBuyvgGNux3c7CxgZGgEc3NzeHt7Y/z48fjyyy+RkJDwnqjyBcgveIjc3OvIzDqJ1IcfIjF5Dm7dG4HrCb1wM7Ef7jyYjAepq5D++HNdzOS99yKhpjTelvSB3tTMFNb2tixTndRvkZUE7t5q1A5siaC54zD+Iz5bndJlnmarlynQD9VNiiWfOoPkfQzsJ/1nDXovnYwGwR2gqOrNUmWMjbhBTzTBtXb7ptBW9YWFyAKVDCqhxcBuCPnhA9YboA/KxX7+CpabF+2HB/t5fxxEs1E9ILHjLEDy6t6Y/FUsokvYqyAAfWm82oV9CBUQKiBUoCJUoJSTb4oCfa+aIlyZ74689dSAqkBGDPnN1Tg8Q40FvWiyqhM0LpZM6SUrjqO1Bep62mB0axkC68lgZ8WlyvSo64Czc9VsaFFx4Kz/vddV6PX3QZ9Tk27BJg+sGkixlZbsjkEzfzecCC97oKfnULBOjtsrfdCtrrRQETdkQ3I4Vb6+ty0in6PK6z+P1wF6duz1clxb5otaWjsQ0FNfBDUDkypPY+Jbt26NFStW4OzZs8jKynrHVXlKqHmM3LxbyMz+FamP9uJe8nzcuTeKi5lM6Is79yfgfspSPHz8MTJzziAv/y5riK0Il3JFOgd9oLdzcmAgXKdLC5BCT7YXWsSLrS0h99WyCaa9F03ExE+4bHWCVfooF6CnBQRrQuVy5in+MeynnZj46Wr0WjwJdXu2gbyyByj+ke4oii3FsBCLmMWF7jw0DGqLaV/FcQ2s7C7DPwc9/QPKSwHo+X0uvP4ZWk3uB4mDDbsmFTV9MfXwem5hpNePwP980a0A9BXpqhHORaiAUAGhAm9SgVJOvnkR0OeuU3CJKixZRoHHMUrQFNOvpnHDjzrVcILK2RI0wZTA3slGBGdbMcxMTFgTareaDvg1ioubZBNNi0lm4UG2tICe9sMmxeoNliproOenvWbqEmy2jtSgmsaONeYSSJiaGEFVqMor8OcilU6Vf77951WAnj82pedcXqhGzCANFE4S5pOnY5uZmcHT0xOjR4/Gf/7zH9y5cwf5+e9qoycl1GQhN+8usrJPI+3xR7qYyXE6iO/DcuPvpyxEajrFTP7KgJ/A/32KmXyTt5DnPVYf6N2UMvQMG4Px8UvQLXwkanRoDBe1DGRnIcWePODKKp5o2KcD+i6fhin/WYvwnz/E/CsfYfI3sajSoRHLjzd6xdhKHl7/4aEnyw2v0PNAz8MvS5fZx3znNJGV7h7QIKe6Qa0h89VAbCUpbIyna0Fd1QfdwkZg3KEVCD3J2Yco3vJ5E1z58yFr0UtTbvjzecl2wdVP0HJS8FOgr+GDKd/E/cO+VHjsIvsTgP55r17h/4QKCBUQKvCuVqAUk2+KA3oetGlLdpacOAUerdWB/XRKapGjXTUHkH2EwJ7SWCpVMmBAX1Njzaa7/rFAg7Q1KvZY2of+Pot+XupA3//ppNiyBHo6b7qbkbRGhWMswUaG+t52XGQma8o1gJ/cBqGBMhwLUTOvPNmCiqtHSYGeHXudAvdXc/n8szpLUV1lC3NTY6YAOjg4oHnz5liyZAlOnz6NjIyMd1CVp4SaHOTl30NWznk8fPxfPEhdwWImbyT2xY2EpzGTKem78Djr5HsfM1nab136QF+YQ382nqXcjNq9EJ1mDUXV1g1YXjr5v0n9trKzgSbAD00HdkG/FdMx49sNmPCfVfAvT6DngVcH9nPO7UPoqR0Yd3AZekSPRe3OzWHv6sQiIwnozcUiSL3VqBvUBj3nTyi8yxBFiTJ69qFngFoAelQq7RecsD+hAkIFhAoIFdBVoJSSb0oK9Dx8cz51BR7FKPH3YjX+M1mFyEB3tKnqAFdb8mlzMZFWYhM08LbFjI7uODhOiT8W0CRWFXL0fOL8Pvntuwb0/MRVpsov1mDnaCX6NnKB1lXCJr3yi5tKlQwxpKUSv87XIiNWhdwSNOW+DOh5VT57nRJXFqmxZbgCPeo5QeEoAnmITUxModVqMXz4cBw6dAg3b95851T5J09ykZf/ANm5f+BR5jdISovB3aSpuJEwADcSeuDWvaFISApD8sNteJx5jMVM5hek/itiJkv7fVAf6N1UMvRbOAXR5/eD1PI5Z/di1g9bMGLHPHSaMRj+rerBQe4GMwtzNvDJ2tGOJc60GBGELqHD4VG/GshiVi4KPQ/0/LYQ7OMRdnIHxu1ejIBWDTgPfaVKbJFLvSRkyVFU9kSj4I7os3QKJn+2GhG/fMjFc/LZ8nr7FBT60n7FCfsTKiBUQKiAUIGnFSiF5JtXBXoevjnFXo6Ha5X4a5EKn0xSo0c9V0hE5kyhZ1YPU2NI7UVo5meH6R3dcWicEn8uULHHkNpfVKF+l4CebEQ0qIlU+R9C1IgOkqGhtx1sJTTt1Qi2lhaQWJixoU2VWGylJ8uh57P7+Tq+aFsc0OfSHYF1dEdAjeOhGoR2laKmxgZWYjMYGhjAzs4OjRs3xsKFC/Hrr78iPZ0GIr0LQ6JIiaeEmhTk5F7Go8zvkPxwvS5mchBrbr11j2ImQ5CUtoF9Pzv3MvLzk/91MZNP3wRK57PnAv3ZfYjUZaGzVJsze1nG+/Bt0Wg3ZQAqN68DB5kLTM3NGNjbODtA6qOBrYsDB84mxmgysjtCTm1/pSbUV7Lc8NBddHsuHiyH/re9aDWoG6x0OfS2TvZwcHNmKTOUAU+DntRVvdG4X0d2l2HqFzGI+JWiI6kv4OnQKAHoS+d1JuxFqIBQAaECQgVeVIE3TL55XaDnQZQp9uvkSF7jgeieajjack2olhYmcLAyh7mJMWiAkbudCM39bDG7kxs+majA5YVPwZ7gmPb3rgA9gXxmnIpNe905Som+DV3goVPlzUxNmELfr6kc1TROMDejngIjhNNgqZWqfyxi+DoW3T4f6D24YV5xSvxFdwRGqRDcwIVZnkiVNzY2gUajwdChQ3HgwAHcuHEDeXkVP0+dpq9SQg3FTNJAp5SHW1nM5M3EIbie0BM3E/vj7oOZeJAai/SML1nMJA2IIhuO8K90KvBCoNcbbMRlq+8DZavP/N9GDNsaxaaa+jWuCQd3Zwb2NA2VPmhBTyp97aBWmPTZajboiU1S5SG5KIDrfV0qQH+Wa5qlwVKthwSBhmVRY3j1ZvXQZmQvnX1Iyt1lMDGBlYMttDX80GxINwxYPQNTv4xFxG+7OMX+wj7BQyxiqqgAACAASURBVF86LzNhL0IFhAoIFRAqUGwF3iD55k2BnkCUUmUex2qwVC+HvprKGv2buKF5ZTu42lnA1JjA3hgyexFaVbFDSGcO7P9epGL2HVLs8+JkyH2FwVJFIZj/mhYGrCm2FD30puYirBnkgeQYyt3XqfI9SJW3ZXnypMrbWZqjiZ895veS4buwyuhWTwaJhSkD+rDubwb0vjJrnJvviZS1pMqrERkoYxn2NhJOlbe1tUWDBg0wb948/PLLLxVelacG1fyCR8jJvY6MrJ+Qmr4biUlzcPveSJYVf6MwZnIlHj7+VBczmSgk1BT7RvD63ywJ0PO+cgb25Dc/vYcNehq6MQJtxwfDt1EN0DRUmnxKQE8A7e6lRsuRPTF0UwRmfreRPYZNnS0G7EsV6Emh158U268LJn+8CiN3LkCH6YNQuRndZXCFqZkZTE1N2QRabc3KaD6sOwbEzMbUr+MQcXoPFl3+GO3G9gYNsqLn1SCwNWYc2Qjy3vN1Kcm2NJpiww5vhtRTxRZMlpaWuHTpUplHzwoe+te/toRHChUQKiBUoOQVeIPkm9IC+vQYDZYEPx0s1aWWAz6bpsWBCUpMbu+Gxj62zGNPYG9BYO8gQusqdsx//8VUFa4t5rLY8zZqsWawFkoXbhBMcZNieYAvui0LoDczt8DKQV74fb4nSJUPJlXejfPKm5oYQ+NqhcFNXRE/lpR7JR7E+iG4MZdDzyw3bwz0Nvhqljd2j1GhbyNnaJy5SbPUnKhWqzFw4EDEx8fj2rVrFViVp5jJDOTm3UZm9m9ITd+He8nzcKswZjJYFzO5BGmPP0ZWzhnk5t1h0ZTAu2AZKvklW9F+8lWAngdXDuzjEfn7btYQO2RjOJoM7AJHhSsMDLnmeMq0J4tL5ca10G5CXwz/IAqzv9+sU+yfP0SpLIGez6GnBtiZRzdj6AdRaDuxH3zZXQYXZh2iBQnZhzzq+KP58CAM2hCG0KMfoPWIHm8V6Oeci8fcvz7CzP/GwV0jZ+k9AtBXtCtJOB+hAkIFhAq8aQVeM/mmrIC+Z10HnJmnRUqMCufnqRA/RoHJ7Tiwd7E1Z1GXFmbGUDqL0THAEdFBUnw5TYHry72wnPLjXbjBKxUF6M3NzTC8tRrTOyvQ0ItUefLK0+RcM6bKz+spw49hXIJN3joZUmK90Vs3WOq1gX7S00mxcidLjGgl53z6lpwqb2Vlhfr16yMqKgqnTp1CWlpamSt1r/4ypZjJbC5mMucMHj46xHLh79wfz8VM3u3NgP5eynykPopHZhbFTN5EQcEjCBD/6tV+3Ue8DtA/C/b7EHUuHqN2L4B30xowNOZmH9CCk+xg5hbmcJS6wL9lXXSaPggjt8/F7KOb2XRUptjrWXvKEugLJ8X+cQAUV0nq+/TvNmLI5ki0GdcHPg2qw8HViQN7UuydHeDdMADtJ/RH9Rb1WQwmKfQNu7fBzP9tYpYcvg4l2b6uQk/nSk3Ks45uQY+I0bB14voUBKB/3Ve88DihAkIFhApU5Aq8RvJNWQF9UB0HnJmrRu56Lu4yZbUS5+dyYD+hrRvqe9nC2cYcJibGkFiYQO0iRsca9pjXS4WhrVRws5ewW9uda7vhVJQW2esUxUZe6qv0paXQX13mi7YBrsxCYGJsBI2bDeSOnCrPeeVJlXdB/FjytKvZEC7qB8iPkyIl5vWBntJznmyWY99kP3Y8igMVmZvAxdaCpeeQR1mpVCI4OBi7du3C33//jdzc3Ar1yuQSau6zmEmazHo/dTnuPJiEmwnBzFJz+94I3EuOQurDncjI+hE5eddRUPAQ5KcX/pV/Bd4E6HmQnX/5I0z5Jhb+HXU59MZGcNHIoajiyTzqBPfmYgs4q6So1qo+Os8YjJG75mPWsQ8w59xezq9OKTV/7EfYie1o0qcjG2pFjd4vzKHX897z58FvCYLnFrXcDOjK7hCwJl/y2eviKiN+34Pp367HkHVhaDO6N7zqVoWNkwPL3Tc1N4e9uzNsHe1grLMT1e/aEjOPbGKNt6Sc88d82fZVgZ72TVNkyd404dBKtJ88AMoqXjAxIytfJQhAX/7XinBEoQJCBYQKlE8FXjH5pkyBPpqbFMsScXQ59imrVTgTrcLO0QqMa8OBvaO1Ocu1lpibMOuKxtUGYuY9rwSm0Ed5ImfDP1Nx9CFe//M3BXp6fMEGGc4t8EXzqs6gNAxS5QikDQyNYG9pjqaV7UGq/AmdKp+tF8f5JkCfzRJs5Ehfr8bqwV5wtRWxY9Mfb/4PeJ06dRAeHo7jx48jNTW1wqjyXEJNMmtafZR5GA/S4nD3wRTcTBiA6wlBLGYyMSkcKQ8/wOOsH3QxkylCQk35vDMUe5TSAPqik2KNTU1QM7AFguaNQ6P+naCq7gNLOxsGxRYSEVwI7Ns1ROfZQ0FZ97NPbAUD2D8PIvzH8gF6HsALwf43zj40KDYEzYcGwqO2PyiWkwZq0XuAge469Krlj8GxIQg59gG7M1H0LgO/36LbVwF6sgVFXzyA0BPbMHh9GJvQ66SUFi4q+PcDwUNf7Etb+KZQAaECQgXe4Qq8QvJNeQA9D9ssO51lsCvwYLUKp6PVzI8+qqUri12kplJS8Rg4s4FMlVDH0wE7xmpxe6UamXFKLuUlVlasWv+6QE8wTbGSGTRxdZEaawao4S2zhqEhpXYYwMzUGFpXSwxp6op941Qshz8jRomik3BfD+jp2Fwc5c3lahyYqELn2i6gRQ4P8zKZDD179sT27dtx5coV5OS8/ZQXLqEmFTm5f+Fx5vdIfriBJdLcSuRiJm8mDkJC0mwkp61jMZM5uVeQX5AEUvCFfxWnAmUB9CyHfmR3zPjfRkz6zxr0WTYFDfp0YAqzpY0Vu9YtLMVwUcsR0KEJm0o7Jn4Jwn7eiciTO9C0XyeIJWIWxVpWCn1R4CaIJjiP+HUXS7oZuHYWmg7uBnUNX4htrAqnzlKOfZXmddhdhlE75+uB/X62KCm6X/7rEgE9u1uxH1Hn9mHal3EIjBgF34YBLGLT0NCQZerT+yQtMASFvuJcQ8KZCBUQKiBUoGwqUMLkm/IE+mfAPo6mzyoZ2P86R4VNwxQY2twVNTQ2sJGY6vLbK8HB2gKdazlhRT8Fvg9V485ylQ7sX6zYvw7Q02Mo2/3+KjWOzFIhpKsUtTQ2EDOgNmDKfA2NHaJ6yDmv/GqKoHz+Obwq0PMLCcr0/zVShaXBMjSvbA97Ky7HXiQSscbX6dOn4/vvv0dycvJbVuWpuZUSaq4yu0xK+jYkJofj1r0huJHQEzcS+uHug+lISl2L9IyvkJ17iU15ffIku2xe68Je37gCZQn0fA592M87MPHjVei9cCLq92wDha8WIisJW8CLLCVw91ShZufm6DFvPMbuWID6ga0hFpcv0PPgzcD+fDyLrpzyRQz6rZwOn/rVWX49v8CmqbPOCjdUb90AnWcOwZg9ixByfFuxiv3LgJ7uUERd3I+IX3Zh9K6FaDEsCO7eapiZm7PFhL3UBdWa1YO1va3QFPvGr3phB0IFhAoIFXgXKlDC5Ju3AfRFwT4rVonElUr8FKnCxmEqtKnuBInIjCnThoYGsBabwldmhd4NnLGqnxxHQ9VIWKFGVpziuYr9qwA9D9NMlV+gxgfDFOhVzwlqliLD5WnTH3BjEzNM6aTCuQUapuAXVeX550TbkgM9p8rnrVPi9jIVDk1QYkRzF/hKJaCGYVLj3N3d0bVrVxZHee7cOWRnvz0oLijIZA2rmdk/I41iJpMjceveCJYVfyOhL+7cn4wHqRQz+TGycy4gLy9BiJl8F94rAJQZ0I/ojlk/bi3McydgDT21HRM+WoGec8ehdtcWkHqpmFeeVGexlSXkflrU7tQcan9vmJlxDeCthgch9NhWzLmwv8R+9ZJ46HmAf9GW9kEfUb/tQfNBXWGpG1AlkohhIRaxxQhtXZRS1OjQBF1DhmNs/BKEntzOhlMVteIUB/TMYnN+P2u2DV42FQHtG8PezRlGxkYM6KU+arSd2BfD14bCjVJujAwFhf4dub6E0xQqIFRAqMCbVaAEyTcPkpIQEhrKMpgJXHvVFOGv+e5MrdaH1OI+pxz6orGVrClW56Ev7rH0PWbFiZMjK06OxNWemNNDDTdHrimWhlLRh4mxMVPu/WRW6NPAGTED5DgRpkLiCtU/wL6kQF9UlQ/t4o66HjawEZvByNAQ1hJzWJiZsFvblEO/cqAnkteo2ACs4p5TSYCeX0g8ilHhbLQGK/vK0bKKPZysKT3HEBKJBNWqVcO0adPw7bff4vr162+l8bXgSRaLjszM/h1pjw6C0mhus5jJXrrm1nG4n7KYfS8rm4+ZFBJq3uzCLf9HlznQU249NbCe4wY+MbD/cRvG7VuCoDmjUbNzU7hpFQySKTZSYm3JPqdFLVlLmvTthJmHNzJPOYFvZAkaUUsD6Nk5n4/Hwj8/QtsxT3PoNf7eCGjbCPLKHiz5hmyCdJfBRS1DrS7N0T1qDMYdWFYI9mxhcC4ezwX6b9chilJ3Tu/FxI+5xld1dV+2PwNDQ1jZ26BK09oImjsOM77fhNBvNkLmJeTQl/9VIhxRqIBQAaECb7MCL0m+eZCUjJDQsEKg711LjL8XuLN0GgLt4sCV/96bAj2/HwbYG57Nofdwt0GLqk7wV1rBSmTKfLdkyfFXWKF/IyfEDqDGVBXu0RRWnWJP51PcYCnWpMt75UmVH86r8iKYmRixBYS3uwRBDWTwlNrAmClkIqymwVKryTNfvIf/ZUBPj89bp8CdFSp8OlmFca3dUFlmBZFu8eDq6orAwEBs2LABFy9eRGZmJp48Kb8cdprAmpeXiKzss3j4+BMWM3mbxUxyCTWUG0/58TQMKjPrF13MZDoAIaHmbV7qb3LscgN6PpWGB/uz8azpc8zeRegaNoKp0q5aOcxFFjAw4BrBSWjwrO2PHnPHYfJ/1yD8l11MNX8Z2Jca0BOI/3EIbUb3Ksyhr9upOYZtnoNeCyegbmBLyH017C4Dgb3Y2hLuXirUCWyJ7tFj2d0I6guIvrAfC69/hpaT+0LiwE2uVdbyxbQjGxH6004M2RCBBr3bsRQgStOhOxZOSnc06tcRwzZHIuTH7Zh75RBCD28SBku9yYtdeKxQAaECQgXe2QoUk3xDCv3sEE6hJyWsbWUxvp8l/3975wEVxf198VB36b3XpQqKKCI2bAiIvYCoqNgVu4BK79Zo7F3sDawx/v6madSYaIxdscUkRk3ssfd2/+d9lyUrAsEEVMjjHM7AsszOfHYG7ry57z7cnSPDs7n2QrxSjKJCdBe1LEtB/7TQpNigGlbIjnLF7F72ojJf1c4AetoSUbE3FsJeTwj7+b3tsD9NhhvTKVnHAS8XuWB6pAscLeSV/qbVrbE3xUX8TOGV/ybOCaIq7/ZXVd5MXyoq5ZO72WDzqKpo6m0hMqklUm1M7+mKm/9S0D+bZ48HcxxxIssJM3rYI6SGqRi4RVnd5JX38vJCdHQ0duzYgWvXruHFixfv5LB79eo5nr+4ISay3nv4OW7cno7L10figoiZDMelq/1x9c903Lq3HA8oZvLZebx8eRuUbMMfFZ/AOxf0BcI+tyDLneIrKe2mXVJ/eAXWE+KZLHck6Kn67VjdXaTlREwdhehts5B6eA0yTq5HccK+PAW9f1hzEVuZ8uMKDN84BeFjh6J226awcXMUdxaEfchQH7ZVnFAvPEQI/5FbpmPcmU0IiukOXTP5xFmHWh4YsHKcEP5VG/nK91lNFTp6unD1rYrWo3tjxJbpSD2yRuxn5tkNokLPk2Ir/jnHe8AEmAAT+GcEikm+oWFEc+fNQ5UqVUSV3slcgqHBltg43BFnxzvh3qy/F/blKegph/77dDf8Mc0JexKdML27AzrXtwQJe10tiahikbCvIdNHn6YWWNTXAQfSZPhzjjum9XSFzEJP3LIP8LbG3jQXPJwnw0/5XvlO9Swgs9ARVXnKlXez1hUe9k3DHHDhEwecmVwVIbUsRQ79vxX0qWGuuDrTCZeny/B/MTKMCLESdxmo6ZYupCwtLdG2bVvMmTMHeXl576Qqr0iooaZVipm8KWImR+Hi1R6iufXS1T64ejMZt+5m48GjXXj67Be8eEkxk5xQ889Owg/3t14X9PboPjEGmSdKZ21R+M8Lx1aKlBuFh15huVEI+cLLE7lCsKYfzxHxlTR1tqq/j/zOYX6lnuJj9U2N4FSrKhr3bo8es+IR++VcIXblwj5XWHoU21Oegr5Bx2Dhdc88vUE0wSbvW44huZMQmhaF2q2bwMrFQQzTImFPvnuHai6i+t5nbhLqd2sJHSP5JGxTRxvUCQ2GbVUXSLSlUFVRhbGlmbg46DF9tHgNsidRrCbtFwv6D/cc4i1jAkyACbw7AkUk37w4NxpHjhxBVFQUjIyMINFQhY2JFgK8jBHXxgabRzjhl4lOeDDbsdiKfXkKenkOvQuezncUg5uoefTbBLmwD6trCTcbPWhL5VYcU30JajkZol9TCyyJcsaI1k6wNZVX6JvVsMHnCe7YkeAsr8q7GgmvPEVSUlW+mZcxJnaxxf4UGWgI1osFdvh5sgea+/x7Qa+iooakUDdxYUJ3GlrUNIWNsRbU1VQhlUrh6emJ4cOH46uvvsKVK1fKtSr/Cq/w4uVdIc4fPNqDP+8uxpWbcbh0tadobhUxkzfyYyYfbsfTZz/hxYsb4ISad3eavo9Xek3QO9qjx6RYZJ3cIK9+FxbfxXz/rwR9/jpJuGae3SgaYBuGt4C2jjZUVFVgaGoMY0tTaEol0NDUhIG5MdzqeCOgXygiZydg1Pb5YvgSJcQoxG95C/oxOxcigwZTUTJN3jrQxUji3qUYkjMJ7RL7w7t5A+Gpl0jlhQc9YwNhHaLmVk0tedM/LXWNDETOPTUAk1UncGAnDFo7ASkHVsoHXyn1C7Cgfx9nB78mE2ACTOBDI1BM8s2j35YgNzcXwcHBIP82NaVRyoqdqQ6CvE2R2tEO/4uR4VeahjpHLuypqVNhvyl3QZ8unxRb4H2fLU+F+SbeCR93tUcHPwu5sJdoCisOCXs/V2PUcDaFvo6m8OLWcrNATDsZOtW3EAk2Eg11yKvyehgYYImNwxzwy8eygmmvL+fblqGgV0VoA0dEBduhpsxARGFSVd7CwgItW7bEjBkzcPz4cTx8+LDcvPIiZvL5eTx8sl/YZuQxk33x25XOuHCVYiZH4cbtmbj38AsxGOr5i2ughlj++G8QUBb0JpbmaDMiEgm7spF+nCwxJWerKyriZSHoaV00KTZl3wo0icifFKuqCu+mdRHULxTVmvjBxNpc2OA0JRIYWpjArZ43ggZ1Rp8FKRjzzQKkHaOps+tF/GPWkVwE9QmFQX46TUChSbGKbS9xWYSHnir0CkFf8Lsk7CkV53gO4vcswcBV49Amvi+qB9aDmb21+LuqqakJTYmmuEghK5HiUzS+Nq4tmmljvpiDtGNrCy5MCtbPFfr/xsnIe8kEmAATKBWBYpJvLl04h/Xr1wv/tr+/P8zMzKCmpg5tqQYcLXQQUtMUGWG2+GK0DL9Nlgt78qqTyH5Xgl5xAaEQ9vdnO+LiZCfsiHPCxxH2aF/bHE6WeqKpVVNDXSzV1FTFP00zQx3ILPXzE2zUYCqq8iaiKv9jqqOoyivnyv9bQX93rgciGtmL+E0S79am+rA00oYGNdhKJPDw8MDQoUOxbds2/PHHH3j+/Hmp3r63edLLl5RQcwmPnhzE7fsUM5mBS9cH4sJlyoqPwB83RuLG7am48+BTPH56As9eXMbLVw/f5iX4uZWEgLKgl2pJ4errhZbRkei/LEuI0wwhVksW9mUp6JP3Kk2KVVVFQK8OiN48TTSiNh/cBR7+PjCyNBVTnKlqb2xlDs+GtdB8SBfRQBq/K1tUzcceW4/gvmHvRtAr7lzk24fowiJuz2IMWDEWLWN7omrj2jC1kffk0N8EEvM0gZbEfsOIVui7KA2J38un5RaX4sMV+kpywvFuMAEmwATKhEARyTcv7x4C+elPnjyJtWvXYvDgwahTpw5MTU1F1jJ5vZ0tddDG1wzjwu3w1WhHXPpEPuTp+Xw73J9DotoJliZyb+jbxFYqhDqlvxRuihWWm/wKveJ5iqVc2DuAhP2lKU74erQMYzvZobWPKZws5FnuBf841Sj+TlVU5d2t9TAgwAobhzniV6rKz3F4Y9rrPxX0tA8v59vj4lRPtKtjI+xA9I+b4udoW+hCie6EfPLJJzh69CgePHhQplV5ssY8e34Z8pjJzbj25wT8fn2QiJi8cKULfr8+FNf/nIg799fj0dMjePb8dzEkihNqyuTMqrArURb0dJxKtLWE0KweWB9t4voiavV4JHy3NH9oUtHCvtwEvYoKAhU59MdyMPrreeg9PxnNBoTBtU51GJqbQF1dAxItKUyszVCtcW20HNEdA5ZnIumbbAT16ggDY3mqTLlW6BWCXmEfImF/cp2otsftzka/pZloObIHbD2chW2I/i4YmBkjeFgERmyeJoZYFdfgq6jSs6CvsKcYbzgTYAJMoJwIUPLNt1Jg10fAwRoFL0KpKrdv3xZic8WKFcJbX6tWLRgbG4v4Rl0tDbhY6aB9bVN83NUG38Q74vJUR9yf64op3Z1haWIghOu7EPTKwv7ZXAfcn+WI85Nk+CJWhqxO9qjrbiyiIIWgVlEBWXGaeZlgUhc77E+Ve+WVq/KK9dHybQU9JQE9pem38xzx0wQnzO7lBC8HQ1GRp9cnG5OrqysGDRqELVu24OLFi2VWlacmVbLIPH6ah7sPtuL6rSn44/pQeULN5c74/dogXPszC7fvrcbDxwfw7PkFvHx5l9z0Be87f/HfJqAs6Cl6kZo5aUnTUC2d7VGzRUO0S+yHwTmTkLSPpqGuk6fTKPm7y1XQ9+2IxD2LkXFK7utPPbwasV/OQeSseDTtFwqX2l4ir52GMFHkpZmtJaoH1kWbkT1RM6CeSI2hC5VmPTsgYffigmQdhVAucVlay00hQa9YJ3n6hbA/moOkvUtRr1tLaBvo4SMVFdhUc8GQTZ8Ia5PC+6/4vaKWLOj/2+cp7z0TYAJMoGgCT68ANzYX+TOygPz55584fPgwFi9ejH79+oGEvaGhofhHr6+tgSo2OiDhPr27LXYnuSMlzOW9CHqFEFdU7O/NdsRvU9wwpp0jLI11xAWGsb4U3RtaYMMwR5wvpiqvWM/bCnqqylMU5s0ZTtid6ITEdjbwcfrLK093OZo0aYKJEycKnvfu3cPLl/8us10eM3kTT56exr0HX+LG7Rm4fCMaNLH1tyvhuHStnzxm8u4yPHy0D0+f/5qfUFP21p4iDyB+sEIRUBb0egZ6cKrmDseqrtA10BfiXktPB9auDiJ9pWPqQAxdNxnJStNQySLyLgS9ooItRHJeLlIOrkL0F3PQffoYNIxsCycfT1DzqfxiRAvm9tYwogq+hoawuAT0aIfEbxcj88wG0cxalGh+47F/KegV66NtnvDbZwgcGVGQQ+/g64HYHfNL3XzMgr5CnVa8sUyACTCBD4cACfsbN27g0KFDQtj37t0b3t7eMDAwECktBtoa8LLXQ5cGVgiqaQUDXW3RhBpe1xTHs5zwdH7phlORiH5by42yAFf+mjz9Lxa5YlqkCxzyYyupQTZ3mExMei2uKq+8jtJU6OVVeTs8meuIcxOdsXSADF3qW4ooTE11qnLKq/IDBw7Ehg0b/vW0V3nM5B08efYT7j/6BjfvzMPlG6Nx8UqkXMRf7Y0rN5Px591s3H/4DZ4++xkvXv6ZHzP57gZTfThHL29JaQkoC3pLW2u0GhSBrhNGoH54COw9aGiSrhD2iqFJfu0CEJYxBMM3fQLKYqdm0HHnNmPkV7Ph1aohqFL+VrGVStVtaop9zUNPlpv8Cr0Q9ErPpe/pk4T9iP/NBGXUN+zWGjJvd+gZyi9GFNNm6U4ZNdf2X5xeMMFVNLEq3WVQiO/XlmUk6Gmd489vQeDIvwZLUQ59zNdzSzX5ln6fBX1pj2h+HhNgAkyACRRJQCHsf/zxR8ybNw89evRA1apVoSv+0avBUFciPmlAEv3jbOdriv3pLni6wFFuRfmb4VRlKejpwkBMilUaLNWkuhW+T81PyynFBNy/E/Tyqry9uEDYk+SElPa2qONuBCM9KdRUVYRFqXHjxhg/fjwOHjwo+hP+SVWeYiZFQs2zXyGPmVyCKzfjQfGSF650wsWrPXH5RrwQ9/cffoknz86KAVHyhBoW8UUezPzgGwSUBb2NzB7dJ0Qj9YeVYsppWNZQ1G7fTEQqaulqi0ZOEvZ2Hs6oFxYshiqN+HQaMo7nImb7XHi3aSSe8y4EvRDeNHVWCPtc0ETWkZ9NR9ePo+HftSUcqrlCS1d+l47+LhmZmwr7UMfUKAxdPwXJ+5cjk36X0mmKE/ZlKeh/JUGvVKFnQf/GscgPMAEmwASYwDsg8OzZM1y/fh379u3DzJkz0aVLFzGUSkdHRwh5+qdJn9Ud9PFxhAMOZzrhzxkyPJ37ZuOpckW8XAR9j78mxYrBUikueDLXoSBus/DrK39fkqB/Po/88o74eZITVkQ5IsLfUjQMSzTVRRXT2dkZffv2xbp16/Drr7/i6dOnb/3OvHz5AE+fX8DDxz/g1r1VuPpnKi5d6ysGPl280h2Xr4/CzdszcPfh/wnbjTxm8hEAFvFvDZt/AcqC3lpmJwZLZYm4ynVI2LcMQ9ZNRsf0QfBp20R46qlplhJadI30YV/VFfW7hIjqeK8FyfAMqgPVd1Shf72Sni/sT+Qief8KjPxsBjqPHQZXn2qgiEv6u0TVem19XXFxUqdDIMIyBsvvMhxYhUza36KEPQt6fMTnCBNgAkyACVROAiRSaQjSd999JxJbQkNDRdOnlpaW+MepI1VHDZkBBjSzwtL+jjia4YTbBQKyYwAAIABJREFUM2jqbPHCvqwsNwUVeiVB37S6Nfb+C0GvKdXGjF6u+HO2DHdmy7A3xRlpHW1R390IxnoSUZUnG1KDBg2QlZUFupNBqUFvU5Wnqvqz53/g0ZNDuH0vB1f/zMKlawPkWfEUM3l9BG7c/gR37n+Kx09O4LmImXzAIr5ynmLvdK/eEPQTYpB5XG5nUTRrJuxdiqiciWiX1B81WzaChcwWEqlUREfqGhtAVtMDNVr4w9LNQaQ6UYW+cVQYEvYve6sm1Lex3Lwm6BVWnPyKPWXRp3y3DI07t4KuvnxitFRLS0yfpaZfHUN92FZxEncZOk8YgZFbpiPl4Eq5sKfJtoqKPQt6FvTv9GzkF2MCTIAJvAcCT548ETnq33zzDSZNmoT27duDKtRSqRbIR26mrwU/FyMMCrTCqoEOOJElw+2ZNJzqTWH/IQt6CQn63u44NtEVa4Y4IrKxNVys9KCoyjs5OSEyMhJr1qzBL7/8Uuqq/KtXT/H8xVU8fnIUdx5sxvVbE/H79SG4cLkzfrvSFb9fGyIeu31/nRD6lCv/8uU9kJ+eP5hAWREoTtAri1oh7I+tRfx3SxC1dgLaxvVBjeAGsHC0EZGRGpoaovqtIc2vhmuoo2Hfdkj4fgmyqAk1LxdFCnCFEM9f/mtBn7+e9FPrMfZoLoKVBku5VPeAV5M6sHZ1hERLIppn6S4DWXMadG6BrpNGIvp/M5F6aLV8oBZtc14uxp/ehOaDOsPA1Eg02Rc5WKrQfhS1r+PZclNWhyyvhwkwASbABMqDwKNHj3Dp0iVs374d48aNQ9u2bSGTyeTCXkMd5gZS1HMzxLBgS6yJssfpcTLcmy2v2FM6TXlbbv5thV5LKsWQVi5I6OiAhp7GMNXXgpqqKvT19VG3bl1kZGQIG9KtW7dA0Z8lfcgTam7IYyYf/g/Xb3/yV8ykSKihmMmx+TGTP4iYyRcv74B+jy01JZHln/1TAn8r6BUiOT9bPf34WsR/m42BK8ah7Zg+8A6qDzM7KzEFVWG7o9kLVRrWRLepsSI7Pv3I2r9Ecgnit8wE/cl1yDqc89qk2IZhLdB3Xgo6pEbBO6QBLGQ2oAsQdQ11kY5DzbT+3Vuj65QYRG+bhbQja8Tk2glnNyNkUJcPQ9BvXwRbNxlU1dSgp6eHM2fOvNWdwH9yjLDl5p9Q499hAkyACVRgAiTsL1y4gK+//lpYT1q1agV7e3sxHVWiqQYLQyn83Q0R08IK64Y64sw4J1DMJE2dpXSatxkspex5V/66rCw3v0zxQIiPJTQ1NCDRUIengwlklrqQasozuh0cHBAREQHK6z937hzobkVxHyKh5sUt4Xe///Br3LgzC5evR+PC1W7CF3/pal9c/TMNt+4uwYNH3+Hp8/P5MZPkv2dffHFc+fGyIVBaQa+oOlO1XVTcj65F/O5sDFiehVYxkWJaK9lvFAPddA314ernhWb9QtF7bhLG7FgAmqBKdpjimlDLU9CLHPpd2UjctwwDV49Dm/g+qB5UH+YONuJihO4y6JkYQlajChpGtkH3GWMQ89VcjM/biJZDIt6voD+Wg8yfNiLlm8WwY0FfNgc+r4UJMAEmwASKJ/Dq1Ss8fPhQxDRu27YNycnJYjqqtbW1iHKUaqjBykgLjTyNMbq1DTaNkIkG0wdzHPB8oQtm9naBo6V84mxJk2KVRbzy1/9W0D+haa8LbXHmY08E1iBBrw5VFRX5UlVVJPv4+fmJ/aIegps3bxZZlZfHTN7Dk2fncP/RLty8s0AeM3k1UiTUXLraC1dvJuHPu4vyYybP4cWLm6Bpryziiz+++CdlT+BtBX1Rwj7h28XoNm00ZL5VoaqmKnppVD76SDSkGlmYwqN+TQQP6oI+C1IQ981CMUwp49Sbwr48Bb2YFEs59Kc3iAuLuD2LMXDlOLQZ3RvegXVhYW8NDYkmSNjrmxrBpXY1NO7TQVT1G3VuCf38i5V3brk5kQNiRds9ePk4sZ3U4MsV+rI/F3iNTIAJMAEmUIgACfsHDx7g559/FtNRx4wZIwYsWVpayoW9pjpsTXQQWN0USe1tsTVGht+mVsHUXm5wtJRX+d61oKeLgWfzHPH7VCcsjXKFl6OR8NmSjYCqjra2tggPD8fSpUtx9uxZPH78uPBeQyTUPPtNVNpv3V2GKzcTcfFqb/wmYiYjcflmHG7emYv7D7/AUxEzeR0cM1kII3/7Tgn8U0GvLOzH/bQZIz+fBa+WDUQOPVluqFqvZ2woLC3UQGtibS6q+CHDItBvcTridmUj/fjrFftyF/S7s0WTrvwuwzqkUV/AbrIPZaFNbC9Ua+IHE2sLMYyKxL2+mTGq1KsJ+yrOoleA/hb4hzUXliPKsVcwKM3yrT30x3LEnQwS8ikHVqH/kgzU69S8YPItC/p3eprwizEBJsAE/tsEKOmFpqOS15MGLMXExMDf3x9mZmYi5lFbqgF7cx2E1DRFRrgMfQJlsDLRFQK6jZ819mfI8+OVq/Alff1PKvRUlX861174+g9nOGNKhD0CvExhoCMR20F5+zQpNz4+Hjt37hTDtpS98i9fPcKz5xfx8MmPuHVvNa7eTAfZaC5cDscFipm8MQo3bk/H3Qf/w+NnJ0Uj7MtXDwFwc+t/++z4MPb+3wp6ErM0KTb6qzmo3vqvwVJVGvsKT7pbXW8YmBmJ812iJYWprSWqNa2DkBHd0W9pBuL3LEbGiVwhtN+VoFcI8NfsQ7sWiQuNFsO7waNhLdCdBUrE0ZRKxJ0GqoqToPcJaiBScTJPrCvRPqR4DcXybQU9XTBk5K3HmO0LEJ41VFxsGJgZF9wBYUH/YZw/vBVMgAkwgf8UARLAFOV46tQprF27FsOHDxcxj6ampqIKriPVgLOVHmRWBiCRT/84haDPdMPTBQ5QNM+WJObpZ28r6On5z+c54I9PnPDpSBmigqxR1U4ftD30D5ysQqGhYcjOXozTp0+D+gTo7sPLV0/w7PllPHpyGHfurxeNrH/FTHbFH9eH4/qtybhzfxMePz0unktDol6xiP9PHfcVYWfLStCP/PL1SbH+vdth6MYp6DkvEU37dICLbzUYmBgKkSzV0YKpnRW8mtVFq9G9MGDFOCR8R4k4G5G6fyUad2sNbV0dYXcrblKsQigXtaRM+cJNscJyk1+hL/w7CmGfemQN4r5ZgD6LUhEYFQ73ujVgaG4icvfpbxJ9WsnsEDigk6iYk9VIfjHypn2o8GuUVtBTf0HmqQ1IO7oWg3MmISiqM+w9XSDVoUncKmIbaDtY0FeEs4u3kQkwASZQSQmQsL99+zby8vKEsB8yZAjIk25sbAwNdXXQtFnyrNM/LD83Uywb7IQ/pjrhMUVdzrUHVdNLEvWlFfSKqvyD2TIcy3DCtO72CKlhAksjKTTU1KCtrY0aNWpg1KhR2L59B65du45nzx/h+YvrePzkOO48+BTXbk3C79cG48KVLuLz92uDcO3WBNy+n4uHTw6Iqv3Ll3fx6lXJyTeV9K3m3aogBMpL0FMOfeIPy5B2ZC1iPp+NyOlj0LRXO7j4eELPyADqaupCpJrLbOEdXB9t4/uKIVbxX81H44jW0NHVfWeCXiG+C4T94TWI/Xoees5NQuCAMFi7OAgbDv1d0tDUhImVObya+KFldCT6L8uCXNhTxb74qbOlEfQ09ZYsNol7lqLH9DHwbdMEJrZkAVKHhoYGLBzkMaEk7FnQV5ATjDeTCTABJlCZCTx//lwI+2PHjomkmIEDB8LHx0dEQSqqUCb6UrT0MRUWmF2JMlwuhbAvjaBXVOWvTHXC1mgZhgRZwcteH7pSDVEBs7S0Qvv2YViwYCHy8o7j3r1LePQkD3cfbsP129NE9f3Cla7CF09V+b9iJvfi2fPf8OLlbbx69YybWyvzAVyJ9q28BH2jAaFi0mzmqfWiip1yYCVits1Ej2mj0bBba8iqu0PXQE9U7LV0tWHlbC8EbJuRkajeyA9a2lpyQd8vFIl7loDErkJ4/93ybSv0hdcnhP2JXKQcXo34r+ejfmgwdPIHVNHfJ/qUamuJuE6vZvXQMiYSA1eNBw3gysgrWtiXKOjzG1+p2j9i6wzRqOvqWw2UFCQaYA0N4NmoNtoM7wEzG0v5YxxbWYnOQt4VJsAEmEAFJ0DCnvLbjxw5guzsbPTu3Rve3t6i+iSy3rU0UMVWD+H1zDGtuwO+S3HC9elOeFJMxf7vBD1V+R/MkSEvywUzI+3RooapSN2hqryWli6qe9XEyJGx+Oqrz3Dx0ne4ffcL3Lw9B3/ckMdMUnPrpav9cPXP1PyYyd14+vzX/JhJTqip4Ifjf3Lzy1PQx++TC1yykRSI5AMrMfKz6ej6cbQY6GTv6SrsNVSx19bXhaWDLYzMTITQp7t1Qf1Ckfz9MmSQDUUxwbWELHsS5/9W0CsEPq1nAg2WiuoMfRP5YClTK3PYuTvJ7zKoy+8yUA6/d/MGaB3XG1GrJyBp33Jk5q1/rWJfnKBXVOVTflyJ/ovT0SCiFSycbEWUJv0NpHU36NJS9BuM3jyDc+j/k2cp7zQTYAJMoIIQePbsmWg2PXDgABYsWIDu3bvD09MTOjo6woZjoKOJqvYG6NbQEnN7OeKHVCfcnCETGfbKVpxiBX2qM57Nd8TVaU74fJQTRrawhbejPnS1NKGiogZzc0u0bh2M2XNS8OPBbPx+bQ4u3xiDS1d6iJjJi1d74QrFTN5ZgPsPd4g4SnnMJCXdcFZ8BTnMeDOLIPAuBL1CIKedyJEL++O5SP5xBYZvnobwccNQp2MQbN1lwoKjRrY7VVVRBafoy9otG2PImonyCa5U7adK/d8I+7IS9PQ6NClWebBUjSZ1EZochSaRbeHkXUWkztA2a+nqwNzRBjVCGqJD0gAMzf0YyfuXI5Ny90+uw/jznyFwZAR0TQ3FvjnU8sCob+aD7mCM3j4fnTKGiEm2isZXqbY2ZN5V0DKmp+BEwj/5m2wW9EUcw/wQE2ACTIAJfGAEnj59KoT93r17MWvWLDG8ycPDQ3jayV9vpCuBt6MBejayxMI+DjiY7oQ/lYR9UYI+sIYNvk11w6nxzpjTyx5tapnD1lRbDI0yMNBGNS8rRA1uiA2be+PUuSG4eKU3LlztjItXe+DK9dG4eWcO7j38Ak+enhEeekq14ebWD+zA4c35xwTeqaBXVNZFxX6dyKNP3LccQzd+grDMIfBtGwArVwdItLXwkYq8CdXczgp1QoMQPn44Rnw2TQh7EsHCglOMsC9rQd98UOe/BkuFBmPUF3MR+/lsdJsci/rhzeFQVX6XQQh7PR1YOzsI+1DHlIEYvvETkN1o0sX/Q1BM9wJB7+hXFbFfzsGQnI8RODAcdlWcCxpfqRG3VqvGiJgSizE7Kbc/B1k/bUTS9oUs6P/xkc6/yASYABNgAu+cAE1evXbtGvbt24cZM2aI/Hd3d3ch7DXU1WCsK4GPkyH6NrHE4r72OJIhw52ZjiKx5uUiF0yPdIGjhTz+sq6HJSZGOCGmlQ18ZIawMNGDvYMeatcxQrdIa0ye7oEde5rg3IV2uHS9O67ciMWN2zNw98FW0QD7/MUVvHz1ADQsij+YQGUj8F4EfZHCfhmGrJ+Mdon94ejlLhpBqQlVTV0dOkb6sK/minqdQ9Dl42iM/N8spB5aIwYuyYV9zmv++vIW9HG7s5F5ch2Sf1yJEZ9OQ5eJI1BX3GVwglRLS9iFyD5k4+qAOh0CET52KOK+no+mg8KhayKfs2FbzRntE/uhdpumMLGh+Rzq4tPazREB/cMQtWaCuIuhsCplnt2ApK9Z0Fe284/3hwkwASbwnyBAwv7q1augqazTpk1DaGgonJ2dIZVKoamuBhM9CXyd9DEwwALL+9vhRJYMD+a7Y0YvVzha6Ilb21YmevB1M0dtLzPU8TNBhzAzjE6wxoIlzvhqV23knWsjGl1v3PkEdx5swOMnR/D8xR8QMZOvnrOl5j9xpP13d1JZ0NvI7NFjUqzwf/+draXARpOfQ184tpKaYhUeeuXnFvl1vseeUmLGfD0f9doHQltbS5y/EqlEJMyoa2hAx8gADt7uqB/RSlSvY7+YI1J0xNTZvNwCUV+ugr5jsKiai0SbPPldhuT9KzBMcZehXf5dBqlEDNnSMdCDvYczGnVvjSr+PqDITrr7oGdqKGxGisZXWnr4+yA0fRBivpiD1KNr8+9CyC9WWND/d89R3nMmwASYQKUhQML+ypUrYrDTxIkT0b59ezg6OkJTUyKEvameBH7O+hgcZInc4a4Y3d4FzjaGsLTUQS1fY7TvaImYMbaYtUCGrV944+DxYPx6aQCu35qIuw/X4fGTg3j2/BJevLyDVyziK81xwzvy9wSUBb2lnTU6ZwxFxrFcEZ9I1eEiBbiiwp6/pMFS/0rQ568n48wGpPywAk1EbKWO8NI7ebnDs4EPzO2tRaOouqaGmELrVNMDjSPbose0MRj15RykH10r/Oiiov2WOfTF7mO+h/41y41C0CvYFNiHcpD4w3IM3TAFHdKi4NOyEaycHSC/IFGHnrGBaPpVVZMPqCJ7DlXlVVVUYWZvjfpdWqD3whQkfE+JPrliSqzydrGg//tjmZ/BBJgAE2ACFYQADXb6/fffsX37dmRmZqJFixaws7ODpqYmNDXUYGYgRUNPU9SpYoXGDW0xLNoRM+Y5Y/WGKti9tzHO/hqJqzczcPfBajx++gOev7iQHzP5lCvxFeQY4M0sWwLKgl7PQB9+bQPQZ0Eq4hVDk8ivXoxXXSE4y0zQn16P5H3LRQ69GCylqopGnVug96xEtBnTG9UD6sLEmnLZNaChqSEGVbnUqiYGV/Wek4S4HQuQfiwHmWc2IOtoLoL6hMLASG5xKWmwlGI/3liWRtArLm4KhH0uEvcuw+DcSeiQEgWfFg1h6WgLTU15LC7ZiBSfWtracPSuglaxvTB881SkHFpVpJin7WJBX7bHPa+NCTABJsAE3jMBmtT68OFD/Pbbb9i2bRvS0tIQHBwMKysraGhoQktTHTpa2ugQ6oh5i12xIscTX37TFb9cmIN7D3bj6bNfOGbyPb+H/PIfDgFlQU9VY0MzY3j6+6L5iO7ouzgd8bvzp6GWIOzLVNDvXY7GXZUmxfYLRcKubCTsWYL+S7MQMrwbPBr5wtjSTAxb0pBoimmuVerVRNCATugzLxlx32Zj7JFcNO/XCQbG8lSZchf0hYX9sRwkfr8Mg9dORPuEfqgZVB/GlvLJ2CToKXvfJ6QRIj4ZhTE7FyHtWI78wunE6/0AiosMFvQfzjnDW8IEmAATYAJlSODly5d48OABzp8/j61btyIhIQGBgYGwtKQGM01Ur2GEgYOqISMrDLt25+L2nUt48eIRN7eW4XvAq6r4BJQFPQlNGpok0ZLCxM4Knk1qI2RkdwxYloXE75aIAVHkHS/sry9fQd8Rid8tFQ2w5CsfvXMB+ixOR/NhEcKTTokwNElVIpXCyNIMHvVrInhoBPrPT0Oj0BDoG76jCr1C0Ocv5dn765B+bC0SvlssYixrtGoEqa6O8NBbONuJOyFJ+1ci/UTxE2ZZ0Ff8c4z3gAkwASbABEpBgIT9/fv38fPPP2PLli0YPXo06tWrD19fb8TFjcDmzRtx6dLvePHiRSnWxk9hAv8tAsqCXgh5SzPoGxmABj1JtKXC3129WT20GdULg1aOQ9LeZcjIH5qkEPblKuj7dkTinsUiy114+vNykXJkDUZ/s1B4zgMHhcO9fk1xZ0EIe7oYsbZAVX9fOFRxFhcndKES2IvWs0RcGChE8t8u38ZyU0jQK9atGKo17txmBAztUpBy4+BTBbFfzy0xflOxDlpyhf6/dV7y3jIBJsAE/rMESNjfu3cPZ8+exapVqzBv3jwcOHAQt/68BZpIyx9MgAm8SUBZ0JtYmqNhWAiaRraDrHoV6Ojrgmw4Uh1tWDjYoEZwA2EfGZozCck/LC8Q9u9E0NNAKUX1m5pG89Yh5fBqjNo+H70XpKBZ/zC4+VWHgYmRaDalixNNqUQ01pKgb9AxGKM+n4PMUxtem+CqWGeRyzIQ9Ir1isFS0d0KcugdfD0Qu33eG3c7FM8vvGRB/+axy48wASbABJhAJSZAlfhbt26JAVWUjsMfTIAJFE9AWdBbO9qha8YwjPq/2cLbTckrlP+uracjhD35vq2c7eHbqhE6JA/A0PWTRRb7+J8/Rcz2uajeuqGIalTTUMdbxVbmC/UMaoot7KFXVOiVBL1C7Io0mLxcpJKw/3Iues1OQLO+HeFaqyr0DPULxDwJejsPZ7Qc0QOD1kzIv8uwTlT9FXcZFOt8bVmWgv7XLW9Mio35ei4L+uIPTf4JE2ACTIAJMAEmwASYQGkIKAt6RQ591ol1SD6wEiM+my4GOdULbw5bD2do6eqIQU8k8K1dHeDbtik6pEch+n8zMeyzafB+x4JeiO8TOQXJMKmHVokIy8gZcWjUtRUs7K3F9pKgp2o93WWo2dwf7eL6YAjdZdi/Ahkn1xcv7FnQ46PSHET8HCbABJgAE2ACTIAJMIH3R0BZ0FvL7NB9QgwyqUnzpHxoUtKPKzD806noNH446oQFi2FINByJJrjSNFRrdxnqdmqO5sO7wdmvGlTV1CAq9APfYrDUP6zQv15Nzxf2VLE/tBoxn05HnZZNQPGX1OirQlNn1VRFuoylzBa+rRojNDUKwzZMQfKBVcg4teFNYc+CngX9+zs1+ZWZABNgAkyACTABJlA6AkUK+uP5STb5E1zTj8uHJg3bPBWdsobCr30z2Lg6QqotF/Y05dTcwQZ6JvKISBL0TaLCQBcDNMX1NeFdTPMoPedtLTdFrvdEjnjNrCO5COrdUTT4qqqqwszGElYyW7HN1PBLdxloH2q3bYrQzMEYtnkaUg7mC3uy91D2Pgt6FvSlO434WUyACTABJsAEmAATeH8EShT0CvFdIOxzkbRvGYZtnIKw9MHwbd1EDE2SSKTCY0/CmewtVKX3bd8Uwzd9gvSjOQUTXIsU4IrXKCtBfzxHVNpJ0AcrDZaq3aIx2o3pgzodg2DrJoNES0s0z9JdBpsqMtTuEIjQzCEY/ul0pBxanV+xX4/xpzehxEmxSttf0v6NZw/9+zvI+ZWZABNgAkyACTABJlCZCZRK0CtEa4Gwz5FPQ82ZhPaJ/eET4g8zeysxvZUEPVlcLGQ28O/aEj2mjcHor+Yh/ejavxX2ZVKhVwj6wzmvT4rt2R6jts3B8E+nibsMvm2awtrJHhKpRFiEtA10YeMug19oMMInjMDIrTORemQtJp37DCFDusLA1EjsF6XljNm5EBl5uaW+80BCvywEffKObNi5ycQFk56eHs6cOQNK9yrPD/bQlyddXjcTYAJMgAkwASbABMqAwFsJ+teE/TqkiaFJSzA4Z6IY9GTpbA+V/Co9ZcLrGxvCxacqAnp3QOTMOIzePh9k38ksZupseQr6Zj07IOHbxaIJNumH5SKhJyw1CrVaNRZ3GWjirOgLMNCDfVVX1AsPQcSUWCTtWITg/p1EHCZdqLwXQX8iF2N/3oyEz+fBxsUBqmqqYEFfBgc/r4IJMAEmwASYABNgApWBwD8S9IWEPQn0wRunwLNZHaiqq4lKtrq6OtTV1EBC2dDMGK61q6Fpv1D0nJuIMTsWIP14rvC60+AlhVWlPAV9QGR7JOzOlr9mfgRm4t6lGLruY3RIGoAazRvA3I7uMmhCXUMDOoZ6kNWogoCe7eHl71vQXOsfGoK4nYuQUUSMpmI/ilr+0wo9NSdnnt4gLkZCE/rDyNxE8GVBXxnOPt4HJsAEmAATYAJMgAmUAYF/Jejzhf3YnzYj+uu5qN4qP4deXU3EXLrV8YaxpZkQyELYW5jCtW51MQSq9/wUxO3KBgl6apwVy7fMoS9KONNjJIKzCltuFIL+ZP6AKiX7UML3SxC1ZoKIs6weWE9MmqU7DBqaGuIug66BfkH8Zf12gYjfmY2sMxvFNhe3DYUff2tBfyJXCPmM47kYtn4KggZ3gV0VJ3HBQbYmFvRlcPDzKpgAE2ACTIAJMAEmUBkIlImgP7sJI7+aDa98Qa+uqYE6XULQY1Y8QoZFwKO+D4zMTEAimfLgjSxMUaW+D4KGdEWfRWmI/zYbGSfWIeunTUjZtxyNu7YWFXFVFRUEljBYqrBoVnxfKkGffzFCFxI0oCrtWA4S9yzBwJXj0DImEtWa+glhr6GhISriJKLp09nbA92mxIqLkQylixHFaxe3fBtBT9uTeWYjkvctR69ZCfBr1wzG1uaCH9l+WNBXhjOP94EJMAEmwASYABNgAmVEoMwE/Zez4aU8WGpgR8R/txhxOxeiz8JUNB/UBVXqesPAyFBYcTSlUiFSPfxrIWR4NwxcliUGPaX9sBJNureFjq4O3oWgVwhwubBfh7SjOYjbnY3+y7PQMjoSnv61oG9iKHzrJKS1dLThUtsLAQM6odf8ZMTtWiQuRhR3GRTrK7wsraCn9WSeXI/Yz+eg7Zg+cKtdHRQLSglCUqlUJPOQqOcKfRmdALwaJsAEmAATYAJMgAlUdAJlJui/mIXqrfyhpi73zQcMDkfi/uXCTpN6ZDXG7JiPPvOSEdCng2iUFSJVTQ0SLSnMbC3h1bQO2ozphQEL0lC/fSC0dd6toFcI8IKK/dG1cmG/OAPVA+oKIa+o0mtKNGFgZgK3ujUQPKgz+i3JRMKeJcJXn0EDuZT6AhTr/TtBT79DXvnUg6sxYFkWGvVoI5p1NSUScYfAzM4KvkH+MDI1FuKeBX1FP/N4+5kAE2ACTIAJMAEmUEYEykrQR//fTHg3byAEvZ6hAVqP6S0msIqJs3lyWwtNcI39cg56zkpA455tIfOuAh19PZFhT0OqzB2s4dXYD/ZVnEGimSr0Qf3DkPT9UqSfLP2Aqrex3CgEd+GlEPYn12Hs8XUI6hcmvPRUGdfV1xM91KepAAAe0klEQVR3D2g4FdmHqEfAs1FtNB/WTQjxpL3LRIU949Trwr4kQS+29/QGEYcZnjUMXgF1YGBmLLhoamrCvpor2ozpjUEL0mDjbM+xlWV07PNqmAATYAJMgAkwASZQKQiUlaCP+WwGvIPqCUFvYmGO0LRBSD28GmmKvPYTOaJyTf5wGtwU8/lsdJs2Gg27t4GDl7vwzKupqUGqLRVCmcSzykcqaBTRGnHbFyLr9EakiwmuOQWpOIVFuOL7shD0Yl00KfbMZoQM7lKQQ1/F1wv+4S3g4lsNOgbyixG6y2BsZY5qTeugdWxPDFo9Hsk/LBPxnFSxFxNnixostX2u8MpT4+vw9VMQODAc9h4u0NLVhoqqirD61AhqgC6TY5CwdymSvl7IOfSV4qzjnWACTIAJMAEmwASYQBkSKDNBv2UGvAPlgt7Uwhyd0ge/LugLoi5zRBNq+ol1SDmwCtHbZiFiyijU79IC9p7OwtqiaPwki4usujvajOmDYRs/QcrBVX/FTp4oXtiXqaAvNCmW7EBDciah55xENOnZDs41PaGtpytsMBK6y2BnBe/A+mgzuheG5k5C6o8rkXlqAyb8thWB0RHQNTUUFhoHX0+M3r0QST+sQOSMeNRuGyAuCigyU01VDVZO9gjo21FcHCTtX4HMnzYhafsiMeWWJvGy5aYMTwJeFRNgAkyACTABJsAEKjKBchP0acUI+gJhnyuv2J9YJ6w5I7ZOR9ePo+HXPhDGVmZCIJOgJ1uLpcwOtdo0QWjGYDHplSr8ogm1mIp9eQp6/9DmohE27chaxH4xB5Ez4uAf0QoO1dzExYi4y6CjBXN7a/iENESHxH4Ytn4yxp3ZhKDY7tA1k0+cdfT1QP+lGWg9ujdcalG1X974qq2jDfe6NdAxNQoxX85B2tG1glPm2Q2iQm/Lk2Ir8unG284EmAATYAJMgAkwgbIn8Lqgt0f3iTHIPCG3iSgsLH+3HHt2E2IKV+j/TtC/IexzkHJoFYasmSgq/RKJBB+pyKMiSSRr6erAxs0Rtds3Q/i4YYjeOhNpR9bIp84qbD2KKMrS5NArXr+kJVluClXoaVKsSLY5Kc/Op7sG0f83CxGfjEKDLi1h5+EMiVQq7wvQ0YaFoy18WjZCl0nR8AsPhrahHj5SUYGpvRVqhjSEuaON6BeguxKmtpaoFxaM3gtSkPD9UqTl25SIPwv6sj/2eY1MgAkwASbABJgAE6gUBF4T9I726DFpFMae2iD3q5ckdpV+9q8EvWI9J3KQcWYDkvcuQ6OurUTKjYqqKkwszWBqbSkq9Wrq6tDS0xE+8/qdmqPrpBGI/Xw2Mo7mCFuLyJMv7WApxeuWtCxG0I/ZuRAZ1OhLGfb5n8kHVmLk/2ai88SRqNMhEDaujvLGXuoL0NUWg7bMZbbQkGiIHHmaSEteeVU1VVDjq2N1d+G/H755KlIPr5Fn4yvZiljQV4rTjXeCCTABJsAEmAATYAJlT4AEfbNmzUADlIzMTBES1QVx2xeIbPXM/Amu5VqhVxLUGafXi8FSTSLyB0upqaFWSCO0HhmJWq0bw8zeWkxKJZ+5roEeHKq5omFEK/SYOhqjv5yLjGMk7NcLO07WkRwE9QmFgZGB8KwHFJ4Uq/S6xe7f3wj6gt9TNPyeyAUJ++Fbpom7CLXbNoGVs70Q7Goa6qBP5f4AshTpmxihRnN/dJs6SlT+0+mChGIvlcQ8V+jL/rjnNTIBJsAEmAATYAJMoNIQOHnyJOLj4+Hu7g6plhbsPV0Q0DcUveYmiaFQNMH174R9mVToj+eABH3yXqVJsaqqaNY3FKM/n4uh6yejbUI/1AhuADNbqwJhr2dkAKcaHmjUvTW6Tx+N0dvnI+Pkeow7sR7BfcPejaBXXByQsM+P6Ez+cQWGb/oE4RlDULtNU1g42ohtVsmfOEt3G0jsB/QLRdSaCeJCgBqFKRGn4EJBsV623FSa8413hAkwASbABJgAE2ACZU7g3r172L59O9q3by8qyeqaGjA0N4GrX3UEDuyEfovSkPjtYmTmrROV76IEZ7kJehUVBPYLReL3S8XQJvKVR62ZiLZj+sIroK5onlXXUIeGpgZ0SdjX9EDjXu3Rc24iEr5agOBeHWFgLE+VKdcKvZLwFmKcbDj5lpzkH1Zg+MapIsaTLjw0JJrCcmNoaSouUEZ9ORep1PhKfQDFiHmu0Jf5Yc8rZAJMgAkwASbABJhA5SHw6tUrXLp0CTNnzkSjRo1gamoqEmZIeBrR0KQGPmg+pAsGLMlA4ndL5EOTaMiTkvgsV0HftyMS9yz+K9XmWI6YyjpwxVi0jIlE1ca1xQUIVbzpYkTfxBDOvtUQ0KcjvPxriyFQZHNp1rMDEnYvhsiFLyzAi/u+tJabEn5feOyP54JScRr2aV/QFGtb3RXD/zcDGfke/KKq8sqPsYe+8pxzvCdMgAkwASbABJgAEyhzAs+ePcP58+exadMmjBo1CvXq1YOhoaGYSCqmoVqZw7OhL1qO7I6oFWOR+P0yYWshawsJ+3ch6OVDpeRVbOExP7YW8d9mo/+yLDQfFgGPBj4wNDWGurqaqILTpFWaWKuuri4q4s0i2yNpzxIxyEn8fnEiXPnxfyvoFeui9fz22es59LU8ELt9HoTNRvG8EpYs6Mv8sOcVMgEmwASYABNgAkygchF48eIF7t+/j3PnzmH9+vUYMWIE/Pz8YGBgICIYSdhTrKJXUz9RGY9aNV4MRRJ+9XOfIvafxlYqidg3PPRkucmv0AtBr/RcUfkmm8qxtYjbuQj9F6cjZEgXuNf1hr4RbbO8AVXRhFqtQS30npuEpO8VE1xfv8ugXA0v+LqsBP3xHIw/vwWBI5UGS9XyQMzXc1+701Hwukr7qXiMBX3lOt94b5gAE2ACTIAJMAEmUG4EFML+zJkzyMnJweDBg1GzZk0xmZQmlEq0pHJh36wuWo/uhUE5E5F+LAdj/m82agY3gJq6GsSk2NLm0CuJ17cR9AqhK4Q92X+OkrBfiL4LUxDUvxNcfWlYk17BgCo9I314+PugxYhuGLRqPMjbnklZ8ieLb0Sluw9F5dArYisV21Ca5fhfWdCX20HLK2YCTIAJMAEmwASYABN4kwAJe2qYzcvLw/LlyzFgwAB4eXlBR0dHWHFI2JvZW8E7uD5C0wej55RRqNqwlvjZuxT0CjFdIOyPrEHcNwvQa1YCPOv7iAsQiodUUVURWfYm1uaoHlAXbUb1wmBKl9m/EpmnNxQt7FnQ46M3Dw1+hAkwASbABJgAE2ACTKAiEXj+/Dlu376NY8eOITs7G7169ULVqlWhrU1DkdQg0daCtYsDPOrWEHGSJJxNLS0QnjkU6UfXIq3QFFeFAC9q+U8q9IXXQ8I+g/Lz969CQPd20DPQF9nvWtpaImtfTVV+l4GiL70D66FtfD8MWTcZyT+uRAYN1FKu2LOgZ0FfkU5W3lYmwASYABNgAkyACZREgBpnb926hcOHD2PhwoWIjIwU2fVaWlrCZkMee0qaoWo4Nae2HdUbqT+uROYZmjpbdLZ6YTFeFoKe1kmiPOtILoIVg6VUVVDFtzpqtWwMO08XSLSloi+A7jKYO9igRog/2iX2x7BNU5F6aLW8Yk/bnMeWG67Ql3RW8M+YABNgAkyACTABJlABCSiE/cGDBzFnzhxERETAxcUFEolEiHkS9BKpRMRddh47DKM+ny0q9ZlU/VaKuiws5un7MhX0h1+fFNukaxsMXjlBTGSt2ykYtm4yYcdRE3cZpLCQ2cKndWN0TB+EEVumIe3IGnExMuHsZoQM6gIDUyNR6W/QMRjvy0OfvGMR7Nxl4s6Inp4eqM/h5cuX5XoUsaAvV7y8cibABJgAE2ACTIAJvD8CT58+xY0bN7B//35MmzYNoaGhkMlkYjgV2W6kOlqw93BGg/DmiPg4GqO+mCuaZ4VfvRhhX56CnnLoaUBW2uE1iN46A10mjkS9sGBhF9KUSOT2IR0tWLnYo1bbpggfNwzR/zcLE/I2ouXQCBiYGr8/QU/RoL9sRsIX82Dr4iAafVnQv79jn1+ZCTABJsAEmAATYAKVhgANpSJhf/XqVezZsweTJ09Gu3btYGNjI/LfKQNex0AXDlVd4d+1paiOj/pqHtKP5yKTfO6FhH15Cnr5pNjF4nUzTqxDyoGViP5sBsLHDkPttgGwcrKDpkRT2IfoYsTWXQa/js0QOXkUGoaFQN9IPnH2nVboj+UIu1LWmY1iqFeHhP4wNJNfWLCgrzSnEe8IE2ACTIAJMAEmwATePwES9k+ePMGVK1ewc+dOjB07Fi1atIC1tbXwqqtrqEPXUA+O1d3RsHsbRM6Mx5gdC8VQJdHAmi/sy1/QZ4tJsYpEHFom/7gCwzdPRaeMwfBp2Qhmdlby5ll1dXGXwbGqK6xldiIhh+xE/p1CEP8tTZxdj6JsQ8U99k9iK4lNZt46jPx0OoIGhsPGzVFMw6XtYEH//o973gImwASYABNgAkyACVQ6AiTsHz9+jD/++APbt29HRkYGgoKCYGFhUSDs9YwM4OzjiSa9O6DnnETE78pGZt56kUxDDbTJe5ejcdfW0NbVgWoJg6WKE870uGiKLeShl1fo5YK+4HdPyCvgQtjvXyHSbtonDUCN5v4wtbEAXYjQJzX7KgZU1WxWHyM2TxNCW/lipGCdSrn6yo+9laA/kQuqypM9qO/8FPi1D4SRhal86q2KiuhVYEFf6U4f3iEmwASYABNgAkyACXw4BKhRk4T9xYsX8eWXXyItLQ0BAQEwNTUV/m91TQ3omxrCxbcamg0IQ9+FqcLfPvbsJpGM07jbOxL0CvF9IldYW8gKlLhvGQbnTkbbuL7wCqgLQwtTYcOhqjh9mtlYokHXlug5OwFxu7KRkbdOHpNZyD6kLObp61IJeiWLTcLuxQhLH4wq9WqIAVkqqqpC0FNU6EcqKlyh/3AOd94SJsAEmAATYAJMgAlUXgLKwn7btm2Ij49Ho0aNYGxsXCDsyRPuXtcbwYM6I2rFOMR/OR9NIlpDR1e3/Cv0CkGvWJIoz8sVHv/E75cias0EtBrVE/ZVXaAh0RSCnlJxaAKtk48nmvbtiF7zkxG/OxuZJ0sW9qUR9JSDn3linbgDENi/E6xdHaGpJRF3B4wtzVCDLjCoOVdNlQV95T1teM+YABNgAkyACTABJvDhESBh/+jRI5w/fx5bt25FbGws6tSpAwMDAyHsSSyTpaRqI18E9w9D1Xo1IdWSygV9v1Ak7lmC9Lx1pfasl9pyoxDyhZdUsc//TN27AnTHQNdQPqBKJb9SL+4ymBjCpbYXAvqFol92GpK+W4qsk3L7UFqhin1Jgp5eK+vMBqQcXI3ec5Ph1y4ARuYmwuqjqqoiknhaxUQiamE6bCjlRk2NBf2Hd5jzFjEBJsAEmAATYAJMoPITePHihRD2586dw4YNGzBixAj4+voKcaqqqiqq4FSxp+muVAknD31QvzDhq884vQFpJ3JKJer/taBXCPy8dRh/ZjNCBv+VQ29pbw1ZNXfoGxnI+wLIPmRsCPd6NdA8qjMGLM5E8r7loNz9DKWps8UJemquJb98/M5FaJ/YH25+3iIZiCw2lOdPlptOY4eB7hgkbV8k8vNZ0Ff+c4X3kAkwASbABJgAE2ACHzQBEvYPHz7ETz/9hJycHAwePBg+Pj4Fwl7RgErV8BrN6mPgsiyk5E9wlYvkkoV9mQn6E4pJsX8Jet/mDdH941g0H9QFbrW9oKOnC1VVtYKLEY/6Pmg5ojsGr5qAlP0rCoT9+PNbEDgyArqm8vhLh1oeGLVrIbJObcCwDZ+gaZ+OYrgVTdyl/TcyN4Vfh0D0y05H8v4VyPppIwv6D/qo5o1jAkyACTABJsAEmMB/kAAJ+wcPHuD06dNYu3YtoqKiUL16dejo6BSkylDF3qtZXbRN7Ieh66cg7eBqiOFUJVhwyl7Qd/5rUmxYc8R9sxAJ3y5Gn4UpIq3HuaYntHS0C+xDJpbmqNbYD61jemLI2klIPbAKky79H4JiuhcIeplfNYz830z0npeMWq0aw8DMOP+uhCpsqzihxfDu+RNr1wr7T+bZDUj6eiFX6P+D5wnvMhNgAkyACTABJsAEPngCCmF/8uRJLF++HP3794enpye0tLSgqqYqMuDNHazhHVwfHZMHYuTmaSLSUQynKkLYl6ugDw1G3K5FItkm7dhajN4xH73mJaFRj7awr+YGiZYUavn2IVMrC3gF1EHbuD6I3TYbTQd1gq6JvEJv7S5Ds76hcK3tBW19XZDFRktbG1Th7zopWryGwsdPKTks6D/4w5g3kAkwASbABJgAE2ACTOD58+e4d+8eTpw4gezsbPTo0QNubm6QSqWiek12FEuZLXxbNkJY+iBEb52JjCM5wtaSnpdb4K8vV0HfMRhjdi4UcZX0muJ1j61F7Nfz0H1mHPy7tYa9p4vwvxcIe1tLMbTKubYXJDpa+EjlI2jr6Yqpr9QQLLfYmKB+pxD0X5opptiKplqlxloW9Hx+MAEmwASYABNgAkyACVQYAiTs79y5g0OHDmHevHno0qULHB0doampKRJeqApu5WSHOu2boev4EYjdNgvpx9bmW3FySz9YStH8WtyywEOvZLkpEPR/XUCQ+KYUntSjaxH71Tx0nzYa/uEhsK/iBIlEArX8uwy03Sqq8sFQJOLpk0S/nYczWgzvhpFbZyDtqNxiU7gBmAV9hTl8eUOZABNgAkyACTABJsAEFASePXuGW7duYf/+/Zg2bRrCwsJgb28PDQ0NIezJt27n7oR6oUGI+HgkRn01DxnHc5F5diOyjuYiqE8oDIwMhHAuclJscUJe8XhpBb3S8+nuQOqRNRj1+Rx0/2QU6ocGw9rJHhqaGgV9AYohVTQNt1ojX0RMjkHc7myRf082m8JDqdhyozgieMkEmAATYAJMgAkwASZQ4Qi8evUKJOxv3LiBffv2YcqUKWjXrh3s7OyEsFdTVwMJYztPZ9Tv0hLdPhmN0TsXYtzR9WjeLxwGxnLP+jsR9CTsKVrzRK6w5KQdXovY/5uFzuOGw699AEyszQumzuro66JBeAsxTCvlwEp5zn4xYp4FfYU7bHmDmQATYAJMgAkwASbABAoTUAj769evY8+ePZg8eTJat24NS0tL4a9XU1cXvnT7qq5oGNkWvacnwL99MPQM32GFXlGpVyyFsM8VKTexX8yBb8cAaOnpCA+9dRUZBq2diPRjOSLFprDFpnCVni03hY8I/p4JMAEmwASYABNgAkygQhIgYf/06VOQsN+1axeysrLQvHlzmJubFwh7murqVL0KrB3toCmRgCwugb07IvG7JfJ0GoXg/rvl21puilkf2WgmnP/sjRz62B3zSz0BlwV9hTxceaOZABNgAkyACTABJsAEiiOgEPaXL1/Gjh07kJqaiiZNmsDIyEjkwVPFnqbNUuMpCfp67QIxattsZJ3eKBf1JdhbCqrjZSToaX3jhaDvVpBDT4OlYrbPE/acgtcr5oKAfs6CvrgjgR9nAkyACTABJsAEmAATqNAEXr58KSr2v//+Oz7//HPEx8fD398fBgZyq42iAdXS0VbkvtPU2aS9y0AZ9vKps0U3oQqRXZaC/tc3J8XGfD2XBX2FPvp445kAE2ACTIAJMAEmwATKjAAJ+ydPnuDixYvYunUrYmNjUa9ePejr64sqvaqaGgxMjVGlfk2EDO2KqJXjkLx/pYi6LFbYs6DHR2X2DvGKmAATYAJMgAkwASbABJhAKQgohP358+exZcsWREdHo3bt2tDVlU9jVddQh5G5CTz8a6FldCQGrZmI5B9XIeP0hjcr9izoWdCX4pjjpzABJsAEmAATYAJMgAmUAwGFsP/ll1+wadMmDB8+HDVr1oSOjo7w2Athb2kGj0a+aBXbE4NzP0bqwdX5w6nWFcRPjj+9Cc0H/c1gqRK87wp//Hi23JTDu8yrZAJMgAkwASbABJgAE6j0BBTC/ueff0Zubi4GDhwILy8vaGlpFQh7YyszVG3qhzZj+mDohilIO7xGLuxPrgcL+kp/iPAOMgEmwASYABNgAkyACVQEAi9evMCjR49w6tQprFq1Cn379oWbmxskEkmBsDexsYB3s3oITR6IkZ9OExnxk85tQYshXWBgaiS8+A06BmPMzoXIyCuhmbaIin1ZVOhTvlkMO3eZmJKrp6eHM2fOgC5YyvODPfTlSZfXzQSYABNgAkyACTABJvDWBEjYP3z4EHl5ecjOzkaPHj3g7OwMTU1NIew1NDRgYW+Dms39EZ41FElfLUDIgE7vVdCn5+Vi3K+fIu6zWbBxshfbyYL+rd96/gUmwASYABNgAkyACTCBykSAhP39+/dx9OhRLFiwAF27doVMJvtL2GtqwNrJHg06BsHDzxvaujqiQu8fFoK4nYuQkbcOCn98aZb/tEKfcWq9yM6P3TYbQX1DoWckj+NkQV+ZjkbeFybABJgAE2ACTIAJMIF/TICE/b1793Do0CHMnTsX4eHhsLOzg7q6uqiES7WkoE9VVdWCAVXxu7ORdWYjaAJsacQ8PeetBf2JXPEaaUfWot+iNPi1bwZDM5OC7dDW1sbp06fZcvOP33n+RSbABJgAE2ACTIAJMIFKRYCE/d27d3HgwAFMnz4dHTp0gI2NjRD2immzNKTK3tMF4WOHYcyOhcg4uV5MnS2NsH8bQZ+etw5ZZzYhYfdidEyJglvt6pDqahdMvaXqvLW1Nc6dO8eCvlIdhbwzTIAJMAEmwASYABNgAv+aAAn7W7duYd++fZg8eTJatGgBMzMzqKmpiQq9ukQTNlWcUL9LS/SYHoe4XYuQRVNnT60vcepraQV95ukNyDq5AcPWT0Hjnu1g7mADDU0NfKSiAkNDQ7Rr1w6pqamYOnWq2M5Xr179630uaQXcFFsSHf4ZE2ACTIAJMAEmwASYwAdJgETy8+fPcfPmTezevRtjx45FcHAwjIyMoKKqClU1VWjpaMO+qisaR7ZF3/kpSNyzBJklCPu/E/RU5c86uwkpP65EjxnxqBHcALoGeuL16M6Aq6srRo8eLS40bty4IWxC5Z1wQ28OC/oP8hDljWICTIAJMAEmwASYABMoDQGFsL9+/Tp27twpKuNNmjQRlXLy1JOw19HXhXMNDzTt1QEDstORsm+5yLAvXLEvVtAfzxXV/bFnNiH2y7loFd0TjtXcoKklFRYbSt9p3Lgx5s+fD5p++/TpU5R3VV6ZDQt6ZRr8NRNgAkyACTABJsAEmECFJKAQ9leuXMFXX32FpKQk+Pv7g7zs5K+XC3s9uPpWE1NlBy7LQvIP+cL+pNyKU6Sg3z5XNL5mHM/FwBXjUCcsCMaW5lBTVxf2HisrK/Tq1Qvbtm3DnTt3yt0vX9Sbw4K+KCr8GBNgAkyACTABJsAEmECFJKAQ9pcvX8YXX3yBuLg41K9fH7q6ugXCXt/YEG5+Xgga3BkDV45Dyo+rkHl6IyZc2IrA6AjomhqK5zr4emLMt4uQtHcZOo8dBo8GtaClpwMVVRXxc29vb4wfP17k5T9+/PidVuWV3xwW9Mo0+GsmwASYABNgAkyACTCBSkFAIex///13UT2Pjo6Gj48PKEpSUbHXMzaAW90aaD4sAoPWTMS4nzYjeFQP6JrJJ8461vJE3wWpCBzYCdbO9tDQ1BS/S1X/1q1bi2m2165dAzXpvs8PFvTvkz6/NhNgAkyACTABJsAEmEC5ElAI+99++w2ffvophg0bBi8vL0ilcv87WXH0TQxRpUFNdEyNQu2OzaBtqCcSa4ytzeFet4b4OT2PGl9psNWIESOwZ88eMfSK1v++P1jQv+93gF+fCTABJsAEmAATYAJMoNwJKIT9r7/+itzcXAwYMACenp6vCXtTGwsYW5lBXUPuj6cYTFU1NVGVpyFWZN2ZNWsWfvnll3fe+FoSIBb0JdHhnzEBJsAEmAATYAJMgAlUKgIk7J89e4affvoJa9asQZ8+feDm5gaJRCKEu/KAKqrI06eJiQm6dOmCLVu2iFz5dxFF+TbQWdC/DS1+LhNgAkyACTABJsAEmEClIEDCnuIlT506hdWrV6N///5C2FMEJfnsaUAUVeXJnpOZmYnDhw/j0aNH763xtSToLOhLosM/YwJMgAkwASbABJgAE6jUBBRWnLNnz2LZsmUIDw9H165dMXz4cERERGDFihWgjPv33fha0pvAgr4kOvwzJsAEmAATYAJMgAkwgf8EARL2VIE/dOgQDh48KCw5x48f/2AaX0t6E1jQl0SHf8YEmAATYAJMgAkwASbwnyJAwl75syLsPAv6ivAu8TYyASbABJgAE2ACTIAJMIFiCLCgLwYMP8wEmAATYAJMgAkwASbABCoCARb0FeFd4m1kAkyACTABJsAEmAATYALFEGBBXwwYfpgJMAEmwASYABNgAkyACVQEAizoK8K7xNvIBJgAE2ACTIAJMAEmwASKIcCCvhgw/DATYAJMgAkwASbABJgAE6gIBFjQV4R3ibeRCTABJsAEmAATYAJMgAkUQ+D/AcaWZzy/DNT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0EC0240C-771D-2F4D-BE54-8C191FECD6F6}"/>
              </a:ext>
            </a:extLst>
          </p:cNvPr>
          <p:cNvSpPr txBox="1">
            <a:spLocks/>
          </p:cNvSpPr>
          <p:nvPr/>
        </p:nvSpPr>
        <p:spPr>
          <a:xfrm>
            <a:off x="155575" y="2002104"/>
            <a:ext cx="4763968" cy="2646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A66266AA-9A26-974E-8CBD-E8649C76D566}"/>
              </a:ext>
            </a:extLst>
          </p:cNvPr>
          <p:cNvSpPr txBox="1">
            <a:spLocks/>
          </p:cNvSpPr>
          <p:nvPr/>
        </p:nvSpPr>
        <p:spPr>
          <a:xfrm>
            <a:off x="155575" y="2610301"/>
            <a:ext cx="4587875" cy="3259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ckBone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модифицированная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xception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network c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заменой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части слоев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maxpooling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/>
            </a: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DWConv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convolution c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шагом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Также AS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PP  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используется с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DWConv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246135-B4F4-F347-B29A-7B148817D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554" y="2610301"/>
            <a:ext cx="6582064" cy="4085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222370" y="1196791"/>
            <a:ext cx="11546347" cy="131781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10763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Заголовок 1"/>
          <p:cNvSpPr txBox="1">
            <a:spLocks noGrp="1"/>
          </p:cNvSpPr>
          <p:nvPr>
            <p:ph type="title"/>
          </p:nvPr>
        </p:nvSpPr>
        <p:spPr>
          <a:xfrm>
            <a:off x="358923" y="0"/>
            <a:ext cx="11760648" cy="134982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3" name="Объект 2"/>
          <p:cNvSpPr txBox="1">
            <a:spLocks noGrp="1"/>
          </p:cNvSpPr>
          <p:nvPr>
            <p:ph type="body" idx="1"/>
          </p:nvPr>
        </p:nvSpPr>
        <p:spPr>
          <a:xfrm>
            <a:off x="358923" y="1008404"/>
            <a:ext cx="11459912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Одной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первых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удачных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попыток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создания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полностью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сверточной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нейронной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обнаружения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считать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архитектуру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Overfeat</a:t>
            </a:r>
            <a:r>
              <a:rPr sz="2200" dirty="0">
                <a:solidFill>
                  <a:schemeClr val="bg1"/>
                </a:solidFill>
              </a:rPr>
              <a:t> (2013 </a:t>
            </a:r>
            <a:r>
              <a:rPr sz="2200" dirty="0" err="1">
                <a:solidFill>
                  <a:schemeClr val="bg1"/>
                </a:solidFill>
              </a:rPr>
              <a:t>год</a:t>
            </a:r>
            <a:r>
              <a:rPr sz="2200" dirty="0">
                <a:solidFill>
                  <a:schemeClr val="bg1"/>
                </a:solidFill>
              </a:rPr>
              <a:t>). </a:t>
            </a: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Метод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Overfeat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основан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продвижение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окна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изображению</a:t>
            </a:r>
            <a:r>
              <a:rPr sz="2200" dirty="0">
                <a:solidFill>
                  <a:schemeClr val="bg1"/>
                </a:solidFill>
              </a:rPr>
              <a:t>. 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У </a:t>
            </a:r>
            <a:r>
              <a:rPr sz="2200" dirty="0" err="1">
                <a:solidFill>
                  <a:schemeClr val="bg1"/>
                </a:solidFill>
              </a:rPr>
              <a:t>окна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меняется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положение</a:t>
            </a:r>
            <a:r>
              <a:rPr sz="2200" dirty="0">
                <a:solidFill>
                  <a:schemeClr val="bg1"/>
                </a:solidFill>
              </a:rPr>
              <a:t>. </a:t>
            </a:r>
            <a:endParaRPr lang="ru-RU" sz="2200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1800" dirty="0">
                <a:solidFill>
                  <a:schemeClr val="bg1"/>
                </a:solidFill>
              </a:rPr>
              <a:t>В каждом окне происходит классификация объекта и предсказание его размеров.</a:t>
            </a:r>
          </a:p>
          <a:p>
            <a:pPr lvl="3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1600" dirty="0">
                <a:solidFill>
                  <a:schemeClr val="bg1"/>
                </a:solidFill>
              </a:rPr>
              <a:t>То есть задачи регрессии и классификации</a:t>
            </a:r>
          </a:p>
          <a:p>
            <a:pPr lvl="3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1600" dirty="0">
                <a:solidFill>
                  <a:schemeClr val="bg1"/>
                </a:solidFill>
              </a:rPr>
              <a:t>Технически </a:t>
            </a:r>
            <a:r>
              <a:rPr lang="en" sz="1600" dirty="0">
                <a:solidFill>
                  <a:schemeClr val="bg1"/>
                </a:solidFill>
              </a:rPr>
              <a:t>Overfeat – </a:t>
            </a:r>
            <a:r>
              <a:rPr lang="ru-RU" sz="1600" dirty="0">
                <a:solidFill>
                  <a:schemeClr val="bg1"/>
                </a:solidFill>
              </a:rPr>
              <a:t>решает задачу локализации в каждом окне.</a:t>
            </a:r>
          </a:p>
          <a:p>
            <a:pPr lvl="3">
              <a:lnSpc>
                <a:spcPct val="100000"/>
              </a:lnSpc>
              <a:spcBef>
                <a:spcPts val="400"/>
              </a:spcBef>
              <a:defRPr sz="2000"/>
            </a:pPr>
            <a:endParaRPr sz="1600" dirty="0">
              <a:solidFill>
                <a:schemeClr val="bg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038" y="3408689"/>
            <a:ext cx="6273233" cy="3291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358923" y="1743958"/>
            <a:ext cx="8742348" cy="72577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887980" y="3478139"/>
            <a:ext cx="1127760" cy="1870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602337" y="3916681"/>
            <a:ext cx="1127760" cy="480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 of image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583537" y="4255058"/>
            <a:ext cx="1127760" cy="480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features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000856" y="3992880"/>
            <a:ext cx="1373524" cy="288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903576" y="6232305"/>
            <a:ext cx="2394604" cy="206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regression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3845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Заголовок 1"/>
          <p:cNvSpPr txBox="1">
            <a:spLocks noGrp="1"/>
          </p:cNvSpPr>
          <p:nvPr>
            <p:ph type="title"/>
          </p:nvPr>
        </p:nvSpPr>
        <p:spPr>
          <a:xfrm>
            <a:off x="358922" y="365125"/>
            <a:ext cx="11716963" cy="11443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8" name="Объект 2"/>
          <p:cNvSpPr txBox="1">
            <a:spLocks noGrp="1"/>
          </p:cNvSpPr>
          <p:nvPr>
            <p:ph type="body" idx="1"/>
          </p:nvPr>
        </p:nvSpPr>
        <p:spPr>
          <a:xfrm>
            <a:off x="116115" y="1142763"/>
            <a:ext cx="11459913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Особенности </a:t>
            </a:r>
            <a:r>
              <a:rPr sz="2200" dirty="0" err="1">
                <a:solidFill>
                  <a:schemeClr val="bg1"/>
                </a:solidFill>
              </a:rPr>
              <a:t>Регресси</a:t>
            </a:r>
            <a:r>
              <a:rPr lang="ru-RU" sz="2200" dirty="0">
                <a:solidFill>
                  <a:schemeClr val="bg1"/>
                </a:solidFill>
              </a:rPr>
              <a:t>и координат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717550" lvl="2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 </a:t>
            </a:r>
            <a:r>
              <a:rPr lang="ru-RU" sz="2200" dirty="0" err="1">
                <a:solidFill>
                  <a:schemeClr val="bg1"/>
                </a:solidFill>
              </a:rPr>
              <a:t>тренеровке</a:t>
            </a:r>
            <a:r>
              <a:rPr lang="ru-RU" sz="2200" dirty="0">
                <a:solidFill>
                  <a:schemeClr val="bg1"/>
                </a:solidFill>
              </a:rPr>
              <a:t> два этапа:</a:t>
            </a:r>
          </a:p>
          <a:p>
            <a:pPr marL="1174750" lvl="3">
              <a:defRPr sz="2000"/>
            </a:pPr>
            <a:r>
              <a:rPr lang="ru-RU" sz="2000" dirty="0">
                <a:solidFill>
                  <a:schemeClr val="bg1"/>
                </a:solidFill>
              </a:rPr>
              <a:t>1. обучение кодировщика признаков для полного изображения.</a:t>
            </a:r>
          </a:p>
          <a:p>
            <a:pPr marL="1174750" lvl="3">
              <a:defRPr sz="2000"/>
            </a:pPr>
            <a:r>
              <a:rPr lang="ru-RU" sz="2000" dirty="0">
                <a:solidFill>
                  <a:schemeClr val="bg1"/>
                </a:solidFill>
              </a:rPr>
              <a:t>2 Для отдельных участков обучается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только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голова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регрессии</a:t>
            </a:r>
            <a:r>
              <a:rPr sz="2000" dirty="0">
                <a:solidFill>
                  <a:schemeClr val="bg1"/>
                </a:solidFill>
              </a:rPr>
              <a:t>.</a:t>
            </a:r>
          </a:p>
          <a:p>
            <a:pPr marL="717550" lvl="2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обучается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если</a:t>
            </a:r>
            <a:r>
              <a:rPr sz="2200" dirty="0">
                <a:solidFill>
                  <a:schemeClr val="bg1"/>
                </a:solidFill>
              </a:rPr>
              <a:t> score </a:t>
            </a:r>
            <a:r>
              <a:rPr sz="2200" dirty="0" err="1">
                <a:solidFill>
                  <a:schemeClr val="bg1"/>
                </a:solidFill>
              </a:rPr>
              <a:t>в</a:t>
            </a:r>
            <a:r>
              <a:rPr sz="2200" dirty="0">
                <a:solidFill>
                  <a:schemeClr val="bg1"/>
                </a:solidFill>
              </a:rPr>
              <a:t>  </a:t>
            </a:r>
            <a:r>
              <a:rPr sz="2200" dirty="0" err="1">
                <a:solidFill>
                  <a:schemeClr val="bg1"/>
                </a:solidFill>
              </a:rPr>
              <a:t>окне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больше</a:t>
            </a:r>
            <a:r>
              <a:rPr sz="2200" dirty="0">
                <a:solidFill>
                  <a:schemeClr val="bg1"/>
                </a:solidFill>
              </a:rPr>
              <a:t> 50%.</a:t>
            </a:r>
          </a:p>
          <a:p>
            <a:pPr marL="717550" lvl="2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обучается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окна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656103" y="1509486"/>
            <a:ext cx="8563312" cy="1820454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038" y="3408689"/>
            <a:ext cx="6273233" cy="3291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0826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376" y="3916111"/>
            <a:ext cx="4327402" cy="2842829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4089318" y="4112174"/>
            <a:ext cx="3875030" cy="2180343"/>
            <a:chOff x="673622" y="4493561"/>
            <a:chExt cx="3017506" cy="1818837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EA08BCB4-BB07-1E45-93A1-EC7AB6DBD340}"/>
                </a:ext>
              </a:extLst>
            </p:cNvPr>
            <p:cNvSpPr/>
            <p:nvPr/>
          </p:nvSpPr>
          <p:spPr>
            <a:xfrm>
              <a:off x="970338" y="5213023"/>
              <a:ext cx="1312111" cy="1058779"/>
            </a:xfrm>
            <a:prstGeom prst="rect">
              <a:avLst/>
            </a:prstGeom>
            <a:noFill/>
            <a:ln w="41275">
              <a:solidFill>
                <a:srgbClr val="B30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9939D690-82AD-524B-AEC6-6C005A3C27E8}"/>
                </a:ext>
              </a:extLst>
            </p:cNvPr>
            <p:cNvSpPr/>
            <p:nvPr/>
          </p:nvSpPr>
          <p:spPr>
            <a:xfrm>
              <a:off x="1251075" y="5141500"/>
              <a:ext cx="2070707" cy="105877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7E52EC97-D33F-6944-B695-3D54A74C697D}"/>
                </a:ext>
              </a:extLst>
            </p:cNvPr>
            <p:cNvSpPr/>
            <p:nvPr/>
          </p:nvSpPr>
          <p:spPr>
            <a:xfrm>
              <a:off x="713664" y="4773867"/>
              <a:ext cx="1312111" cy="1058779"/>
            </a:xfrm>
            <a:prstGeom prst="rect">
              <a:avLst/>
            </a:prstGeom>
            <a:noFill/>
            <a:ln w="41275">
              <a:solidFill>
                <a:srgbClr val="9206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88898E-BFE5-FA4D-B196-4E0A5AF095CE}"/>
                </a:ext>
              </a:extLst>
            </p:cNvPr>
            <p:cNvSpPr txBox="1"/>
            <p:nvPr/>
          </p:nvSpPr>
          <p:spPr>
            <a:xfrm>
              <a:off x="673622" y="4493561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0.55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0.85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2241756" y="5060165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0.</a:t>
              </a: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6</a:t>
              </a:r>
              <a:r>
                <a:rPr kumimoji="0" lang="ru-RU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AFBAA495-61BC-0746-802B-32FD657B82EF}"/>
                </a:ext>
              </a:extLst>
            </p:cNvPr>
            <p:cNvSpPr/>
            <p:nvPr/>
          </p:nvSpPr>
          <p:spPr>
            <a:xfrm>
              <a:off x="1947330" y="5560968"/>
              <a:ext cx="1267391" cy="751430"/>
            </a:xfrm>
            <a:prstGeom prst="rect">
              <a:avLst/>
            </a:prstGeom>
            <a:noFill/>
            <a:ln w="41275">
              <a:solidFill>
                <a:srgbClr val="ED00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1B1EA3-488E-004C-AEAD-2D461E5F4F89}"/>
                </a:ext>
              </a:extLst>
            </p:cNvPr>
            <p:cNvSpPr txBox="1"/>
            <p:nvPr/>
          </p:nvSpPr>
          <p:spPr>
            <a:xfrm>
              <a:off x="2781392" y="5275504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0.45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3097696" y="4837863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0.</a:t>
              </a: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7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7" name="Заголовок 1"/>
          <p:cNvSpPr txBox="1">
            <a:spLocks noGrp="1"/>
          </p:cNvSpPr>
          <p:nvPr>
            <p:ph type="title"/>
          </p:nvPr>
        </p:nvSpPr>
        <p:spPr>
          <a:xfrm>
            <a:off x="358922" y="365125"/>
            <a:ext cx="11716963" cy="11443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8" name="Объект 2"/>
          <p:cNvSpPr txBox="1">
            <a:spLocks noGrp="1"/>
          </p:cNvSpPr>
          <p:nvPr>
            <p:ph type="body" idx="1"/>
          </p:nvPr>
        </p:nvSpPr>
        <p:spPr>
          <a:xfrm>
            <a:off x="116116" y="1142763"/>
            <a:ext cx="11716962" cy="273222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Особенности </a:t>
            </a:r>
            <a:r>
              <a:rPr sz="2200" dirty="0" err="1">
                <a:solidFill>
                  <a:schemeClr val="bg1"/>
                </a:solidFill>
              </a:rPr>
              <a:t>Регресси</a:t>
            </a:r>
            <a:r>
              <a:rPr lang="ru-RU" sz="2200" dirty="0">
                <a:solidFill>
                  <a:schemeClr val="bg1"/>
                </a:solidFill>
              </a:rPr>
              <a:t>и координат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Проблема: может случиться так, что для одного объекта будет предложено несколько регионов кандидатов.</a:t>
            </a:r>
          </a:p>
          <a:p>
            <a:pPr lvl="2"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Разные регионы могут иметь разный уровень уверенности классификации – то есть разный выход вероятности нахождения объекта в регионе – то есть разный </a:t>
            </a:r>
            <a:r>
              <a:rPr lang="en-US" sz="2200" dirty="0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sz="2200" dirty="0">
              <a:solidFill>
                <a:schemeClr val="bg1"/>
              </a:solidFill>
            </a:endParaRPr>
          </a:p>
          <a:p>
            <a:pPr marL="1174750" lvl="3">
              <a:defRPr sz="2000"/>
            </a:pPr>
            <a:r>
              <a:rPr sz="2200" dirty="0" err="1">
                <a:solidFill>
                  <a:schemeClr val="bg1"/>
                </a:solidFill>
              </a:rPr>
              <a:t>Результирующая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рамка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получается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путем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алгоритма </a:t>
            </a:r>
            <a:r>
              <a:rPr lang="en-US" sz="2200" dirty="0">
                <a:solidFill>
                  <a:schemeClr val="bg1"/>
                </a:solidFill>
              </a:rPr>
              <a:t>Non-Maximum Suppression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marL="1631950" lvl="4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Алгоритм позволяет выбрать лучшую рамку с высоким </a:t>
            </a:r>
            <a:r>
              <a:rPr lang="en" sz="2200" dirty="0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среди всех, имеющих большую площадь перекрытия.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816358" y="1497403"/>
            <a:ext cx="11016720" cy="171969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991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1130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Особенности семантической сегментации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6374" y="1313922"/>
            <a:ext cx="11300881" cy="4715632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</a:rPr>
              <a:t>Семантическая сегментация = это </a:t>
            </a:r>
            <a:r>
              <a:rPr lang="ru-RU" sz="2400" dirty="0" err="1">
                <a:solidFill>
                  <a:schemeClr val="bg1"/>
                </a:solidFill>
              </a:rPr>
              <a:t>попиксельная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многоклассовая</a:t>
            </a:r>
            <a:r>
              <a:rPr lang="ru-RU" sz="2400" dirty="0">
                <a:solidFill>
                  <a:schemeClr val="bg1"/>
                </a:solidFill>
              </a:rPr>
              <a:t> классификация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</a:rPr>
              <a:t>Можно выделить границы объекты, а можно весь объект  – функции потерь должны быть разные.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</a:rPr>
              <a:t>Выделению подлежат классы объектов, а не отдельные экземпляры.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475" y="3091548"/>
            <a:ext cx="4026780" cy="33591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DCE3D6-5632-EA1E-8DAC-BCD41D285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43" r="24631"/>
          <a:stretch/>
        </p:blipFill>
        <p:spPr>
          <a:xfrm>
            <a:off x="344692" y="3122456"/>
            <a:ext cx="3971571" cy="33591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45886080-AD16-3E6B-63C4-03D996577B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54" t="10393" r="24352"/>
          <a:stretch/>
        </p:blipFill>
        <p:spPr bwMode="auto">
          <a:xfrm>
            <a:off x="4635146" y="3122456"/>
            <a:ext cx="2820018" cy="335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5365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Заголовок 1"/>
          <p:cNvSpPr txBox="1">
            <a:spLocks noGrp="1"/>
          </p:cNvSpPr>
          <p:nvPr>
            <p:ph type="title"/>
          </p:nvPr>
        </p:nvSpPr>
        <p:spPr>
          <a:xfrm>
            <a:off x="330167" y="246099"/>
            <a:ext cx="11716963" cy="11443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600" b="1" dirty="0">
                <a:solidFill>
                  <a:schemeClr val="bg1"/>
                </a:solidFill>
              </a:rPr>
              <a:t>Алгоритм </a:t>
            </a:r>
            <a:r>
              <a:rPr lang="en-US" sz="4600" b="1" dirty="0">
                <a:solidFill>
                  <a:schemeClr val="bg1"/>
                </a:solidFill>
              </a:rPr>
              <a:t>Non-Maximum Suppression (NMS)</a:t>
            </a:r>
            <a:endParaRPr sz="4600" b="1" dirty="0">
              <a:solidFill>
                <a:schemeClr val="bg1"/>
              </a:solidFill>
            </a:endParaRPr>
          </a:p>
        </p:txBody>
      </p:sp>
      <p:sp>
        <p:nvSpPr>
          <p:cNvPr id="128" name="Объект 2"/>
          <p:cNvSpPr txBox="1">
            <a:spLocks noGrp="1"/>
          </p:cNvSpPr>
          <p:nvPr>
            <p:ph type="body" idx="1"/>
          </p:nvPr>
        </p:nvSpPr>
        <p:spPr>
          <a:xfrm>
            <a:off x="243810" y="1155138"/>
            <a:ext cx="11459913" cy="333842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en" sz="2200" b="1" dirty="0" err="1">
                <a:solidFill>
                  <a:schemeClr val="bg1"/>
                </a:solidFill>
              </a:rPr>
              <a:t>Вхо</a:t>
            </a:r>
            <a:r>
              <a:rPr lang="ru-RU" sz="2200" b="1" dirty="0">
                <a:solidFill>
                  <a:schemeClr val="bg1"/>
                </a:solidFill>
              </a:rPr>
              <a:t>д</a:t>
            </a:r>
            <a:r>
              <a:rPr lang="ru-RU" sz="2200" dirty="0">
                <a:solidFill>
                  <a:schemeClr val="bg1"/>
                </a:solidFill>
              </a:rPr>
              <a:t>: Список предложенных рамок, их значений </a:t>
            </a:r>
            <a:r>
              <a:rPr lang="en-US" sz="2200" dirty="0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для классификации и пороги значений </a:t>
            </a:r>
            <a:r>
              <a:rPr lang="en-US" sz="2200" dirty="0">
                <a:solidFill>
                  <a:schemeClr val="bg1"/>
                </a:solidFill>
              </a:rPr>
              <a:t>score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en-US" sz="2200" dirty="0" err="1">
                <a:solidFill>
                  <a:schemeClr val="bg1"/>
                </a:solidFill>
              </a:rPr>
              <a:t>IoU</a:t>
            </a:r>
            <a:r>
              <a:rPr lang="ru-RU" sz="2200" dirty="0">
                <a:solidFill>
                  <a:schemeClr val="bg1"/>
                </a:solidFill>
              </a:rPr>
              <a:t> (</a:t>
            </a:r>
            <a:r>
              <a:rPr lang="en-US" sz="2200" dirty="0">
                <a:solidFill>
                  <a:schemeClr val="bg1"/>
                </a:solidFill>
              </a:rPr>
              <a:t>Intersection over Union)</a:t>
            </a:r>
            <a:endParaRPr lang="en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b="1" dirty="0">
                <a:solidFill>
                  <a:schemeClr val="bg1"/>
                </a:solidFill>
              </a:rPr>
              <a:t>Выход</a:t>
            </a:r>
            <a:r>
              <a:rPr lang="ru-RU" sz="2200" dirty="0">
                <a:solidFill>
                  <a:schemeClr val="bg1"/>
                </a:solidFill>
              </a:rPr>
              <a:t>: Список рамок для объектов.</a:t>
            </a:r>
            <a:endParaRPr lang="en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b="1" dirty="0">
                <a:solidFill>
                  <a:schemeClr val="bg1"/>
                </a:solidFill>
              </a:rPr>
              <a:t>Алгоритм:</a:t>
            </a:r>
            <a:endParaRPr lang="en" sz="2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Выбор из исходного списка рамок со значениями </a:t>
            </a:r>
            <a:r>
              <a:rPr lang="en-US" sz="2200" dirty="0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выше порога.</a:t>
            </a:r>
            <a:endParaRPr lang="en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Вычисление для каждой пары оставшихся полученных рамок </a:t>
            </a:r>
            <a:r>
              <a:rPr lang="en-US" sz="2200" dirty="0" err="1">
                <a:solidFill>
                  <a:schemeClr val="bg1"/>
                </a:solidFill>
              </a:rPr>
              <a:t>IoU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по</a:t>
            </a:r>
            <a:r>
              <a:rPr lang="ru-RU" sz="2200" dirty="0">
                <a:solidFill>
                  <a:schemeClr val="bg1"/>
                </a:solidFill>
              </a:rPr>
              <a:t>парно.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Из всех рамок с </a:t>
            </a:r>
            <a:r>
              <a:rPr lang="en-US" sz="2200" dirty="0" err="1">
                <a:solidFill>
                  <a:schemeClr val="bg1"/>
                </a:solidFill>
              </a:rPr>
              <a:t>IoU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 больше порога остается та, для которой </a:t>
            </a:r>
            <a:r>
              <a:rPr lang="en-US" sz="2200" dirty="0">
                <a:solidFill>
                  <a:schemeClr val="bg1"/>
                </a:solidFill>
              </a:rPr>
              <a:t>score </a:t>
            </a:r>
            <a:r>
              <a:rPr lang="ru-RU" sz="2200" dirty="0">
                <a:solidFill>
                  <a:schemeClr val="bg1"/>
                </a:solidFill>
              </a:rPr>
              <a:t>максимален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Процедура может повторятся итеративно пока не прекратится удаление рамок</a:t>
            </a:r>
            <a:endParaRPr sz="2200" dirty="0"/>
          </a:p>
        </p:txBody>
      </p:sp>
      <p:grpSp>
        <p:nvGrpSpPr>
          <p:cNvPr id="4" name="Группа 3"/>
          <p:cNvGrpSpPr/>
          <p:nvPr/>
        </p:nvGrpSpPr>
        <p:grpSpPr>
          <a:xfrm>
            <a:off x="3400617" y="4888026"/>
            <a:ext cx="5208990" cy="944620"/>
            <a:chOff x="3400617" y="4888026"/>
            <a:chExt cx="5208990" cy="94462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75CD952-90E2-A94D-BB1B-F428DE2D9F57}"/>
                </a:ext>
              </a:extLst>
            </p:cNvPr>
            <p:cNvSpPr txBox="1"/>
            <p:nvPr/>
          </p:nvSpPr>
          <p:spPr>
            <a:xfrm>
              <a:off x="3400617" y="4903837"/>
              <a:ext cx="7027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Score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&gt;</a:t>
              </a: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0.6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CF10B66-4465-254D-B171-87726FEC2FB7}"/>
                </a:ext>
              </a:extLst>
            </p:cNvPr>
            <p:cNvSpPr txBox="1"/>
            <p:nvPr/>
          </p:nvSpPr>
          <p:spPr>
            <a:xfrm>
              <a:off x="6733091" y="4888026"/>
              <a:ext cx="18765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Threshold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IoU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A0C01805-7156-1F46-9F69-1B4C6038A931}"/>
                </a:ext>
              </a:extLst>
            </p:cNvPr>
            <p:cNvCxnSpPr/>
            <p:nvPr/>
          </p:nvCxnSpPr>
          <p:spPr>
            <a:xfrm>
              <a:off x="6824032" y="5832646"/>
              <a:ext cx="869001" cy="0"/>
            </a:xfrm>
            <a:prstGeom prst="straightConnector1">
              <a:avLst/>
            </a:prstGeom>
            <a:ln w="4762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7E2844A0-AE6F-ED41-A0A9-283A8407295F}"/>
                </a:ext>
              </a:extLst>
            </p:cNvPr>
            <p:cNvCxnSpPr>
              <a:cxnSpLocks/>
            </p:cNvCxnSpPr>
            <p:nvPr/>
          </p:nvCxnSpPr>
          <p:spPr>
            <a:xfrm>
              <a:off x="3400617" y="5832646"/>
              <a:ext cx="642352" cy="0"/>
            </a:xfrm>
            <a:prstGeom prst="straightConnector1">
              <a:avLst/>
            </a:prstGeom>
            <a:ln w="4762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Прямоугольник 29"/>
          <p:cNvSpPr/>
          <p:nvPr/>
        </p:nvSpPr>
        <p:spPr>
          <a:xfrm>
            <a:off x="634525" y="2706079"/>
            <a:ext cx="10514816" cy="155284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Рисунок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22" y="4704145"/>
            <a:ext cx="2846614" cy="1870045"/>
          </a:xfrm>
          <a:prstGeom prst="rect">
            <a:avLst/>
          </a:prstGeom>
        </p:spPr>
      </p:pic>
      <p:grpSp>
        <p:nvGrpSpPr>
          <p:cNvPr id="36" name="Группа 35"/>
          <p:cNvGrpSpPr/>
          <p:nvPr/>
        </p:nvGrpSpPr>
        <p:grpSpPr>
          <a:xfrm>
            <a:off x="785905" y="4627641"/>
            <a:ext cx="2546937" cy="1480127"/>
            <a:chOff x="656109" y="4435388"/>
            <a:chExt cx="3225889" cy="1877010"/>
          </a:xfrm>
        </p:grpSpPr>
        <p:sp>
          <p:nvSpPr>
            <p:cNvPr id="37" name="Прямоугольник 36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EA08BCB4-BB07-1E45-93A1-EC7AB6DBD340}"/>
                </a:ext>
              </a:extLst>
            </p:cNvPr>
            <p:cNvSpPr/>
            <p:nvPr/>
          </p:nvSpPr>
          <p:spPr>
            <a:xfrm>
              <a:off x="970338" y="5213023"/>
              <a:ext cx="1312111" cy="1058779"/>
            </a:xfrm>
            <a:prstGeom prst="rect">
              <a:avLst/>
            </a:prstGeom>
            <a:noFill/>
            <a:ln w="41275">
              <a:solidFill>
                <a:srgbClr val="B30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9939D690-82AD-524B-AEC6-6C005A3C27E8}"/>
                </a:ext>
              </a:extLst>
            </p:cNvPr>
            <p:cNvSpPr/>
            <p:nvPr/>
          </p:nvSpPr>
          <p:spPr>
            <a:xfrm>
              <a:off x="1251075" y="5141500"/>
              <a:ext cx="2070707" cy="105877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7E52EC97-D33F-6944-B695-3D54A74C697D}"/>
                </a:ext>
              </a:extLst>
            </p:cNvPr>
            <p:cNvSpPr/>
            <p:nvPr/>
          </p:nvSpPr>
          <p:spPr>
            <a:xfrm>
              <a:off x="713664" y="4773867"/>
              <a:ext cx="1312111" cy="1058779"/>
            </a:xfrm>
            <a:prstGeom prst="rect">
              <a:avLst/>
            </a:prstGeom>
            <a:noFill/>
            <a:ln w="41275">
              <a:solidFill>
                <a:srgbClr val="9206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A88898E-BFE5-FA4D-B196-4E0A5AF095CE}"/>
                </a:ext>
              </a:extLst>
            </p:cNvPr>
            <p:cNvSpPr txBox="1"/>
            <p:nvPr/>
          </p:nvSpPr>
          <p:spPr>
            <a:xfrm>
              <a:off x="656109" y="4435388"/>
              <a:ext cx="859221" cy="42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0.55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84837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0.85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2241756" y="5060165"/>
              <a:ext cx="81561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0.</a:t>
              </a: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6</a:t>
              </a:r>
              <a:r>
                <a:rPr kumimoji="0" lang="ru-RU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AFBAA495-61BC-0746-802B-32FD657B82EF}"/>
                </a:ext>
              </a:extLst>
            </p:cNvPr>
            <p:cNvSpPr/>
            <p:nvPr/>
          </p:nvSpPr>
          <p:spPr>
            <a:xfrm>
              <a:off x="1947330" y="5560968"/>
              <a:ext cx="1267391" cy="751430"/>
            </a:xfrm>
            <a:prstGeom prst="rect">
              <a:avLst/>
            </a:prstGeom>
            <a:noFill/>
            <a:ln w="41275">
              <a:solidFill>
                <a:srgbClr val="ED00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11B1EA3-488E-004C-AEAD-2D461E5F4F89}"/>
                </a:ext>
              </a:extLst>
            </p:cNvPr>
            <p:cNvSpPr txBox="1"/>
            <p:nvPr/>
          </p:nvSpPr>
          <p:spPr>
            <a:xfrm>
              <a:off x="2781393" y="5275503"/>
              <a:ext cx="78890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0.45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11B1EA3-488E-004C-AEAD-2D461E5F4F89}"/>
                </a:ext>
              </a:extLst>
            </p:cNvPr>
            <p:cNvSpPr txBox="1"/>
            <p:nvPr/>
          </p:nvSpPr>
          <p:spPr>
            <a:xfrm>
              <a:off x="3093094" y="4927669"/>
              <a:ext cx="78890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0.</a:t>
              </a: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7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8" name="Рисунок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366" y="4794433"/>
            <a:ext cx="2846614" cy="1870045"/>
          </a:xfrm>
          <a:prstGeom prst="rect">
            <a:avLst/>
          </a:prstGeom>
        </p:spPr>
      </p:pic>
      <p:grpSp>
        <p:nvGrpSpPr>
          <p:cNvPr id="49" name="Группа 48"/>
          <p:cNvGrpSpPr/>
          <p:nvPr/>
        </p:nvGrpSpPr>
        <p:grpSpPr>
          <a:xfrm>
            <a:off x="4486942" y="4914595"/>
            <a:ext cx="1959158" cy="1251450"/>
            <a:chOff x="970338" y="4684787"/>
            <a:chExt cx="2481422" cy="1587015"/>
          </a:xfrm>
        </p:grpSpPr>
        <p:sp>
          <p:nvSpPr>
            <p:cNvPr id="50" name="Прямоугольник 49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Прямоугольник 50">
              <a:extLst>
                <a:ext uri="{FF2B5EF4-FFF2-40B4-BE49-F238E27FC236}">
                  <a16:creationId xmlns:a16="http://schemas.microsoft.com/office/drawing/2014/main" id="{EA08BCB4-BB07-1E45-93A1-EC7AB6DBD340}"/>
                </a:ext>
              </a:extLst>
            </p:cNvPr>
            <p:cNvSpPr/>
            <p:nvPr/>
          </p:nvSpPr>
          <p:spPr>
            <a:xfrm>
              <a:off x="970338" y="5213023"/>
              <a:ext cx="1312111" cy="1058779"/>
            </a:xfrm>
            <a:prstGeom prst="rect">
              <a:avLst/>
            </a:prstGeom>
            <a:noFill/>
            <a:ln w="41275">
              <a:solidFill>
                <a:srgbClr val="B30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Прямоугольник 51">
              <a:extLst>
                <a:ext uri="{FF2B5EF4-FFF2-40B4-BE49-F238E27FC236}">
                  <a16:creationId xmlns:a16="http://schemas.microsoft.com/office/drawing/2014/main" id="{9939D690-82AD-524B-AEC6-6C005A3C27E8}"/>
                </a:ext>
              </a:extLst>
            </p:cNvPr>
            <p:cNvSpPr/>
            <p:nvPr/>
          </p:nvSpPr>
          <p:spPr>
            <a:xfrm>
              <a:off x="1251075" y="5141500"/>
              <a:ext cx="2070707" cy="105877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84837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0.85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2241756" y="5060165"/>
              <a:ext cx="81561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0.</a:t>
              </a: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6</a:t>
              </a:r>
              <a:r>
                <a:rPr kumimoji="0" lang="ru-RU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61" name="Рисунок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182" y="4794433"/>
            <a:ext cx="2846614" cy="1870045"/>
          </a:xfrm>
          <a:prstGeom prst="rect">
            <a:avLst/>
          </a:prstGeom>
        </p:spPr>
      </p:pic>
      <p:grpSp>
        <p:nvGrpSpPr>
          <p:cNvPr id="62" name="Группа 61"/>
          <p:cNvGrpSpPr/>
          <p:nvPr/>
        </p:nvGrpSpPr>
        <p:grpSpPr>
          <a:xfrm>
            <a:off x="8700930" y="4914597"/>
            <a:ext cx="1549986" cy="974057"/>
            <a:chOff x="1488585" y="4684787"/>
            <a:chExt cx="1963175" cy="1235241"/>
          </a:xfrm>
        </p:grpSpPr>
        <p:sp>
          <p:nvSpPr>
            <p:cNvPr id="63" name="Прямоугольник 62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84837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0.85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111B1EA3-488E-004C-AEAD-2D461E5F4F89}"/>
              </a:ext>
            </a:extLst>
          </p:cNvPr>
          <p:cNvSpPr txBox="1"/>
          <p:nvPr/>
        </p:nvSpPr>
        <p:spPr>
          <a:xfrm>
            <a:off x="6262427" y="4999783"/>
            <a:ext cx="622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08025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Заголовок 1"/>
          <p:cNvSpPr txBox="1">
            <a:spLocks noGrp="1"/>
          </p:cNvSpPr>
          <p:nvPr>
            <p:ph type="title"/>
          </p:nvPr>
        </p:nvSpPr>
        <p:spPr>
          <a:xfrm>
            <a:off x="174172" y="188686"/>
            <a:ext cx="12017828" cy="115431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33" name="Объект 2"/>
          <p:cNvSpPr txBox="1">
            <a:spLocks noGrp="1"/>
          </p:cNvSpPr>
          <p:nvPr>
            <p:ph type="body" idx="1"/>
          </p:nvPr>
        </p:nvSpPr>
        <p:spPr>
          <a:xfrm>
            <a:off x="191066" y="1157277"/>
            <a:ext cx="11459913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Р</a:t>
            </a:r>
            <a:r>
              <a:rPr sz="2400" dirty="0" err="1">
                <a:solidFill>
                  <a:schemeClr val="bg1"/>
                </a:solidFill>
              </a:rPr>
              <a:t>егионная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сверточная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нейронная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сеть</a:t>
            </a:r>
            <a:r>
              <a:rPr sz="2400" dirty="0">
                <a:solidFill>
                  <a:schemeClr val="bg1"/>
                </a:solidFill>
              </a:rPr>
              <a:t> (Regions with CNN features, R-CNN). </a:t>
            </a:r>
          </a:p>
          <a:p>
            <a:pPr lvl="1">
              <a:defRPr sz="2000"/>
            </a:pPr>
            <a:r>
              <a:rPr sz="2000" dirty="0" err="1">
                <a:solidFill>
                  <a:schemeClr val="bg1"/>
                </a:solidFill>
              </a:rPr>
              <a:t>Данная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архитектура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объединила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себе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наиболее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продуктивные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для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своего времени </a:t>
            </a:r>
            <a:r>
              <a:rPr sz="2000" dirty="0" err="1">
                <a:solidFill>
                  <a:schemeClr val="bg1"/>
                </a:solidFill>
              </a:rPr>
              <a:t>практики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области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обнаружения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локализации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объектов</a:t>
            </a:r>
            <a:r>
              <a:rPr sz="2000" dirty="0">
                <a:solidFill>
                  <a:schemeClr val="bg1"/>
                </a:solidFill>
              </a:rPr>
              <a:t>.</a:t>
            </a:r>
          </a:p>
          <a:p>
            <a:pPr lvl="1">
              <a:defRPr sz="2000"/>
            </a:pPr>
            <a:r>
              <a:rPr sz="2000" dirty="0" err="1">
                <a:solidFill>
                  <a:schemeClr val="bg1"/>
                </a:solidFill>
              </a:rPr>
              <a:t>Сеть</a:t>
            </a:r>
            <a:r>
              <a:rPr sz="2000" dirty="0">
                <a:solidFill>
                  <a:schemeClr val="bg1"/>
                </a:solidFill>
              </a:rPr>
              <a:t> R-CNN </a:t>
            </a:r>
            <a:r>
              <a:rPr sz="2000" dirty="0" err="1">
                <a:solidFill>
                  <a:schemeClr val="bg1"/>
                </a:solidFill>
              </a:rPr>
              <a:t>осуществляет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предсказание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области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нахождения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объекта</a:t>
            </a:r>
            <a:r>
              <a:rPr sz="2000" dirty="0">
                <a:solidFill>
                  <a:schemeClr val="bg1"/>
                </a:solidFill>
              </a:rPr>
              <a:t> и </a:t>
            </a:r>
            <a:r>
              <a:rPr sz="2000" dirty="0" err="1">
                <a:solidFill>
                  <a:schemeClr val="bg1"/>
                </a:solidFill>
              </a:rPr>
              <a:t>его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класса</a:t>
            </a:r>
            <a:r>
              <a:rPr sz="2000" dirty="0">
                <a:solidFill>
                  <a:schemeClr val="bg1"/>
                </a:solidFill>
              </a:rPr>
              <a:t> в </a:t>
            </a:r>
            <a:r>
              <a:rPr sz="2000" dirty="0" err="1">
                <a:solidFill>
                  <a:schemeClr val="bg1"/>
                </a:solidFill>
              </a:rPr>
              <a:t>несколько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этапов</a:t>
            </a:r>
            <a:r>
              <a:rPr sz="2000" dirty="0">
                <a:solidFill>
                  <a:schemeClr val="bg1"/>
                </a:solidFill>
              </a:rPr>
              <a:t> </a:t>
            </a:r>
            <a:endParaRPr lang="ru-RU" sz="20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поэтому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такой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подход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называется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много-этапное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обнаружение</a:t>
            </a:r>
            <a:r>
              <a:rPr sz="2000" dirty="0">
                <a:solidFill>
                  <a:schemeClr val="bg1"/>
                </a:solidFill>
              </a:rPr>
              <a:t> (multi-stage object detection).</a:t>
            </a:r>
            <a:endParaRPr lang="ru-RU" sz="2000" dirty="0">
              <a:solidFill>
                <a:schemeClr val="bg1"/>
              </a:solidFill>
            </a:endParaRPr>
          </a:p>
          <a:p>
            <a:pPr lvl="2">
              <a:defRPr sz="2000"/>
            </a:pPr>
            <a:r>
              <a:rPr lang="ru-RU" sz="1600" dirty="0">
                <a:solidFill>
                  <a:schemeClr val="bg1"/>
                </a:solidFill>
              </a:rPr>
              <a:t>Как и </a:t>
            </a:r>
            <a:r>
              <a:rPr lang="en-US" sz="1600" dirty="0" err="1">
                <a:solidFill>
                  <a:schemeClr val="bg1"/>
                </a:solidFill>
              </a:rPr>
              <a:t>overfeat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ru-RU" sz="1600" dirty="0">
                <a:solidFill>
                  <a:schemeClr val="bg1"/>
                </a:solidFill>
              </a:rPr>
              <a:t>сеть скользит по изображению</a:t>
            </a:r>
            <a:endParaRPr sz="1600" dirty="0">
              <a:solidFill>
                <a:schemeClr val="bg1"/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04EAD1F-7063-6E4C-A580-17E734022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358" y="3429000"/>
            <a:ext cx="6563455" cy="30774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778022" y="2156857"/>
            <a:ext cx="10872957" cy="99782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87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971" y="4719356"/>
            <a:ext cx="2846614" cy="1870045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5912427" y="4592255"/>
            <a:ext cx="4359767" cy="1374456"/>
            <a:chOff x="5912427" y="4592255"/>
            <a:chExt cx="4359767" cy="1374456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37401F8F-656D-4040-8208-7209DEF1EADA}"/>
                </a:ext>
              </a:extLst>
            </p:cNvPr>
            <p:cNvSpPr/>
            <p:nvPr/>
          </p:nvSpPr>
          <p:spPr>
            <a:xfrm>
              <a:off x="8705850" y="5198922"/>
              <a:ext cx="1441380" cy="767789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45B3A65-32FF-CB46-B48F-10C09E96A94E}"/>
                </a:ext>
              </a:extLst>
            </p:cNvPr>
            <p:cNvSpPr txBox="1"/>
            <p:nvPr/>
          </p:nvSpPr>
          <p:spPr>
            <a:xfrm>
              <a:off x="9678762" y="4592255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0.85</a:t>
              </a:r>
            </a:p>
          </p:txBody>
        </p:sp>
        <p:cxnSp>
          <p:nvCxnSpPr>
            <p:cNvPr id="4" name="Прямая со стрелкой 3">
              <a:extLst>
                <a:ext uri="{FF2B5EF4-FFF2-40B4-BE49-F238E27FC236}">
                  <a16:creationId xmlns:a16="http://schemas.microsoft.com/office/drawing/2014/main" id="{25598EB5-1E1C-B046-9566-C16C195FF2D4}"/>
                </a:ext>
              </a:extLst>
            </p:cNvPr>
            <p:cNvCxnSpPr>
              <a:cxnSpLocks/>
            </p:cNvCxnSpPr>
            <p:nvPr/>
          </p:nvCxnSpPr>
          <p:spPr>
            <a:xfrm>
              <a:off x="5912427" y="5725391"/>
              <a:ext cx="2057400" cy="0"/>
            </a:xfrm>
            <a:prstGeom prst="straightConnector1">
              <a:avLst/>
            </a:prstGeom>
            <a:ln w="825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B8ED0E-78FD-3D43-80DA-3FE6C37F2A2B}"/>
                </a:ext>
              </a:extLst>
            </p:cNvPr>
            <p:cNvSpPr txBox="1"/>
            <p:nvPr/>
          </p:nvSpPr>
          <p:spPr>
            <a:xfrm>
              <a:off x="6529211" y="5198922"/>
              <a:ext cx="1096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R-CNN</a:t>
              </a:r>
              <a:endParaRPr kumimoji="0" lang="ru-RU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7" name="Заголовок 1"/>
          <p:cNvSpPr txBox="1">
            <a:spLocks noGrp="1"/>
          </p:cNvSpPr>
          <p:nvPr>
            <p:ph type="title"/>
          </p:nvPr>
        </p:nvSpPr>
        <p:spPr>
          <a:xfrm>
            <a:off x="358922" y="365125"/>
            <a:ext cx="11833077" cy="1129846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38" name="Объект 2"/>
          <p:cNvSpPr txBox="1">
            <a:spLocks noGrp="1"/>
          </p:cNvSpPr>
          <p:nvPr>
            <p:ph type="body" idx="1"/>
          </p:nvPr>
        </p:nvSpPr>
        <p:spPr>
          <a:xfrm>
            <a:off x="285751" y="1335314"/>
            <a:ext cx="11459913" cy="501185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sz="2200" b="1" dirty="0">
                <a:solidFill>
                  <a:schemeClr val="bg1"/>
                </a:solidFill>
              </a:rPr>
              <a:t>0 </a:t>
            </a:r>
            <a:r>
              <a:rPr sz="2200" b="1" dirty="0" err="1">
                <a:solidFill>
                  <a:schemeClr val="bg1"/>
                </a:solidFill>
              </a:rPr>
              <a:t>Этап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dirty="0">
                <a:solidFill>
                  <a:schemeClr val="bg1"/>
                </a:solidFill>
              </a:rPr>
              <a:t>- </a:t>
            </a:r>
            <a:r>
              <a:rPr sz="2200" dirty="0" err="1">
                <a:solidFill>
                  <a:schemeClr val="bg1"/>
                </a:solidFill>
              </a:rPr>
              <a:t>подготовка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перед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началом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обучения</a:t>
            </a:r>
            <a:r>
              <a:rPr sz="2200" dirty="0">
                <a:solidFill>
                  <a:schemeClr val="bg1"/>
                </a:solidFill>
              </a:rPr>
              <a:t>.– </a:t>
            </a:r>
            <a:r>
              <a:rPr sz="2200" dirty="0" err="1">
                <a:solidFill>
                  <a:schemeClr val="bg1"/>
                </a:solidFill>
              </a:rPr>
              <a:t>Производится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выбор</a:t>
            </a:r>
            <a:r>
              <a:rPr sz="2200" dirty="0">
                <a:solidFill>
                  <a:schemeClr val="bg1"/>
                </a:solidFill>
              </a:rPr>
              <a:t> 2000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кандидатов</a:t>
            </a:r>
            <a:r>
              <a:rPr sz="2200" dirty="0">
                <a:solidFill>
                  <a:schemeClr val="bg1"/>
                </a:solidFill>
              </a:rPr>
              <a:t>, в </a:t>
            </a:r>
            <a:r>
              <a:rPr sz="2200" dirty="0" err="1">
                <a:solidFill>
                  <a:schemeClr val="bg1"/>
                </a:solidFill>
              </a:rPr>
              <a:t>которых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предположительно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есть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b="1" dirty="0">
                <a:solidFill>
                  <a:schemeClr val="bg1"/>
                </a:solidFill>
              </a:rPr>
              <a:t>(</a:t>
            </a:r>
            <a:r>
              <a:rPr sz="2200" b="1" dirty="0" err="1">
                <a:solidFill>
                  <a:schemeClr val="bg1"/>
                </a:solidFill>
              </a:rPr>
              <a:t>Regeons</a:t>
            </a:r>
            <a:r>
              <a:rPr sz="2200" b="1" dirty="0">
                <a:solidFill>
                  <a:schemeClr val="bg1"/>
                </a:solidFill>
              </a:rPr>
              <a:t> of Interest, ROI). </a:t>
            </a:r>
          </a:p>
          <a:p>
            <a:pPr lvl="1">
              <a:defRPr sz="1800"/>
            </a:pPr>
            <a:r>
              <a:rPr lang="ru-RU" sz="2200" dirty="0">
                <a:solidFill>
                  <a:schemeClr val="bg1"/>
                </a:solidFill>
              </a:rPr>
              <a:t>П</a:t>
            </a:r>
            <a:r>
              <a:rPr sz="2200" dirty="0" err="1">
                <a:solidFill>
                  <a:schemeClr val="bg1"/>
                </a:solidFill>
              </a:rPr>
              <a:t>оиск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регионов кандидатов </a:t>
            </a:r>
            <a:r>
              <a:rPr sz="2200" dirty="0" err="1">
                <a:solidFill>
                  <a:schemeClr val="bg1"/>
                </a:solidFill>
              </a:rPr>
              <a:t>может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быть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выполнен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любым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алгоритмом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lvl="2">
              <a:defRPr sz="1800"/>
            </a:pPr>
            <a:r>
              <a:rPr sz="1800" dirty="0">
                <a:solidFill>
                  <a:schemeClr val="bg1"/>
                </a:solidFill>
              </a:rPr>
              <a:t>В </a:t>
            </a:r>
            <a:r>
              <a:rPr sz="1800" dirty="0" err="1">
                <a:solidFill>
                  <a:schemeClr val="bg1"/>
                </a:solidFill>
              </a:rPr>
              <a:t>оригинальной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статье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методом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селективный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поиск</a:t>
            </a:r>
            <a:r>
              <a:rPr sz="1800" dirty="0">
                <a:solidFill>
                  <a:schemeClr val="bg1"/>
                </a:solidFill>
              </a:rPr>
              <a:t> (selective search). </a:t>
            </a:r>
          </a:p>
          <a:p>
            <a:pPr lvl="3">
              <a:defRPr sz="1800"/>
            </a:pPr>
            <a:r>
              <a:rPr sz="2000" dirty="0" err="1">
                <a:solidFill>
                  <a:schemeClr val="bg1"/>
                </a:solidFill>
              </a:rPr>
              <a:t>Это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метод</a:t>
            </a:r>
            <a:r>
              <a:rPr sz="2000" dirty="0">
                <a:solidFill>
                  <a:schemeClr val="bg1"/>
                </a:solidFill>
              </a:rPr>
              <a:t>, в </a:t>
            </a:r>
            <a:r>
              <a:rPr sz="2000" dirty="0" err="1">
                <a:solidFill>
                  <a:schemeClr val="bg1"/>
                </a:solidFill>
              </a:rPr>
              <a:t>котором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выделяются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контуры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изображении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– </a:t>
            </a:r>
            <a:r>
              <a:rPr lang="en-US" sz="2000" dirty="0" err="1">
                <a:solidFill>
                  <a:schemeClr val="bg1"/>
                </a:solidFill>
              </a:rPr>
              <a:t>т</a:t>
            </a:r>
            <a:r>
              <a:rPr lang="ru-RU" sz="2000" dirty="0">
                <a:solidFill>
                  <a:schemeClr val="bg1"/>
                </a:solidFill>
              </a:rPr>
              <a:t>.н. </a:t>
            </a:r>
            <a:r>
              <a:rPr lang="en-US" sz="2000" dirty="0" err="1">
                <a:solidFill>
                  <a:schemeClr val="bg1"/>
                </a:solidFill>
              </a:rPr>
              <a:t>Superpixels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проводится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поиск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объектов</a:t>
            </a:r>
            <a:r>
              <a:rPr sz="2000" dirty="0">
                <a:solidFill>
                  <a:schemeClr val="bg1"/>
                </a:solidFill>
              </a:rPr>
              <a:t> в </a:t>
            </a:r>
            <a:r>
              <a:rPr sz="2000" dirty="0" err="1">
                <a:solidFill>
                  <a:schemeClr val="bg1"/>
                </a:solidFill>
              </a:rPr>
              <a:t>рамках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контуров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путем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оценки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схожести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соответствующих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участков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изображения</a:t>
            </a:r>
            <a:r>
              <a:rPr sz="2000" dirty="0">
                <a:solidFill>
                  <a:schemeClr val="bg1"/>
                </a:solidFill>
              </a:rPr>
              <a:t>.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lang="ru-RU" sz="2200" dirty="0">
                <a:solidFill>
                  <a:schemeClr val="bg1"/>
                </a:solidFill>
              </a:rPr>
              <a:t>Д</a:t>
            </a:r>
            <a:r>
              <a:rPr sz="2200" dirty="0" err="1">
                <a:solidFill>
                  <a:schemeClr val="bg1"/>
                </a:solidFill>
              </a:rPr>
              <a:t>анный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только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подготовка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есть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включен</a:t>
            </a:r>
            <a:r>
              <a:rPr sz="2200" dirty="0">
                <a:solidFill>
                  <a:schemeClr val="bg1"/>
                </a:solidFill>
              </a:rPr>
              <a:t> в </a:t>
            </a:r>
            <a:r>
              <a:rPr sz="2200" dirty="0" err="1">
                <a:solidFill>
                  <a:schemeClr val="bg1"/>
                </a:solidFill>
              </a:rPr>
              <a:t>работу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нейронной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58922" y="1375564"/>
            <a:ext cx="10583398" cy="65897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92" y="4735002"/>
            <a:ext cx="2534906" cy="177555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4898" y="4596905"/>
            <a:ext cx="2580733" cy="190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989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Заголовок 1"/>
          <p:cNvSpPr txBox="1">
            <a:spLocks noGrp="1"/>
          </p:cNvSpPr>
          <p:nvPr>
            <p:ph type="title"/>
          </p:nvPr>
        </p:nvSpPr>
        <p:spPr>
          <a:xfrm>
            <a:off x="145143" y="365125"/>
            <a:ext cx="11588234" cy="12459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42" name="Объект 2"/>
          <p:cNvSpPr txBox="1">
            <a:spLocks noGrp="1"/>
          </p:cNvSpPr>
          <p:nvPr>
            <p:ph type="body" idx="1"/>
          </p:nvPr>
        </p:nvSpPr>
        <p:spPr>
          <a:xfrm>
            <a:off x="275533" y="1345963"/>
            <a:ext cx="11459913" cy="300505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Архитектура</a:t>
            </a:r>
            <a:r>
              <a:rPr sz="2200" dirty="0">
                <a:solidFill>
                  <a:schemeClr val="bg1"/>
                </a:solidFill>
              </a:rPr>
              <a:t> R-CNN </a:t>
            </a:r>
            <a:r>
              <a:rPr sz="2200" dirty="0" err="1">
                <a:solidFill>
                  <a:schemeClr val="bg1"/>
                </a:solidFill>
              </a:rPr>
              <a:t>работает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образом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1 Этап: для каждого предложенного региона выделяются признаки. </a:t>
            </a:r>
          </a:p>
          <a:p>
            <a:pPr lvl="2">
              <a:defRPr sz="2000"/>
            </a:pPr>
            <a:r>
              <a:rPr lang="en-US" sz="2200" dirty="0">
                <a:solidFill>
                  <a:schemeClr val="bg1"/>
                </a:solidFill>
              </a:rPr>
              <a:t>Backbone </a:t>
            </a:r>
            <a:r>
              <a:rPr lang="ru-RU" sz="2200" dirty="0">
                <a:solidFill>
                  <a:schemeClr val="bg1"/>
                </a:solidFill>
              </a:rPr>
              <a:t>на основе </a:t>
            </a:r>
            <a:r>
              <a:rPr lang="en-US" sz="2200" dirty="0" err="1">
                <a:solidFill>
                  <a:schemeClr val="bg1"/>
                </a:solidFill>
              </a:rPr>
              <a:t>AlexNet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</a:p>
          <a:p>
            <a:pPr lvl="2">
              <a:defRPr sz="2000"/>
            </a:pPr>
            <a:r>
              <a:rPr sz="2200" dirty="0" err="1">
                <a:solidFill>
                  <a:schemeClr val="bg1"/>
                </a:solidFill>
              </a:rPr>
              <a:t>Производится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автоматическое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выделение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вектор</a:t>
            </a:r>
            <a:r>
              <a:rPr sz="2200" dirty="0">
                <a:solidFill>
                  <a:schemeClr val="bg1"/>
                </a:solidFill>
              </a:rPr>
              <a:t> 4096 </a:t>
            </a:r>
            <a:r>
              <a:rPr sz="2200" dirty="0" err="1">
                <a:solidFill>
                  <a:schemeClr val="bg1"/>
                </a:solidFill>
              </a:rPr>
              <a:t>значений</a:t>
            </a:r>
            <a:r>
              <a:rPr sz="2200" dirty="0">
                <a:solidFill>
                  <a:schemeClr val="bg1"/>
                </a:solidFill>
              </a:rPr>
              <a:t>). 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2 Этап: Классификация объектов в регионе при помощи </a:t>
            </a:r>
            <a:r>
              <a:rPr lang="en-US" sz="2200" dirty="0">
                <a:solidFill>
                  <a:schemeClr val="bg1"/>
                </a:solidFill>
              </a:rPr>
              <a:t>SVM (</a:t>
            </a:r>
            <a:r>
              <a:rPr lang="en-US" sz="2200" dirty="0" err="1">
                <a:solidFill>
                  <a:schemeClr val="bg1"/>
                </a:solidFill>
              </a:rPr>
              <a:t>метод</a:t>
            </a:r>
            <a:r>
              <a:rPr lang="ru-RU" sz="2200" dirty="0">
                <a:solidFill>
                  <a:schemeClr val="bg1"/>
                </a:solidFill>
              </a:rPr>
              <a:t> опорных векторов).</a:t>
            </a:r>
          </a:p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3 Этап: Для Регионов корректировка размера при помощи </a:t>
            </a:r>
            <a:r>
              <a:rPr lang="en-US" sz="2200" dirty="0" err="1">
                <a:solidFill>
                  <a:schemeClr val="bg1"/>
                </a:solidFill>
              </a:rPr>
              <a:t>Bbox</a:t>
            </a:r>
            <a:r>
              <a:rPr lang="ru-RU" sz="2200" dirty="0">
                <a:solidFill>
                  <a:schemeClr val="bg1"/>
                </a:solidFill>
              </a:rPr>
              <a:t> регрессия.</a:t>
            </a:r>
            <a:endParaRPr lang="en-US" sz="2200" dirty="0">
              <a:solidFill>
                <a:schemeClr val="bg1"/>
              </a:solidFill>
            </a:endParaRPr>
          </a:p>
          <a:p>
            <a:pPr lvl="2">
              <a:defRPr sz="2000"/>
            </a:pPr>
            <a:r>
              <a:rPr lang="ru-RU" sz="2400" dirty="0">
                <a:solidFill>
                  <a:schemeClr val="bg1"/>
                </a:solidFill>
              </a:rPr>
              <a:t>Сжатие всех полученных регионов при помощи </a:t>
            </a:r>
            <a:r>
              <a:rPr lang="en-US" sz="2400" dirty="0">
                <a:solidFill>
                  <a:schemeClr val="bg1"/>
                </a:solidFill>
              </a:rPr>
              <a:t>NMS</a:t>
            </a:r>
          </a:p>
          <a:p>
            <a:pPr lvl="2">
              <a:defRPr sz="2000"/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ru-RU" sz="18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endParaRPr lang="ru-RU" sz="22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36048E4-468B-8840-B686-C85397E83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081" y="4289822"/>
            <a:ext cx="5007320" cy="2347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557042" y="1705052"/>
            <a:ext cx="10583398" cy="39044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181100" y="2459432"/>
            <a:ext cx="9113520" cy="39044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739140" y="3179402"/>
            <a:ext cx="10996306" cy="82871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01216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Spatial Pyramidal Pooling Net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(</a:t>
            </a:r>
            <a:r>
              <a:rPr lang="en-US" sz="4800" b="1" dirty="0" err="1">
                <a:solidFill>
                  <a:schemeClr val="bg1"/>
                </a:solidFill>
              </a:rPr>
              <a:t>SPPNet</a:t>
            </a:r>
            <a:r>
              <a:rPr lang="en-US" sz="4800" b="1" dirty="0">
                <a:solidFill>
                  <a:schemeClr val="bg1"/>
                </a:solidFill>
              </a:rPr>
              <a:t>)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60" name="Объект 4"/>
          <p:cNvSpPr txBox="1">
            <a:spLocks noGrp="1"/>
          </p:cNvSpPr>
          <p:nvPr>
            <p:ph type="body" sz="half" idx="1"/>
          </p:nvPr>
        </p:nvSpPr>
        <p:spPr>
          <a:xfrm>
            <a:off x="178546" y="1136635"/>
            <a:ext cx="11505453" cy="506761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1742" indent="-221742" defTabSz="886968">
              <a:lnSpc>
                <a:spcPct val="100000"/>
              </a:lnSpc>
              <a:spcBef>
                <a:spcPts val="900"/>
              </a:spcBef>
              <a:defRPr sz="2037"/>
            </a:pPr>
            <a:r>
              <a:rPr sz="2400" b="1" dirty="0" err="1">
                <a:solidFill>
                  <a:schemeClr val="bg1"/>
                </a:solidFill>
              </a:rPr>
              <a:t>Основная</a:t>
            </a:r>
            <a:r>
              <a:rPr sz="2400" b="1" dirty="0">
                <a:solidFill>
                  <a:schemeClr val="bg1"/>
                </a:solidFill>
              </a:rPr>
              <a:t> </a:t>
            </a:r>
            <a:r>
              <a:rPr sz="2400" b="1" dirty="0" err="1">
                <a:solidFill>
                  <a:schemeClr val="bg1"/>
                </a:solidFill>
              </a:rPr>
              <a:t>идея</a:t>
            </a:r>
            <a:r>
              <a:rPr sz="2400" b="1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выделить</a:t>
            </a:r>
            <a:r>
              <a:rPr sz="2400" dirty="0">
                <a:solidFill>
                  <a:schemeClr val="bg1"/>
                </a:solidFill>
              </a:rPr>
              <a:t> в</a:t>
            </a:r>
            <a:r>
              <a:rPr lang="ru-RU" sz="2400" dirty="0">
                <a:solidFill>
                  <a:schemeClr val="bg1"/>
                </a:solidFill>
              </a:rPr>
              <a:t> одном наборе карт признаков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регионы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разно</a:t>
            </a:r>
            <a:r>
              <a:rPr lang="ru-RU" sz="2400" dirty="0" err="1">
                <a:solidFill>
                  <a:schemeClr val="bg1"/>
                </a:solidFill>
              </a:rPr>
              <a:t>го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размер</a:t>
            </a:r>
            <a:r>
              <a:rPr lang="ru-RU" sz="2400" dirty="0">
                <a:solidFill>
                  <a:schemeClr val="bg1"/>
                </a:solidFill>
              </a:rPr>
              <a:t>а</a:t>
            </a:r>
          </a:p>
          <a:p>
            <a:r>
              <a:rPr lang="ru-RU" sz="2400" dirty="0">
                <a:solidFill>
                  <a:schemeClr val="bg1"/>
                </a:solidFill>
              </a:rPr>
              <a:t>Карты </a:t>
            </a:r>
            <a:r>
              <a:rPr lang="ru-RU" sz="2400" dirty="0" err="1">
                <a:solidFill>
                  <a:schemeClr val="bg1"/>
                </a:solidFill>
              </a:rPr>
              <a:t>пизнаков</a:t>
            </a:r>
            <a:r>
              <a:rPr lang="ru-RU" sz="2400" dirty="0">
                <a:solidFill>
                  <a:schemeClr val="bg1"/>
                </a:solidFill>
              </a:rPr>
              <a:t> одни для всего изображения – только один проход изображения в кодировщике.</a:t>
            </a:r>
          </a:p>
          <a:p>
            <a:r>
              <a:rPr lang="ru-RU" sz="2400" dirty="0">
                <a:solidFill>
                  <a:schemeClr val="bg1"/>
                </a:solidFill>
              </a:rPr>
              <a:t>Регионы кандидаты выбираются на каждой карте при помощи селективного поиска.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7AE0E3B2-4688-9343-A122-57B00EBAE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582" y="3048302"/>
            <a:ext cx="3522617" cy="36440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CD95833-6DD5-AE5C-A264-D53200DEB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125669"/>
            <a:ext cx="5038330" cy="33886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0083566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Spatial Pyramidal Pooling Net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(</a:t>
            </a:r>
            <a:r>
              <a:rPr lang="en-US" sz="4800" b="1" dirty="0" err="1">
                <a:solidFill>
                  <a:schemeClr val="bg1"/>
                </a:solidFill>
              </a:rPr>
              <a:t>SPPNet</a:t>
            </a:r>
            <a:r>
              <a:rPr lang="en-US" sz="4800" b="1" dirty="0">
                <a:solidFill>
                  <a:schemeClr val="bg1"/>
                </a:solidFill>
              </a:rPr>
              <a:t>)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60" name="Объект 4"/>
          <p:cNvSpPr txBox="1">
            <a:spLocks noGrp="1"/>
          </p:cNvSpPr>
          <p:nvPr>
            <p:ph type="body" sz="half" idx="1"/>
          </p:nvPr>
        </p:nvSpPr>
        <p:spPr>
          <a:xfrm>
            <a:off x="178546" y="1136635"/>
            <a:ext cx="11505453" cy="506761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1742" indent="-221742" defTabSz="886968">
              <a:lnSpc>
                <a:spcPct val="100000"/>
              </a:lnSpc>
              <a:spcBef>
                <a:spcPts val="900"/>
              </a:spcBef>
              <a:defRPr sz="2037"/>
            </a:pPr>
            <a:r>
              <a:rPr lang="ru-RU" sz="2400" b="1" dirty="0" err="1">
                <a:solidFill>
                  <a:schemeClr val="bg1"/>
                </a:solidFill>
              </a:rPr>
              <a:t>S</a:t>
            </a:r>
            <a:r>
              <a:rPr lang="en-US" sz="2400" b="1" dirty="0">
                <a:solidFill>
                  <a:schemeClr val="bg1"/>
                </a:solidFill>
              </a:rPr>
              <a:t>PP pooling - </a:t>
            </a:r>
            <a:r>
              <a:rPr lang="ru-RU" sz="2000" dirty="0">
                <a:solidFill>
                  <a:schemeClr val="bg1"/>
                </a:solidFill>
              </a:rPr>
              <a:t>параллельных операций</a:t>
            </a:r>
            <a:r>
              <a:rPr lang="en-US" sz="2000" dirty="0">
                <a:solidFill>
                  <a:schemeClr val="bg1"/>
                </a:solidFill>
              </a:rPr>
              <a:t> max-</a:t>
            </a:r>
            <a:r>
              <a:rPr sz="2000" dirty="0" err="1">
                <a:solidFill>
                  <a:schemeClr val="bg1"/>
                </a:solidFill>
              </a:rPr>
              <a:t>пулинг</a:t>
            </a:r>
            <a:r>
              <a:rPr sz="2000" dirty="0">
                <a:solidFill>
                  <a:schemeClr val="bg1"/>
                </a:solidFill>
              </a:rPr>
              <a:t> с </a:t>
            </a:r>
            <a:r>
              <a:rPr sz="2000" dirty="0" err="1">
                <a:solidFill>
                  <a:schemeClr val="bg1"/>
                </a:solidFill>
              </a:rPr>
              <a:t>разным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размером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ядра</a:t>
            </a:r>
            <a:r>
              <a:rPr sz="2000" dirty="0">
                <a:solidFill>
                  <a:schemeClr val="bg1"/>
                </a:solidFill>
              </a:rPr>
              <a:t>.</a:t>
            </a:r>
            <a:endParaRPr lang="ru-RU" sz="2000" dirty="0">
              <a:solidFill>
                <a:schemeClr val="bg1"/>
              </a:solidFill>
            </a:endParaRPr>
          </a:p>
          <a:p>
            <a:pPr marL="678942" lvl="1" indent="-221742" defTabSz="886968">
              <a:lnSpc>
                <a:spcPct val="100000"/>
              </a:lnSpc>
              <a:spcBef>
                <a:spcPts val="900"/>
              </a:spcBef>
              <a:defRPr sz="2037"/>
            </a:pPr>
            <a:r>
              <a:rPr lang="ru-RU" sz="2000" dirty="0">
                <a:solidFill>
                  <a:schemeClr val="bg1"/>
                </a:solidFill>
              </a:rPr>
              <a:t>Таким образом учитывается разный контекст объекта</a:t>
            </a:r>
          </a:p>
          <a:p>
            <a:pPr marL="636588" lvl="2" indent="-179388" defTabSz="886968">
              <a:lnSpc>
                <a:spcPct val="100000"/>
              </a:lnSpc>
              <a:spcBef>
                <a:spcPts val="900"/>
              </a:spcBef>
              <a:defRPr sz="2037"/>
            </a:pPr>
            <a:r>
              <a:rPr lang="ru-RU" dirty="0">
                <a:solidFill>
                  <a:schemeClr val="bg1"/>
                </a:solidFill>
              </a:rPr>
              <a:t>Н</a:t>
            </a:r>
            <a:r>
              <a:rPr dirty="0">
                <a:solidFill>
                  <a:schemeClr val="bg1"/>
                </a:solidFill>
              </a:rPr>
              <a:t>а </a:t>
            </a:r>
            <a:r>
              <a:rPr dirty="0" err="1">
                <a:solidFill>
                  <a:schemeClr val="bg1"/>
                </a:solidFill>
              </a:rPr>
              <a:t>полученн</a:t>
            </a:r>
            <a:r>
              <a:rPr lang="ru-RU" dirty="0" err="1">
                <a:solidFill>
                  <a:schemeClr val="bg1"/>
                </a:solidFill>
              </a:rPr>
              <a:t>ых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карт</a:t>
            </a:r>
            <a:r>
              <a:rPr lang="ru-RU" dirty="0">
                <a:solidFill>
                  <a:schemeClr val="bg1"/>
                </a:solidFill>
              </a:rPr>
              <a:t>ах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признаков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выбираются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регионы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кандидаты</a:t>
            </a:r>
            <a:r>
              <a:rPr dirty="0">
                <a:solidFill>
                  <a:schemeClr val="bg1"/>
                </a:solidFill>
              </a:rPr>
              <a:t> и </a:t>
            </a:r>
            <a:r>
              <a:rPr dirty="0" err="1">
                <a:solidFill>
                  <a:schemeClr val="bg1"/>
                </a:solidFill>
              </a:rPr>
              <a:t>каждый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обрабатывается</a:t>
            </a:r>
            <a:r>
              <a:rPr dirty="0">
                <a:solidFill>
                  <a:schemeClr val="bg1"/>
                </a:solidFill>
              </a:rPr>
              <a:t> SPP </a:t>
            </a:r>
            <a:r>
              <a:rPr dirty="0" err="1">
                <a:solidFill>
                  <a:schemeClr val="bg1"/>
                </a:solidFill>
              </a:rPr>
              <a:t>пулингом</a:t>
            </a:r>
            <a:r>
              <a:rPr dirty="0">
                <a:solidFill>
                  <a:schemeClr val="bg1"/>
                </a:solidFill>
              </a:rPr>
              <a:t> (в </a:t>
            </a:r>
            <a:r>
              <a:rPr dirty="0" err="1">
                <a:solidFill>
                  <a:schemeClr val="bg1"/>
                </a:solidFill>
              </a:rPr>
              <a:t>основе</a:t>
            </a:r>
            <a:r>
              <a:rPr dirty="0">
                <a:solidFill>
                  <a:schemeClr val="bg1"/>
                </a:solidFill>
              </a:rPr>
              <a:t> max-pooling)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7AE0E3B2-4688-9343-A122-57B00EBAE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134" y="3149426"/>
            <a:ext cx="3471332" cy="35910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11095" y="1191360"/>
            <a:ext cx="11572904" cy="82544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CD95833-6DD5-AE5C-A264-D53200DEB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01" y="3395791"/>
            <a:ext cx="5068532" cy="34090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95475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b="1" dirty="0">
                <a:solidFill>
                  <a:schemeClr val="bg1"/>
                </a:solidFill>
              </a:rPr>
              <a:t>Spatial Pyramidal Pooling Net</a:t>
            </a:r>
          </a:p>
        </p:txBody>
      </p:sp>
      <p:sp>
        <p:nvSpPr>
          <p:cNvPr id="165" name="Объект 4"/>
          <p:cNvSpPr txBox="1">
            <a:spLocks noGrp="1"/>
          </p:cNvSpPr>
          <p:nvPr>
            <p:ph type="body" sz="half" idx="1"/>
          </p:nvPr>
        </p:nvSpPr>
        <p:spPr>
          <a:xfrm>
            <a:off x="261258" y="1244600"/>
            <a:ext cx="11713028" cy="266541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Отличия от </a:t>
            </a:r>
            <a:r>
              <a:rPr sz="2200" dirty="0">
                <a:solidFill>
                  <a:schemeClr val="bg1"/>
                </a:solidFill>
              </a:rPr>
              <a:t>  R-CNN</a:t>
            </a:r>
            <a:r>
              <a:rPr lang="ru-RU" sz="2200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перенос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операции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селективного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поиска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этапа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подготовки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изображения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после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энкодера</a:t>
            </a:r>
            <a:r>
              <a:rPr lang="ru-RU" sz="2200" dirty="0">
                <a:solidFill>
                  <a:schemeClr val="bg1"/>
                </a:solidFill>
              </a:rPr>
              <a:t> и использование </a:t>
            </a:r>
            <a:r>
              <a:rPr lang="en-US" sz="2200" dirty="0">
                <a:solidFill>
                  <a:schemeClr val="bg1"/>
                </a:solidFill>
              </a:rPr>
              <a:t>SPP</a:t>
            </a:r>
            <a:r>
              <a:rPr sz="2200" dirty="0">
                <a:solidFill>
                  <a:schemeClr val="bg1"/>
                </a:solidFill>
              </a:rPr>
              <a:t>. </a:t>
            </a:r>
          </a:p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Другими словами:	</a:t>
            </a:r>
          </a:p>
          <a:p>
            <a:pPr lvl="1">
              <a:defRPr sz="2000"/>
            </a:pPr>
            <a:r>
              <a:rPr sz="2000" dirty="0" err="1">
                <a:solidFill>
                  <a:schemeClr val="bg1"/>
                </a:solidFill>
              </a:rPr>
              <a:t>Подход</a:t>
            </a:r>
            <a:r>
              <a:rPr sz="2000" dirty="0">
                <a:solidFill>
                  <a:schemeClr val="bg1"/>
                </a:solidFill>
              </a:rPr>
              <a:t> SPP </a:t>
            </a:r>
            <a:r>
              <a:rPr sz="2000" dirty="0" err="1">
                <a:solidFill>
                  <a:schemeClr val="bg1"/>
                </a:solidFill>
              </a:rPr>
              <a:t>предполагает</a:t>
            </a:r>
            <a:r>
              <a:rPr sz="2000" dirty="0">
                <a:solidFill>
                  <a:schemeClr val="bg1"/>
                </a:solidFill>
              </a:rPr>
              <a:t>, </a:t>
            </a:r>
            <a:r>
              <a:rPr sz="2000" dirty="0" err="1">
                <a:solidFill>
                  <a:schemeClr val="bg1"/>
                </a:solidFill>
              </a:rPr>
              <a:t>что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картах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признаков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достаточного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размера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можно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выделить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разные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признаки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для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одного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использу</a:t>
            </a:r>
            <a:r>
              <a:rPr lang="ru-RU" sz="2000" dirty="0">
                <a:solidFill>
                  <a:schemeClr val="bg1"/>
                </a:solidFill>
              </a:rPr>
              <a:t>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пирамидальный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пулинг</a:t>
            </a:r>
            <a:r>
              <a:rPr lang="ru-RU" sz="2000" dirty="0">
                <a:solidFill>
                  <a:schemeClr val="bg1"/>
                </a:solidFill>
              </a:rPr>
              <a:t> – то есть учесть не только сам объект но и контекст его окружения.</a:t>
            </a:r>
            <a:endParaRPr sz="20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lang="ru-RU" sz="2000" dirty="0">
                <a:solidFill>
                  <a:schemeClr val="bg1"/>
                </a:solidFill>
              </a:rPr>
              <a:t>С</a:t>
            </a:r>
            <a:r>
              <a:rPr sz="2000" dirty="0" err="1">
                <a:solidFill>
                  <a:schemeClr val="bg1"/>
                </a:solidFill>
              </a:rPr>
              <a:t>елективный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поиск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сводится</a:t>
            </a:r>
            <a:r>
              <a:rPr sz="2000" dirty="0">
                <a:solidFill>
                  <a:schemeClr val="bg1"/>
                </a:solidFill>
              </a:rPr>
              <a:t> к </a:t>
            </a:r>
            <a:r>
              <a:rPr sz="2000" dirty="0" err="1">
                <a:solidFill>
                  <a:schemeClr val="bg1"/>
                </a:solidFill>
              </a:rPr>
              <a:t>попытке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объединения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разных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призаков</a:t>
            </a:r>
            <a:r>
              <a:rPr sz="2000" dirty="0">
                <a:solidFill>
                  <a:schemeClr val="bg1"/>
                </a:solidFill>
              </a:rPr>
              <a:t>, </a:t>
            </a:r>
            <a:r>
              <a:rPr sz="2000" dirty="0" err="1">
                <a:solidFill>
                  <a:schemeClr val="bg1"/>
                </a:solidFill>
              </a:rPr>
              <a:t>например</a:t>
            </a:r>
            <a:r>
              <a:rPr sz="2000" dirty="0">
                <a:solidFill>
                  <a:schemeClr val="bg1"/>
                </a:solidFill>
              </a:rPr>
              <a:t>, </a:t>
            </a:r>
            <a:r>
              <a:rPr sz="2000" dirty="0" err="1">
                <a:solidFill>
                  <a:schemeClr val="bg1"/>
                </a:solidFill>
              </a:rPr>
              <a:t>сегментацией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интенсивности</a:t>
            </a:r>
            <a:r>
              <a:rPr sz="2000" dirty="0">
                <a:solidFill>
                  <a:schemeClr val="bg1"/>
                </a:solidFill>
              </a:rPr>
              <a:t> (</a:t>
            </a:r>
            <a:r>
              <a:rPr lang="ru-RU" sz="2000" dirty="0" err="1">
                <a:solidFill>
                  <a:schemeClr val="bg1"/>
                </a:solidFill>
              </a:rPr>
              <a:t>суперпиксели</a:t>
            </a:r>
            <a:r>
              <a:rPr sz="2000" dirty="0">
                <a:solidFill>
                  <a:schemeClr val="bg1"/>
                </a:solidFill>
              </a:rPr>
              <a:t>)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sz="2000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BAB03D6-5929-824B-9D5D-3F15C6EC8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254" y="3642657"/>
            <a:ext cx="4443332" cy="29885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261257" y="1191360"/>
            <a:ext cx="11651579" cy="82544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16338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Заголовок 1"/>
          <p:cNvSpPr txBox="1">
            <a:spLocks noGrp="1"/>
          </p:cNvSpPr>
          <p:nvPr>
            <p:ph type="title"/>
          </p:nvPr>
        </p:nvSpPr>
        <p:spPr>
          <a:xfrm>
            <a:off x="359294" y="138084"/>
            <a:ext cx="11330221" cy="10425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900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smtClean="0">
                <a:solidFill>
                  <a:schemeClr val="bg1"/>
                </a:solidFill>
              </a:rPr>
              <a:t>Fast</a:t>
            </a:r>
            <a:r>
              <a:rPr lang="ru-RU" sz="4800" b="1" dirty="0" smtClean="0">
                <a:solidFill>
                  <a:schemeClr val="bg1"/>
                </a:solidFill>
              </a:rPr>
              <a:t> </a:t>
            </a:r>
            <a:r>
              <a:rPr sz="4800" b="1" dirty="0" smtClean="0">
                <a:solidFill>
                  <a:schemeClr val="bg1"/>
                </a:solidFill>
              </a:rPr>
              <a:t>R</a:t>
            </a:r>
            <a:r>
              <a:rPr lang="ru-RU" sz="4800" b="1" dirty="0" smtClean="0">
                <a:solidFill>
                  <a:schemeClr val="bg1"/>
                </a:solidFill>
              </a:rPr>
              <a:t>-</a:t>
            </a:r>
            <a:r>
              <a:rPr sz="4800" b="1" dirty="0" smtClean="0">
                <a:solidFill>
                  <a:schemeClr val="bg1"/>
                </a:solidFill>
              </a:rPr>
              <a:t>CNN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30735" y="931490"/>
                <a:ext cx="11502640" cy="4230169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 sz="2000"/>
                </a:pPr>
                <a:r>
                  <a:rPr lang="en-US" sz="2200" dirty="0">
                    <a:solidFill>
                      <a:schemeClr val="bg1"/>
                    </a:solidFill>
                  </a:rPr>
                  <a:t>Fast-R-CNN-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модификация</a:t>
                </a:r>
                <a:r>
                  <a:rPr sz="2200" dirty="0">
                    <a:solidFill>
                      <a:schemeClr val="bg1"/>
                    </a:solidFill>
                  </a:rPr>
                  <a:t> R</a:t>
                </a:r>
                <a:r>
                  <a:rPr lang="ru-RU" sz="2200" dirty="0">
                    <a:solidFill>
                      <a:schemeClr val="bg1"/>
                    </a:solidFill>
                  </a:rPr>
                  <a:t>-</a:t>
                </a:r>
                <a:r>
                  <a:rPr sz="2200" dirty="0">
                    <a:solidFill>
                      <a:schemeClr val="bg1"/>
                    </a:solidFill>
                  </a:rPr>
                  <a:t>CNN </a:t>
                </a:r>
                <a:r>
                  <a:rPr sz="2200" dirty="0" err="1">
                    <a:solidFill>
                      <a:schemeClr val="bg1"/>
                    </a:solidFill>
                  </a:rPr>
                  <a:t>и</a:t>
                </a:r>
                <a:r>
                  <a:rPr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подхода </a:t>
                </a:r>
                <a:r>
                  <a:rPr sz="2200" dirty="0" err="1">
                    <a:solidFill>
                      <a:schemeClr val="bg1"/>
                    </a:solidFill>
                  </a:rPr>
                  <a:t>SPPNet</a:t>
                </a:r>
                <a:r>
                  <a:rPr sz="2200" dirty="0">
                    <a:solidFill>
                      <a:schemeClr val="bg1"/>
                    </a:solidFill>
                  </a:rPr>
                  <a:t>. 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Сеть использует операции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se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lective</a:t>
                </a:r>
                <a:r>
                  <a:rPr lang="en-US" sz="2200" dirty="0">
                    <a:solidFill>
                      <a:schemeClr val="bg1"/>
                    </a:solidFill>
                  </a:rPr>
                  <a:t> search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 затем </a:t>
                </a:r>
                <a:r>
                  <a:rPr sz="2200" dirty="0">
                    <a:solidFill>
                      <a:schemeClr val="bg1"/>
                    </a:solidFill>
                  </a:rPr>
                  <a:t>ROI Pooling</a:t>
                </a:r>
                <a:r>
                  <a:rPr lang="ru-RU" sz="2200" dirty="0">
                    <a:solidFill>
                      <a:schemeClr val="bg1"/>
                    </a:solidFill>
                  </a:rPr>
                  <a:t> для единого набора карт признаков, выделенного кодировщиком </a:t>
                </a:r>
                <a:r>
                  <a:rPr lang="en-US" sz="2200" dirty="0">
                    <a:solidFill>
                      <a:schemeClr val="bg1"/>
                    </a:solidFill>
                  </a:rPr>
                  <a:t>(backbone) </a:t>
                </a:r>
                <a:r>
                  <a:rPr lang="ru-RU" sz="2200" dirty="0">
                    <a:solidFill>
                      <a:schemeClr val="bg1"/>
                    </a:solidFill>
                  </a:rPr>
                  <a:t>для всего изображения</a:t>
                </a:r>
                <a:r>
                  <a:rPr sz="2200" dirty="0">
                    <a:solidFill>
                      <a:schemeClr val="bg1"/>
                    </a:solidFill>
                  </a:rPr>
                  <a:t>.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Подход позволил сократить время работы сети в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20 </a:t>
                </a:r>
                <a:r>
                  <a:rPr lang="ru-RU" sz="2200" dirty="0">
                    <a:solidFill>
                      <a:schemeClr val="bg1"/>
                    </a:solidFill>
                  </a:rPr>
                  <a:t>раз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 сравнению с </a:t>
                </a:r>
                <a:r>
                  <a:rPr lang="en-US" sz="2200" dirty="0">
                    <a:solidFill>
                      <a:schemeClr val="bg1"/>
                    </a:solidFill>
                  </a:rPr>
                  <a:t>R-CNN</a:t>
                </a:r>
                <a:endParaRPr lang="ru-RU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0735" y="931490"/>
                <a:ext cx="11502640" cy="4230169"/>
              </a:xfrm>
              <a:prstGeom prst="rect">
                <a:avLst/>
              </a:prstGeom>
              <a:blipFill>
                <a:blip r:embed="rId2"/>
                <a:stretch>
                  <a:fillRect l="-636" t="-18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FAE4B15D-5042-D143-81DA-3EDCB709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3246270" cy="30828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F65A42-1BEB-8643-9CDC-BF8217968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102" y="3429000"/>
            <a:ext cx="4272898" cy="30751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156265" y="920339"/>
            <a:ext cx="6696598" cy="4420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313299" y="3528502"/>
            <a:ext cx="127000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regression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538849" y="3449127"/>
            <a:ext cx="145980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90051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Заголовок 1"/>
          <p:cNvSpPr txBox="1">
            <a:spLocks noGrp="1"/>
          </p:cNvSpPr>
          <p:nvPr>
            <p:ph type="title"/>
          </p:nvPr>
        </p:nvSpPr>
        <p:spPr>
          <a:xfrm>
            <a:off x="359294" y="138084"/>
            <a:ext cx="11330221" cy="10425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900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Fast-RCNN</a:t>
            </a:r>
          </a:p>
        </p:txBody>
      </p:sp>
      <p:sp>
        <p:nvSpPr>
          <p:cNvPr id="171" name="Объект 2"/>
          <p:cNvSpPr txBox="1">
            <a:spLocks noGrp="1"/>
          </p:cNvSpPr>
          <p:nvPr>
            <p:ph type="body" idx="1"/>
          </p:nvPr>
        </p:nvSpPr>
        <p:spPr>
          <a:xfrm>
            <a:off x="230735" y="931490"/>
            <a:ext cx="11502640" cy="4230169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sz="2200" dirty="0">
                <a:solidFill>
                  <a:schemeClr val="bg1"/>
                </a:solidFill>
              </a:rPr>
              <a:t>ROI Pooling.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lang="ru-RU" sz="1800" dirty="0">
                <a:solidFill>
                  <a:schemeClr val="bg1"/>
                </a:solidFill>
              </a:rPr>
              <a:t>Каждый потенциальный регион трансформируется к заданному размеру (сжатие</a:t>
            </a:r>
            <a:r>
              <a:rPr lang="en-US" sz="1800" dirty="0">
                <a:solidFill>
                  <a:schemeClr val="bg1"/>
                </a:solidFill>
              </a:rPr>
              <a:t> resize</a:t>
            </a:r>
            <a:r>
              <a:rPr lang="ru-RU" sz="1800" dirty="0">
                <a:solidFill>
                  <a:schemeClr val="bg1"/>
                </a:solidFill>
              </a:rPr>
              <a:t>)</a:t>
            </a:r>
            <a:endParaRPr sz="2200" dirty="0">
              <a:solidFill>
                <a:schemeClr val="bg1"/>
              </a:solidFill>
            </a:endParaRPr>
          </a:p>
          <a:p>
            <a:pPr marL="1143000" lvl="2" indent="-228600">
              <a:spcBef>
                <a:spcPts val="500"/>
              </a:spcBef>
              <a:defRPr sz="1800"/>
            </a:pP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предсказания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размеров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sz="2200" dirty="0" err="1">
                <a:solidFill>
                  <a:schemeClr val="bg1"/>
                </a:solidFill>
              </a:rPr>
              <a:t>линейная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1143000" lvl="2" indent="-228600">
              <a:spcBef>
                <a:spcPts val="500"/>
              </a:spcBef>
              <a:defRPr sz="1800"/>
            </a:pP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предсказания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класса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sz="2200" dirty="0" err="1">
                <a:solidFill>
                  <a:schemeClr val="bg1"/>
                </a:solidFill>
              </a:rPr>
              <a:t>softmax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AE4B15D-5042-D143-81DA-3EDCB709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281" y="3046574"/>
            <a:ext cx="3665611" cy="34810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F65A42-1BEB-8643-9CDC-BF8217968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20" y="3046574"/>
            <a:ext cx="4836920" cy="34810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156265" y="920339"/>
            <a:ext cx="10380699" cy="153518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86218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Заголовок 1"/>
          <p:cNvSpPr txBox="1">
            <a:spLocks noGrp="1"/>
          </p:cNvSpPr>
          <p:nvPr>
            <p:ph type="title"/>
          </p:nvPr>
        </p:nvSpPr>
        <p:spPr>
          <a:xfrm>
            <a:off x="607051" y="178573"/>
            <a:ext cx="10746749" cy="91529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Faster-R-CNN</a:t>
            </a:r>
            <a:endParaRPr sz="4800" dirty="0"/>
          </a:p>
        </p:txBody>
      </p:sp>
      <p:sp>
        <p:nvSpPr>
          <p:cNvPr id="182" name="Объект 2"/>
          <p:cNvSpPr txBox="1">
            <a:spLocks noGrp="1"/>
          </p:cNvSpPr>
          <p:nvPr>
            <p:ph type="body" idx="1"/>
          </p:nvPr>
        </p:nvSpPr>
        <p:spPr>
          <a:xfrm>
            <a:off x="377371" y="965674"/>
            <a:ext cx="11364549" cy="5527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F</a:t>
            </a:r>
            <a:r>
              <a:rPr lang="en-US" sz="2200" dirty="0">
                <a:solidFill>
                  <a:schemeClr val="bg1"/>
                </a:solidFill>
              </a:rPr>
              <a:t>aster-R-CNN – </a:t>
            </a:r>
            <a:r>
              <a:rPr lang="ru-RU" sz="2200" dirty="0">
                <a:solidFill>
                  <a:schemeClr val="bg1"/>
                </a:solidFill>
              </a:rPr>
              <a:t>модификация </a:t>
            </a:r>
            <a:r>
              <a:rPr lang="en-US" sz="2200" dirty="0">
                <a:solidFill>
                  <a:schemeClr val="bg1"/>
                </a:solidFill>
              </a:rPr>
              <a:t>Fast-R-CNN,</a:t>
            </a:r>
            <a:r>
              <a:rPr sz="2200" dirty="0">
                <a:solidFill>
                  <a:schemeClr val="bg1"/>
                </a:solidFill>
              </a:rPr>
              <a:t> 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О</a:t>
            </a:r>
            <a:r>
              <a:rPr lang="en-US" sz="2200" dirty="0" err="1">
                <a:solidFill>
                  <a:schemeClr val="bg1"/>
                </a:solidFill>
              </a:rPr>
              <a:t>сн</a:t>
            </a:r>
            <a:r>
              <a:rPr lang="ru-RU" sz="2200" dirty="0" err="1">
                <a:solidFill>
                  <a:schemeClr val="bg1"/>
                </a:solidFill>
              </a:rPr>
              <a:t>овная</a:t>
            </a:r>
            <a:r>
              <a:rPr lang="ru-RU" sz="2200" dirty="0">
                <a:solidFill>
                  <a:schemeClr val="bg1"/>
                </a:solidFill>
              </a:rPr>
              <a:t> идея вместо </a:t>
            </a:r>
            <a:r>
              <a:rPr lang="en-US" sz="2200" dirty="0">
                <a:solidFill>
                  <a:schemeClr val="bg1"/>
                </a:solidFill>
              </a:rPr>
              <a:t>selective search </a:t>
            </a:r>
            <a:r>
              <a:rPr sz="2200" dirty="0" err="1">
                <a:solidFill>
                  <a:schemeClr val="bg1"/>
                </a:solidFill>
              </a:rPr>
              <a:t>добавить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небольшую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промежуточную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сверточную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предварительного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предсказания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результатов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en-US" sz="2200" dirty="0" smtClean="0">
                <a:solidFill>
                  <a:schemeClr val="bg1"/>
                </a:solidFill>
              </a:rPr>
              <a:t>(Region </a:t>
            </a:r>
            <a:r>
              <a:rPr lang="en-US" sz="2200" dirty="0">
                <a:solidFill>
                  <a:schemeClr val="bg1"/>
                </a:solidFill>
              </a:rPr>
              <a:t>proposal network, RPN)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Результаты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RPN – </a:t>
            </a:r>
            <a:r>
              <a:rPr lang="ru-RU" sz="2200" dirty="0">
                <a:solidFill>
                  <a:schemeClr val="bg1"/>
                </a:solidFill>
              </a:rPr>
              <a:t>боксы кандидаты.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для каждого кандидата проводится </a:t>
            </a:r>
            <a:r>
              <a:rPr lang="en-US" sz="2200" dirty="0" err="1">
                <a:solidFill>
                  <a:schemeClr val="bg1"/>
                </a:solidFill>
              </a:rPr>
              <a:t>ROIPooling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и дальнейшая обработка.</a:t>
            </a: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C6475A-8D04-B647-9312-9E0C06FF0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078" y="2483102"/>
            <a:ext cx="3708351" cy="42282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77371" y="1312387"/>
            <a:ext cx="11535466" cy="111461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8476717" y="2543947"/>
            <a:ext cx="1082539" cy="2031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regression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9674058" y="2483103"/>
            <a:ext cx="1082539" cy="1624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3033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113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Особенности функции потерь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6374" y="1313922"/>
            <a:ext cx="11300881" cy="471563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Несбалансированные классы.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dirty="0">
                <a:solidFill>
                  <a:schemeClr val="bg1"/>
                </a:solidFill>
              </a:rPr>
              <a:t>Объекты разных масштабов.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dirty="0">
                <a:solidFill>
                  <a:schemeClr val="bg1"/>
                </a:solidFill>
              </a:rPr>
              <a:t>Фон может быть фактором дисбаланса.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Можно выделить границы объекты, а можно весь объект  – функции потерь должны быть разные.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889" y="3588633"/>
            <a:ext cx="3653994" cy="30481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256374" y="1363368"/>
            <a:ext cx="11188699" cy="210331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280658" y="3794146"/>
                <a:ext cx="7351703" cy="31842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700" i="1" dirty="0" err="1">
                    <a:solidFill>
                      <a:schemeClr val="bg1"/>
                    </a:solidFill>
                  </a:rPr>
                  <a:t>Справочно</a:t>
                </a:r>
                <a:r>
                  <a:rPr lang="ru-RU" sz="1700" i="1" dirty="0">
                    <a:solidFill>
                      <a:schemeClr val="bg1"/>
                    </a:solidFill>
                  </a:rPr>
                  <a:t>: часто выборка не сбалансирована  - тогда следует </a:t>
                </a:r>
                <a:br>
                  <a:rPr lang="ru-RU" sz="1700" i="1" dirty="0">
                    <a:solidFill>
                      <a:schemeClr val="bg1"/>
                    </a:solidFill>
                  </a:rPr>
                </a:br>
                <a:r>
                  <a:rPr lang="ru-RU" sz="1700" dirty="0">
                    <a:solidFill>
                      <a:schemeClr val="bg1"/>
                    </a:solidFill>
                  </a:rPr>
                  <a:t>использовать соответствующие подходы компенсации дисбаланса:</a:t>
                </a:r>
              </a:p>
              <a:p>
                <a:pPr marL="542925" lvl="1">
                  <a:lnSpc>
                    <a:spcPct val="100000"/>
                  </a:lnSpc>
                </a:pPr>
                <a:r>
                  <a:rPr lang="ru-RU" sz="1700" dirty="0">
                    <a:solidFill>
                      <a:schemeClr val="bg1"/>
                    </a:solidFill>
                  </a:rPr>
                  <a:t>Взвешенная кросс-энтропия</a:t>
                </a:r>
                <a:endParaRPr lang="en-US" sz="1700" dirty="0">
                  <a:solidFill>
                    <a:schemeClr val="bg1"/>
                  </a:solidFill>
                </a:endParaRPr>
              </a:p>
              <a:p>
                <a:pPr marL="314325" lvl="1" indent="0" algn="ctr">
                  <a:lnSpc>
                    <a:spcPct val="100000"/>
                  </a:lnSpc>
                  <a:buNone/>
                </a:pPr>
                <a:r>
                  <a:rPr lang="ru-RU" sz="17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w</m:t>
                    </m:r>
                    <m:sSub>
                      <m:sSubPr>
                        <m:ctrlPr>
                          <a:rPr lang="en-US" sz="17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func>
                      <m:funcPr>
                        <m:ctrlPr>
                          <a:rPr lang="en-US" sz="17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17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sz="17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700" i="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func>
                    <m: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−(1−</m:t>
                    </m:r>
                    <m:sSub>
                      <m:sSubPr>
                        <m:ctrlPr>
                          <a:rPr lang="en-US" sz="17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17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7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7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700" i="0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1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7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700" i="0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ru-RU" sz="1700" dirty="0">
                  <a:solidFill>
                    <a:schemeClr val="bg1"/>
                  </a:solidFill>
                </a:endParaRPr>
              </a:p>
              <a:p>
                <a:pPr marL="1000125" lvl="2">
                  <a:lnSpc>
                    <a:spcPct val="100000"/>
                  </a:lnSpc>
                </a:pPr>
                <a:r>
                  <a:rPr lang="ru-RU" sz="1700" dirty="0">
                    <a:solidFill>
                      <a:schemeClr val="bg1"/>
                    </a:solidFill>
                  </a:rPr>
                  <a:t>Вес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1700" dirty="0">
                    <a:solidFill>
                      <a:schemeClr val="bg1"/>
                    </a:solidFill>
                  </a:rPr>
                  <a:t>выбирается обратно пропорционально относительному объему класса 1. </a:t>
                </a:r>
              </a:p>
              <a:p>
                <a:pPr marL="542925" lvl="1">
                  <a:lnSpc>
                    <a:spcPct val="100000"/>
                  </a:lnSpc>
                </a:pPr>
                <a:r>
                  <a:rPr lang="ru-RU" sz="1700" dirty="0" err="1">
                    <a:solidFill>
                      <a:schemeClr val="bg1"/>
                    </a:solidFill>
                  </a:rPr>
                  <a:t>Многоклассовая</a:t>
                </a:r>
                <a:r>
                  <a:rPr lang="ru-RU" sz="1700" dirty="0">
                    <a:solidFill>
                      <a:schemeClr val="bg1"/>
                    </a:solidFill>
                  </a:rPr>
                  <a:t> фокальная функция потерь</a:t>
                </a:r>
                <a:endParaRPr lang="en-US" sz="1700" dirty="0">
                  <a:solidFill>
                    <a:schemeClr val="bg1"/>
                  </a:solidFill>
                </a:endParaRPr>
              </a:p>
              <a:p>
                <a:pPr marL="314325" lvl="1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7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7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7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sz="17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17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7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17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1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7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7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7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700" i="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7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70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700" i="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ic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7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7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7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ic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1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7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17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7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700" i="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ic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ru-RU" sz="1700" dirty="0">
                  <a:solidFill>
                    <a:schemeClr val="bg1"/>
                  </a:solidFill>
                </a:endParaRPr>
              </a:p>
              <a:p>
                <a:pPr marL="314325" lvl="1"/>
                <a:r>
                  <a:rPr lang="ru-RU" sz="1700" dirty="0">
                    <a:solidFill>
                      <a:schemeClr val="bg1"/>
                    </a:solidFill>
                  </a:rPr>
                  <a:t>Параметр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и</m:t>
                    </m:r>
                    <m: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7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sz="1700" dirty="0">
                    <a:solidFill>
                      <a:schemeClr val="bg1"/>
                    </a:solidFill>
                  </a:rPr>
                  <a:t> </a:t>
                </a:r>
                <a:r>
                  <a:rPr lang="ru-RU" sz="1700" dirty="0">
                    <a:solidFill>
                      <a:schemeClr val="bg1"/>
                    </a:solidFill>
                  </a:rPr>
                  <a:t>выбираются обратно пропорционально объему класса.</a:t>
                </a:r>
              </a:p>
              <a:p>
                <a:pPr marL="314325" lvl="1" indent="0" algn="ctr">
                  <a:lnSpc>
                    <a:spcPct val="100000"/>
                  </a:lnSpc>
                  <a:buNone/>
                </a:pPr>
                <a:endParaRPr lang="ru-RU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58" y="3794146"/>
                <a:ext cx="7351703" cy="3184205"/>
              </a:xfrm>
              <a:prstGeom prst="rect">
                <a:avLst/>
              </a:prstGeom>
              <a:blipFill>
                <a:blip r:embed="rId3"/>
                <a:stretch>
                  <a:fillRect l="-498" t="-5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6234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2D3856E-C23A-164F-AD59-C457C78EA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18404"/>
          <a:stretch/>
        </p:blipFill>
        <p:spPr>
          <a:xfrm>
            <a:off x="4280594" y="3421630"/>
            <a:ext cx="5838765" cy="3036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86" name="Заголовок 1"/>
          <p:cNvSpPr txBox="1">
            <a:spLocks noGrp="1"/>
          </p:cNvSpPr>
          <p:nvPr>
            <p:ph type="title"/>
          </p:nvPr>
        </p:nvSpPr>
        <p:spPr>
          <a:xfrm>
            <a:off x="589660" y="284637"/>
            <a:ext cx="10764140" cy="8092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Fast-RCNN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32229" y="965675"/>
                <a:ext cx="11611428" cy="298786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algn="just">
                  <a:defRPr sz="2000"/>
                </a:pPr>
                <a:r>
                  <a:rPr lang="en" sz="2200" dirty="0" err="1">
                    <a:solidFill>
                      <a:schemeClr val="bg1"/>
                    </a:solidFill>
                  </a:rPr>
                  <a:t>Иде</a:t>
                </a:r>
                <a:r>
                  <a:rPr lang="ru-RU" sz="2200" dirty="0">
                    <a:solidFill>
                      <a:schemeClr val="bg1"/>
                    </a:solidFill>
                  </a:rPr>
                  <a:t>я </a:t>
                </a:r>
                <a:r>
                  <a:rPr lang="en" sz="2200" dirty="0">
                    <a:solidFill>
                      <a:schemeClr val="bg1"/>
                    </a:solidFill>
                  </a:rPr>
                  <a:t>RPN – </a:t>
                </a:r>
                <a:r>
                  <a:rPr lang="ru-RU" sz="2200" dirty="0">
                    <a:solidFill>
                      <a:schemeClr val="bg1"/>
                    </a:solidFill>
                  </a:rPr>
                  <a:t>скользит окно </a:t>
                </a: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(ядро фильтра) по результатам карт признаков</a:t>
                </a:r>
              </a:p>
              <a:p>
                <a:pPr lvl="2" algn="just"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например карты с глубиной 256. </a:t>
                </a:r>
              </a:p>
              <a:p>
                <a:pPr lvl="1" algn="just"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Результат каждого окна – т.н.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анхор</a:t>
                </a:r>
                <a:r>
                  <a:rPr lang="ru-RU" sz="2200" dirty="0">
                    <a:solidFill>
                      <a:schemeClr val="bg1"/>
                    </a:solidFill>
                  </a:rPr>
                  <a:t> – регион кандидат.</a:t>
                </a:r>
              </a:p>
              <a:p>
                <a:pPr algn="just"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Для каждого окна результаты векторизуются и по ним определяются:</a:t>
                </a:r>
              </a:p>
              <a:p>
                <a:pPr lvl="1" algn="just">
                  <a:defRPr sz="2000"/>
                </a:pPr>
                <a:r>
                  <a:rPr lang="ru-RU" sz="2000" dirty="0">
                    <a:solidFill>
                      <a:schemeClr val="bg1"/>
                    </a:solidFill>
                  </a:rPr>
                  <a:t>координаты </a:t>
                </a:r>
              </a:p>
              <a:p>
                <a:pPr lvl="1" algn="just">
                  <a:defRPr sz="2000"/>
                </a:pPr>
                <a:r>
                  <a:rPr lang="ru-RU" sz="2000" dirty="0">
                    <a:solidFill>
                      <a:schemeClr val="bg1"/>
                    </a:solidFill>
                  </a:rPr>
                  <a:t>классификация есть</a:t>
                </a:r>
                <a:r>
                  <a:rPr lang="en-US" sz="2000" dirty="0">
                    <a:solidFill>
                      <a:schemeClr val="bg1"/>
                    </a:solidFill>
                  </a:rPr>
                  <a:t>/</a:t>
                </a:r>
                <a:r>
                  <a:rPr lang="ru-RU" sz="2000" dirty="0">
                    <a:solidFill>
                      <a:schemeClr val="bg1"/>
                    </a:solidFill>
                  </a:rPr>
                  <a:t>нет объект (бинарная классификация).</a:t>
                </a:r>
              </a:p>
            </p:txBody>
          </p:sp>
        </mc:Choice>
        <mc:Fallback xmlns="">
          <p:sp>
            <p:nvSpPr>
              <p:cNvPr id="187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2229" y="965675"/>
                <a:ext cx="11611428" cy="2987860"/>
              </a:xfrm>
              <a:prstGeom prst="rect">
                <a:avLst/>
              </a:prstGeom>
              <a:blipFill>
                <a:blip r:embed="rId3"/>
                <a:stretch>
                  <a:fillRect l="-577" t="-22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/>
          <p:cNvSpPr/>
          <p:nvPr/>
        </p:nvSpPr>
        <p:spPr>
          <a:xfrm>
            <a:off x="156264" y="920340"/>
            <a:ext cx="10021777" cy="118192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9044940" y="4335780"/>
            <a:ext cx="1036320" cy="213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Scale =1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839200" y="5761824"/>
            <a:ext cx="1188720" cy="213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Scale = 0.5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72475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Заголовок 1"/>
          <p:cNvSpPr txBox="1">
            <a:spLocks noGrp="1"/>
          </p:cNvSpPr>
          <p:nvPr>
            <p:ph type="title"/>
          </p:nvPr>
        </p:nvSpPr>
        <p:spPr>
          <a:xfrm>
            <a:off x="589660" y="284637"/>
            <a:ext cx="10764140" cy="8092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Faster-R-CNN</a:t>
            </a:r>
            <a:endParaRPr sz="4800" dirty="0"/>
          </a:p>
        </p:txBody>
      </p:sp>
      <p:sp>
        <p:nvSpPr>
          <p:cNvPr id="187" name="Объект 2"/>
          <p:cNvSpPr txBox="1">
            <a:spLocks noGrp="1"/>
          </p:cNvSpPr>
          <p:nvPr>
            <p:ph type="body" idx="1"/>
          </p:nvPr>
        </p:nvSpPr>
        <p:spPr>
          <a:xfrm>
            <a:off x="232229" y="965675"/>
            <a:ext cx="11611428" cy="298786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lvl="1"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Центром каждого </a:t>
            </a:r>
            <a:r>
              <a:rPr lang="ru-RU" sz="2200" dirty="0" err="1">
                <a:solidFill>
                  <a:schemeClr val="bg1"/>
                </a:solidFill>
              </a:rPr>
              <a:t>анхора</a:t>
            </a:r>
            <a:r>
              <a:rPr lang="ru-RU" sz="2200" dirty="0">
                <a:solidFill>
                  <a:schemeClr val="bg1"/>
                </a:solidFill>
              </a:rPr>
              <a:t> является центр ядра фильтра. </a:t>
            </a:r>
          </a:p>
          <a:p>
            <a:pPr lvl="2" algn="just">
              <a:defRPr sz="2000"/>
            </a:pPr>
            <a:r>
              <a:rPr lang="ru-RU" sz="1800" dirty="0">
                <a:solidFill>
                  <a:schemeClr val="bg1"/>
                </a:solidFill>
              </a:rPr>
              <a:t>Если для результата работы ядра вероятность наличия объекта выше порога, </a:t>
            </a:r>
            <a:br>
              <a:rPr lang="ru-RU" sz="1800" dirty="0">
                <a:solidFill>
                  <a:schemeClr val="bg1"/>
                </a:solidFill>
              </a:rPr>
            </a:br>
            <a:r>
              <a:rPr lang="ru-RU" sz="1800" dirty="0">
                <a:solidFill>
                  <a:schemeClr val="bg1"/>
                </a:solidFill>
              </a:rPr>
              <a:t>он считается положительным </a:t>
            </a:r>
            <a:r>
              <a:rPr lang="ru-RU" sz="1800" dirty="0" err="1">
                <a:solidFill>
                  <a:schemeClr val="bg1"/>
                </a:solidFill>
              </a:rPr>
              <a:t>анхором</a:t>
            </a:r>
            <a:r>
              <a:rPr lang="ru-RU" sz="1800" dirty="0">
                <a:solidFill>
                  <a:schemeClr val="bg1"/>
                </a:solidFill>
              </a:rPr>
              <a:t> (якорем, </a:t>
            </a:r>
            <a:r>
              <a:rPr lang="en" sz="1800" dirty="0">
                <a:solidFill>
                  <a:schemeClr val="bg1"/>
                </a:solidFill>
              </a:rPr>
              <a:t>anchor boxes</a:t>
            </a:r>
            <a:r>
              <a:rPr lang="ru-RU" sz="1800" dirty="0">
                <a:solidFill>
                  <a:schemeClr val="bg1"/>
                </a:solidFill>
              </a:rPr>
              <a:t>)</a:t>
            </a:r>
          </a:p>
          <a:p>
            <a:pPr lvl="1"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Для  каждого региона кандидата может создаваться несколько </a:t>
            </a:r>
            <a:r>
              <a:rPr lang="ru-RU" sz="2200" dirty="0" err="1">
                <a:solidFill>
                  <a:schemeClr val="bg1"/>
                </a:solidFill>
              </a:rPr>
              <a:t>анхоров</a:t>
            </a:r>
            <a:endParaRPr lang="ru-RU" sz="2200" dirty="0">
              <a:solidFill>
                <a:schemeClr val="bg1"/>
              </a:solidFill>
            </a:endParaRPr>
          </a:p>
          <a:p>
            <a:pPr lvl="2" algn="just">
              <a:defRPr sz="2000"/>
            </a:pPr>
            <a:r>
              <a:rPr lang="ru-RU" sz="1800" dirty="0">
                <a:solidFill>
                  <a:schemeClr val="bg1"/>
                </a:solidFill>
              </a:rPr>
              <a:t>9 в оригинале</a:t>
            </a:r>
            <a:r>
              <a:rPr lang="en" sz="1800" dirty="0">
                <a:solidFill>
                  <a:schemeClr val="bg1"/>
                </a:solidFill>
              </a:rPr>
              <a:t>.</a:t>
            </a:r>
            <a:endParaRPr lang="ru-RU" sz="1800" dirty="0">
              <a:solidFill>
                <a:schemeClr val="bg1"/>
              </a:solidFill>
            </a:endParaRPr>
          </a:p>
          <a:p>
            <a:pPr lvl="1"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задаются своим:</a:t>
            </a:r>
          </a:p>
          <a:p>
            <a:pPr lvl="2">
              <a:defRPr sz="2000"/>
            </a:pPr>
            <a:r>
              <a:rPr lang="ru-RU" dirty="0">
                <a:solidFill>
                  <a:schemeClr val="bg1"/>
                </a:solidFill>
              </a:rPr>
              <a:t>соотношениями сторон (</a:t>
            </a:r>
            <a:r>
              <a:rPr lang="en" dirty="0">
                <a:solidFill>
                  <a:schemeClr val="bg1"/>
                </a:solidFill>
              </a:rPr>
              <a:t>aspect ratio), </a:t>
            </a:r>
            <a:r>
              <a:rPr lang="ru-RU" dirty="0">
                <a:solidFill>
                  <a:schemeClr val="bg1"/>
                </a:solidFill>
              </a:rPr>
              <a:t>например 1:1, 2:3, 3:2</a:t>
            </a:r>
          </a:p>
          <a:p>
            <a:pPr lvl="2">
              <a:defRPr sz="2000"/>
            </a:pPr>
            <a:r>
              <a:rPr lang="ru-RU" dirty="0">
                <a:solidFill>
                  <a:schemeClr val="bg1"/>
                </a:solidFill>
              </a:rPr>
              <a:t>Масштабами: 1, 2, 3</a:t>
            </a:r>
          </a:p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Общее число </a:t>
            </a:r>
            <a:r>
              <a:rPr lang="ru-RU" sz="2200" dirty="0" err="1">
                <a:solidFill>
                  <a:schemeClr val="bg1"/>
                </a:solidFill>
              </a:rPr>
              <a:t>анхоров</a:t>
            </a:r>
            <a:r>
              <a:rPr lang="ru-RU" sz="2200" dirty="0">
                <a:solidFill>
                  <a:schemeClr val="bg1"/>
                </a:solidFill>
              </a:rPr>
              <a:t> может быть сокращено при помощи </a:t>
            </a:r>
            <a:r>
              <a:rPr lang="en-US" sz="2200" dirty="0">
                <a:solidFill>
                  <a:schemeClr val="bg1"/>
                </a:solidFill>
              </a:rPr>
              <a:t>NMS</a:t>
            </a:r>
            <a:endParaRPr lang="ru-RU" sz="2200" dirty="0">
              <a:solidFill>
                <a:schemeClr val="bg1"/>
              </a:solidFill>
            </a:endParaRPr>
          </a:p>
          <a:p>
            <a:pPr lvl="2">
              <a:defRPr sz="2000"/>
            </a:pPr>
            <a:endParaRPr lang="en" sz="1800" dirty="0">
              <a:solidFill>
                <a:schemeClr val="bg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2D3856E-C23A-164F-AD59-C457C78EA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917" y="3926680"/>
            <a:ext cx="4477453" cy="27571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5" name="Объект 2">
            <a:extLst>
              <a:ext uri="{FF2B5EF4-FFF2-40B4-BE49-F238E27FC236}">
                <a16:creationId xmlns:a16="http://schemas.microsoft.com/office/drawing/2014/main" id="{4E0C1BED-CDCE-8048-A755-EE489D441E65}"/>
              </a:ext>
            </a:extLst>
          </p:cNvPr>
          <p:cNvSpPr txBox="1">
            <a:spLocks/>
          </p:cNvSpPr>
          <p:nvPr/>
        </p:nvSpPr>
        <p:spPr>
          <a:xfrm>
            <a:off x="232229" y="3757024"/>
            <a:ext cx="5871028" cy="2497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marR="0" lvl="1" indent="-228600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pP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92996" y="920340"/>
            <a:ext cx="7748597" cy="4258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27290" y="1751294"/>
            <a:ext cx="9280732" cy="4258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742060" y="2395542"/>
            <a:ext cx="9118362" cy="1379904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36037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907486" cy="118169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Mask </a:t>
            </a:r>
            <a:r>
              <a:rPr sz="4800" b="1" dirty="0" smtClean="0">
                <a:solidFill>
                  <a:schemeClr val="bg1"/>
                </a:solidFill>
              </a:rPr>
              <a:t>R</a:t>
            </a:r>
            <a:r>
              <a:rPr lang="en" sz="4800" b="1" dirty="0">
                <a:solidFill>
                  <a:schemeClr val="bg1"/>
                </a:solidFill>
              </a:rPr>
              <a:t>-</a:t>
            </a:r>
            <a:r>
              <a:rPr sz="4800" b="1" dirty="0" smtClean="0">
                <a:solidFill>
                  <a:schemeClr val="bg1"/>
                </a:solidFill>
              </a:rPr>
              <a:t>CNN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461" name="Объект 2"/>
          <p:cNvSpPr txBox="1">
            <a:spLocks noGrp="1"/>
          </p:cNvSpPr>
          <p:nvPr>
            <p:ph type="body" idx="1"/>
          </p:nvPr>
        </p:nvSpPr>
        <p:spPr>
          <a:xfrm>
            <a:off x="153773" y="1182973"/>
            <a:ext cx="11365958" cy="23410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Сеть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продолжает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идеи</a:t>
            </a:r>
            <a:r>
              <a:rPr sz="2200" dirty="0">
                <a:solidFill>
                  <a:schemeClr val="bg1"/>
                </a:solidFill>
              </a:rPr>
              <a:t> faster-R-</a:t>
            </a:r>
            <a:r>
              <a:rPr lang="en-US" sz="2200" dirty="0">
                <a:solidFill>
                  <a:schemeClr val="bg1"/>
                </a:solidFill>
              </a:rPr>
              <a:t>CNN</a:t>
            </a:r>
            <a:r>
              <a:rPr sz="2200" dirty="0">
                <a:solidFill>
                  <a:schemeClr val="bg1"/>
                </a:solidFill>
              </a:rPr>
              <a:t> (2017)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и предлагает также </a:t>
            </a:r>
            <a:r>
              <a:rPr lang="ru-RU" sz="2200" dirty="0" err="1">
                <a:solidFill>
                  <a:schemeClr val="bg1"/>
                </a:solidFill>
              </a:rPr>
              <a:t>экземплярную</a:t>
            </a:r>
            <a:r>
              <a:rPr lang="ru-RU" sz="2200" dirty="0">
                <a:solidFill>
                  <a:schemeClr val="bg1"/>
                </a:solidFill>
              </a:rPr>
              <a:t> сегментацию.</a:t>
            </a:r>
            <a:endParaRPr sz="2200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Экземплярная</a:t>
            </a:r>
            <a:r>
              <a:rPr lang="ru-RU" sz="2200" dirty="0">
                <a:solidFill>
                  <a:schemeClr val="bg1"/>
                </a:solidFill>
              </a:rPr>
              <a:t> сегментация реализуется как </a:t>
            </a:r>
            <a:r>
              <a:rPr lang="ru-RU" sz="2200" dirty="0" err="1">
                <a:solidFill>
                  <a:schemeClr val="bg1"/>
                </a:solidFill>
              </a:rPr>
              <a:t>попиксельная</a:t>
            </a:r>
            <a:r>
              <a:rPr lang="ru-RU" sz="2200" dirty="0">
                <a:solidFill>
                  <a:schemeClr val="bg1"/>
                </a:solidFill>
              </a:rPr>
              <a:t> классификация по картам признаков, образованным в количестве, соответствующем числу объектов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То есть для каждого объекта производится семантическая сегментация</a:t>
            </a:r>
            <a:r>
              <a:rPr lang="ru-RU" sz="18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243" y="2657475"/>
            <a:ext cx="3777992" cy="39444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53773" y="1182973"/>
            <a:ext cx="11759064" cy="118169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84271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907486" cy="118169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Mask RCNN</a:t>
            </a:r>
          </a:p>
        </p:txBody>
      </p:sp>
      <p:sp>
        <p:nvSpPr>
          <p:cNvPr id="461" name="Объект 2"/>
          <p:cNvSpPr txBox="1">
            <a:spLocks noGrp="1"/>
          </p:cNvSpPr>
          <p:nvPr>
            <p:ph type="body" idx="1"/>
          </p:nvPr>
        </p:nvSpPr>
        <p:spPr>
          <a:xfrm>
            <a:off x="153773" y="1182973"/>
            <a:ext cx="11365958" cy="556424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В </a:t>
            </a:r>
            <a:r>
              <a:rPr sz="2200" dirty="0" err="1">
                <a:solidFill>
                  <a:schemeClr val="bg1"/>
                </a:solidFill>
              </a:rPr>
              <a:t>отличии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от</a:t>
            </a:r>
            <a:r>
              <a:rPr sz="2200" dirty="0">
                <a:solidFill>
                  <a:schemeClr val="bg1"/>
                </a:solidFill>
              </a:rPr>
              <a:t> ROI pooling в Faster RCNN </a:t>
            </a:r>
            <a:r>
              <a:rPr sz="2200" dirty="0" err="1">
                <a:solidFill>
                  <a:schemeClr val="bg1"/>
                </a:solidFill>
              </a:rPr>
              <a:t>тут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/>
            </a:r>
            <a:br>
              <a:rPr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ROI Align pooling 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defRPr sz="2000"/>
            </a:pPr>
            <a:r>
              <a:rPr lang="en-US" sz="2200" dirty="0">
                <a:solidFill>
                  <a:schemeClr val="bg1"/>
                </a:solidFill>
              </a:rPr>
              <a:t>ROI Align </a:t>
            </a:r>
            <a:r>
              <a:rPr sz="2200" dirty="0" err="1">
                <a:solidFill>
                  <a:schemeClr val="bg1"/>
                </a:solidFill>
              </a:rPr>
              <a:t>замена</a:t>
            </a:r>
            <a:r>
              <a:rPr sz="2200" dirty="0">
                <a:solidFill>
                  <a:schemeClr val="bg1"/>
                </a:solidFill>
              </a:rPr>
              <a:t> max pooling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bilinear interpolation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marL="685800" lvl="2">
              <a:lnSpc>
                <a:spcPct val="11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Подход дает выигрыш в 10-50%.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341" y="1925788"/>
            <a:ext cx="4475838" cy="4673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53773" y="1235836"/>
            <a:ext cx="7024694" cy="1379904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00580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Feature Pyramidal Network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093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200" b="1" dirty="0" err="1">
                <a:solidFill>
                  <a:schemeClr val="bg1"/>
                </a:solidFill>
              </a:rPr>
              <a:t>Основная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b="1" dirty="0" err="1">
                <a:solidFill>
                  <a:schemeClr val="bg1"/>
                </a:solidFill>
              </a:rPr>
              <a:t>идея</a:t>
            </a:r>
            <a:r>
              <a:rPr sz="2200" b="1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каждый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сжимает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тогда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потерять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lang="ru-RU" sz="22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200" dirty="0" err="1">
                <a:solidFill>
                  <a:schemeClr val="bg1"/>
                </a:solidFill>
              </a:rPr>
              <a:t>Дл</a:t>
            </a:r>
            <a:r>
              <a:rPr lang="ru-RU" sz="2200" dirty="0">
                <a:solidFill>
                  <a:schemeClr val="bg1"/>
                </a:solidFill>
              </a:rPr>
              <a:t>я сохранения информации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пирамида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слоев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сохраненные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масштабируются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складываются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20" y="3200525"/>
            <a:ext cx="6522720" cy="34923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75964" y="894005"/>
            <a:ext cx="11346380" cy="73824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1177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Cascade R-CNN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093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200" b="1" dirty="0" err="1">
                <a:solidFill>
                  <a:schemeClr val="bg1"/>
                </a:solidFill>
              </a:rPr>
              <a:t>Основная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b="1" dirty="0" err="1">
                <a:solidFill>
                  <a:schemeClr val="bg1"/>
                </a:solidFill>
              </a:rPr>
              <a:t>идея</a:t>
            </a:r>
            <a:r>
              <a:rPr sz="2200" b="1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каждый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сжимает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тогда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потерять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lang="ru-RU" sz="22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200" dirty="0" err="1">
                <a:solidFill>
                  <a:schemeClr val="bg1"/>
                </a:solidFill>
              </a:rPr>
              <a:t>Дл</a:t>
            </a:r>
            <a:r>
              <a:rPr lang="ru-RU" sz="2200" dirty="0">
                <a:solidFill>
                  <a:schemeClr val="bg1"/>
                </a:solidFill>
              </a:rPr>
              <a:t>я сохранения информации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пирамида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слоев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сохраненные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масштабируются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складываются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75964" y="894005"/>
            <a:ext cx="11346380" cy="73824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AutoShape 2" descr="Architecture of Faster-RCNN (left) and Cascade-RCNN (right) [25]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64" y="3458001"/>
            <a:ext cx="5135589" cy="2066319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614255" y="5669761"/>
            <a:ext cx="1638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Cascade R-CNN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69576" y="5986808"/>
            <a:ext cx="1440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Faster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R-CNN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 descr="HTC Explained | Papers With C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543" y="3197033"/>
            <a:ext cx="6254013" cy="284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9373214" y="6197349"/>
            <a:ext cx="1811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HTC Mask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R-CNN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9045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Feature Pyramidal </a:t>
            </a:r>
            <a:r>
              <a:rPr sz="4800" b="1" dirty="0" smtClean="0">
                <a:solidFill>
                  <a:schemeClr val="bg1"/>
                </a:solidFill>
              </a:rPr>
              <a:t>Network</a:t>
            </a:r>
            <a:r>
              <a:rPr lang="ru-RU" sz="4800" b="1" dirty="0" smtClean="0">
                <a:solidFill>
                  <a:schemeClr val="bg1"/>
                </a:solidFill>
              </a:rPr>
              <a:t> напомним</a:t>
            </a:r>
            <a:r>
              <a:rPr lang="en-US" sz="4800" b="1" dirty="0" smtClean="0">
                <a:solidFill>
                  <a:schemeClr val="bg1"/>
                </a:solidFill>
              </a:rPr>
              <a:t> 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093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200" b="1" dirty="0" err="1">
                <a:solidFill>
                  <a:schemeClr val="bg1"/>
                </a:solidFill>
              </a:rPr>
              <a:t>Основная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b="1" dirty="0" err="1">
                <a:solidFill>
                  <a:schemeClr val="bg1"/>
                </a:solidFill>
              </a:rPr>
              <a:t>идея</a:t>
            </a:r>
            <a:r>
              <a:rPr sz="2200" b="1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каждый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сжимает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тогда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потерять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lang="ru-RU" sz="22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200" dirty="0" err="1">
                <a:solidFill>
                  <a:schemeClr val="bg1"/>
                </a:solidFill>
              </a:rPr>
              <a:t>Дл</a:t>
            </a:r>
            <a:r>
              <a:rPr lang="ru-RU" sz="2200" dirty="0">
                <a:solidFill>
                  <a:schemeClr val="bg1"/>
                </a:solidFill>
              </a:rPr>
              <a:t>я сохранения информации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пирамида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слоев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сохраненные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масштабируются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складываются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20" y="3200525"/>
            <a:ext cx="6522720" cy="34923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75964" y="894005"/>
            <a:ext cx="11346380" cy="73824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26943" y="591820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NMS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29350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239864" y="4006312"/>
            <a:ext cx="9616699" cy="23634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6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305303"/>
            <a:ext cx="10881053" cy="10735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YOLO (You Look Only Once)</a:t>
            </a:r>
          </a:p>
        </p:txBody>
      </p:sp>
      <p:sp>
        <p:nvSpPr>
          <p:cNvPr id="267" name="Объект 2"/>
          <p:cNvSpPr txBox="1">
            <a:spLocks noGrp="1"/>
          </p:cNvSpPr>
          <p:nvPr>
            <p:ph type="body" idx="1"/>
          </p:nvPr>
        </p:nvSpPr>
        <p:spPr>
          <a:xfrm>
            <a:off x="384650" y="1130949"/>
            <a:ext cx="10881053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YOLO </a:t>
            </a:r>
            <a:r>
              <a:rPr sz="2200" dirty="0" err="1">
                <a:solidFill>
                  <a:schemeClr val="bg1"/>
                </a:solidFill>
              </a:rPr>
              <a:t>решает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задачу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обнаружения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как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задачу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регрессии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Сеть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преобразует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изображение</a:t>
            </a:r>
            <a:r>
              <a:rPr sz="2200" dirty="0">
                <a:solidFill>
                  <a:schemeClr val="bg1"/>
                </a:solidFill>
              </a:rPr>
              <a:t> в 30 </a:t>
            </a:r>
            <a:r>
              <a:rPr sz="2200" dirty="0" err="1">
                <a:solidFill>
                  <a:schemeClr val="bg1"/>
                </a:solidFill>
              </a:rPr>
              <a:t>матриц</a:t>
            </a:r>
            <a:r>
              <a:rPr sz="2200" dirty="0">
                <a:solidFill>
                  <a:schemeClr val="bg1"/>
                </a:solidFill>
              </a:rPr>
              <a:t> 7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×</a:t>
            </a: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 dirty="0">
                <a:solidFill>
                  <a:schemeClr val="bg1"/>
                </a:solidFill>
              </a:rPr>
              <a:t>7</a:t>
            </a:r>
            <a:r>
              <a:rPr lang="ru-RU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×</a:t>
            </a: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30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тензонр</a:t>
            </a:r>
            <a:r>
              <a:rPr sz="2200" dirty="0">
                <a:solidFill>
                  <a:schemeClr val="bg1"/>
                </a:solidFill>
              </a:rPr>
              <a:t>) 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где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7x7 – 49 </a:t>
            </a:r>
            <a:r>
              <a:rPr dirty="0" err="1">
                <a:solidFill>
                  <a:schemeClr val="bg1"/>
                </a:solidFill>
              </a:rPr>
              <a:t>ячеек</a:t>
            </a:r>
            <a:r>
              <a:rPr dirty="0">
                <a:solidFill>
                  <a:schemeClr val="bg1"/>
                </a:solidFill>
              </a:rPr>
              <a:t>, в </a:t>
            </a:r>
            <a:r>
              <a:rPr dirty="0" err="1">
                <a:solidFill>
                  <a:schemeClr val="bg1"/>
                </a:solidFill>
              </a:rPr>
              <a:t>которых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могут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быть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найдены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объекты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размером</a:t>
            </a:r>
            <a:r>
              <a:rPr dirty="0">
                <a:solidFill>
                  <a:schemeClr val="bg1"/>
                </a:solidFill>
              </a:rPr>
              <a:t> (</a:t>
            </a:r>
            <a:r>
              <a:rPr dirty="0" err="1">
                <a:solidFill>
                  <a:schemeClr val="bg1"/>
                </a:solidFill>
              </a:rPr>
              <a:t>x,y,w,h,c</a:t>
            </a:r>
            <a:r>
              <a:rPr dirty="0">
                <a:solidFill>
                  <a:schemeClr val="bg1"/>
                </a:solidFill>
              </a:rPr>
              <a:t>)*B+</a:t>
            </a:r>
            <a:r>
              <a:rPr lang="en-US" dirty="0">
                <a:solidFill>
                  <a:schemeClr val="bg1"/>
                </a:solidFill>
              </a:rPr>
              <a:t>K</a:t>
            </a:r>
            <a:r>
              <a:rPr dirty="0">
                <a:solidFill>
                  <a:schemeClr val="bg1"/>
                </a:solidFill>
              </a:rPr>
              <a:t>,  </a:t>
            </a:r>
            <a:endParaRPr lang="en-US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 err="1">
                <a:solidFill>
                  <a:schemeClr val="bg1"/>
                </a:solidFill>
              </a:rPr>
              <a:t>x,y,w,h</a:t>
            </a:r>
            <a:r>
              <a:rPr dirty="0">
                <a:solidFill>
                  <a:schemeClr val="bg1"/>
                </a:solidFill>
              </a:rPr>
              <a:t> – </a:t>
            </a:r>
            <a:r>
              <a:rPr dirty="0" err="1">
                <a:solidFill>
                  <a:schemeClr val="bg1"/>
                </a:solidFill>
              </a:rPr>
              <a:t>координаты</a:t>
            </a:r>
            <a:r>
              <a:rPr dirty="0">
                <a:solidFill>
                  <a:schemeClr val="bg1"/>
                </a:solidFill>
              </a:rPr>
              <a:t> и </a:t>
            </a:r>
            <a:r>
              <a:rPr dirty="0" err="1">
                <a:solidFill>
                  <a:schemeClr val="bg1"/>
                </a:solidFill>
              </a:rPr>
              <a:t>размер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Bbox</a:t>
            </a:r>
            <a:endParaRPr lang="en-US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с</a:t>
            </a:r>
            <a:r>
              <a:rPr dirty="0">
                <a:solidFill>
                  <a:schemeClr val="bg1"/>
                </a:solidFill>
              </a:rPr>
              <a:t> – </a:t>
            </a:r>
            <a:r>
              <a:rPr lang="ru-RU" dirty="0">
                <a:solidFill>
                  <a:schemeClr val="bg1"/>
                </a:solidFill>
              </a:rPr>
              <a:t>уверенность того, что </a:t>
            </a:r>
            <a:r>
              <a:rPr dirty="0">
                <a:solidFill>
                  <a:schemeClr val="bg1"/>
                </a:solidFill>
              </a:rPr>
              <a:t>в </a:t>
            </a:r>
            <a:r>
              <a:rPr dirty="0" err="1">
                <a:solidFill>
                  <a:schemeClr val="bg1"/>
                </a:solidFill>
              </a:rPr>
              <a:t>Bbox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есть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объект</a:t>
            </a:r>
            <a:r>
              <a:rPr lang="ru-RU" dirty="0">
                <a:solidFill>
                  <a:schemeClr val="bg1"/>
                </a:solidFill>
              </a:rPr>
              <a:t> (не фон)</a:t>
            </a:r>
            <a:r>
              <a:rPr dirty="0">
                <a:solidFill>
                  <a:schemeClr val="bg1"/>
                </a:solidFill>
              </a:rPr>
              <a:t>, </a:t>
            </a:r>
            <a:endParaRPr lang="en-US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B – </a:t>
            </a:r>
            <a:r>
              <a:rPr dirty="0" err="1">
                <a:solidFill>
                  <a:schemeClr val="bg1"/>
                </a:solidFill>
              </a:rPr>
              <a:t>число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Bbox</a:t>
            </a:r>
            <a:r>
              <a:rPr dirty="0">
                <a:solidFill>
                  <a:schemeClr val="bg1"/>
                </a:solidFill>
              </a:rPr>
              <a:t> (2 в </a:t>
            </a:r>
            <a:r>
              <a:rPr dirty="0" err="1">
                <a:solidFill>
                  <a:schemeClr val="bg1"/>
                </a:solidFill>
              </a:rPr>
              <a:t>оригинале</a:t>
            </a:r>
            <a:r>
              <a:rPr dirty="0">
                <a:solidFill>
                  <a:schemeClr val="bg1"/>
                </a:solidFill>
              </a:rPr>
              <a:t>), </a:t>
            </a:r>
            <a:endParaRPr lang="ru-RU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S</a:t>
            </a:r>
            <a:r>
              <a:rPr lang="ru-RU" baseline="30000" dirty="0">
                <a:solidFill>
                  <a:schemeClr val="bg1"/>
                </a:solidFill>
              </a:rPr>
              <a:t>2</a:t>
            </a:r>
            <a:r>
              <a:rPr dirty="0">
                <a:solidFill>
                  <a:schemeClr val="bg1"/>
                </a:solidFill>
              </a:rPr>
              <a:t> – </a:t>
            </a:r>
            <a:r>
              <a:rPr dirty="0" err="1">
                <a:solidFill>
                  <a:schemeClr val="bg1"/>
                </a:solidFill>
              </a:rPr>
              <a:t>количество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объектов</a:t>
            </a:r>
            <a:r>
              <a:rPr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-US" sz="2200" dirty="0">
                <a:solidFill>
                  <a:schemeClr val="bg1"/>
                </a:solidFill>
              </a:rPr>
              <a:t>K</a:t>
            </a:r>
            <a:r>
              <a:rPr lang="ru-RU" sz="2200" dirty="0">
                <a:solidFill>
                  <a:schemeClr val="bg1"/>
                </a:solidFill>
              </a:rPr>
              <a:t> – число классов</a:t>
            </a:r>
            <a:r>
              <a:rPr sz="2200" dirty="0">
                <a:solidFill>
                  <a:schemeClr val="bg1"/>
                </a:solidFill>
              </a:rPr>
              <a:t/>
            </a:r>
            <a:br>
              <a:rPr sz="2200" dirty="0">
                <a:solidFill>
                  <a:schemeClr val="bg1"/>
                </a:solidFill>
              </a:rPr>
            </a:b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21293" y="1147454"/>
            <a:ext cx="8067230" cy="81808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914" y="3922682"/>
            <a:ext cx="9388524" cy="236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5261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365499" y="4006312"/>
            <a:ext cx="5981701" cy="23634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1" name="Заголовок 1"/>
          <p:cNvSpPr txBox="1">
            <a:spLocks noGrp="1"/>
          </p:cNvSpPr>
          <p:nvPr>
            <p:ph type="title"/>
          </p:nvPr>
        </p:nvSpPr>
        <p:spPr>
          <a:xfrm>
            <a:off x="371474" y="305303"/>
            <a:ext cx="10906126" cy="85584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(You Look Only Once)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40270" y="1176880"/>
                <a:ext cx="11587109" cy="281409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В основе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работы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" sz="2400" dirty="0">
                    <a:solidFill>
                      <a:schemeClr val="bg1"/>
                    </a:solidFill>
                  </a:rPr>
                  <a:t>YOLO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идея</a:t>
                </a:r>
                <a:r>
                  <a:rPr lang="ru-RU" sz="2400" dirty="0">
                    <a:solidFill>
                      <a:schemeClr val="bg1"/>
                    </a:solidFill>
                  </a:rPr>
                  <a:t>,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что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изображение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делится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e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клеток</a:t>
                </a:r>
                <a:r>
                  <a:rPr lang="ru-RU" sz="2400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Для каждой клетки предсказывается 1 или несколько граничащих рамок объекта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Для каждой рамки предсказывается наличие в ней объекта (или фона)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Также для каждой клетки предсказывается класс объекта в ней.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Клетка предсказателем та, в которой центр объекта с максимальной вероятностью. 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1600"/>
                </a:pPr>
                <a:r>
                  <a:rPr lang="ru-RU" dirty="0">
                    <a:solidFill>
                      <a:schemeClr val="bg1"/>
                    </a:solidFill>
                  </a:rPr>
                  <a:t>В оригинальной работе может быть до 98 </a:t>
                </a:r>
                <a:r>
                  <a:rPr lang="ru-RU" dirty="0" err="1">
                    <a:solidFill>
                      <a:schemeClr val="bg1"/>
                    </a:solidFill>
                  </a:rPr>
                  <a:t>анхоров</a:t>
                </a:r>
                <a:r>
                  <a:rPr lang="ru-RU" dirty="0">
                    <a:solidFill>
                      <a:schemeClr val="bg1"/>
                    </a:solidFill>
                  </a:rPr>
                  <a:t> ((</a:t>
                </a:r>
                <a14:m>
                  <m:oMath xmlns:m="http://schemas.openxmlformats.org/officeDocument/2006/math">
                    <m:r>
                      <a:rPr lang="ru-R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7×7×2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).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Для построения итоговой рамки объекта используется </a:t>
                </a:r>
                <a:r>
                  <a:rPr lang="en" dirty="0">
                    <a:solidFill>
                      <a:schemeClr val="bg1"/>
                    </a:solidFill>
                  </a:rPr>
                  <a:t>NMS</a:t>
                </a:r>
              </a:p>
            </p:txBody>
          </p:sp>
        </mc:Choice>
        <mc:Fallback xmlns="">
          <p:sp>
            <p:nvSpPr>
              <p:cNvPr id="292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40270" y="1176880"/>
                <a:ext cx="11587109" cy="2814095"/>
              </a:xfrm>
              <a:prstGeom prst="rect">
                <a:avLst/>
              </a:prstGeom>
              <a:blipFill>
                <a:blip r:embed="rId2"/>
                <a:stretch>
                  <a:fillRect l="-684" t="-17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685800" y="1581150"/>
            <a:ext cx="9962260" cy="91422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9" y="3990975"/>
            <a:ext cx="4983011" cy="24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99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305303"/>
            <a:ext cx="10881053" cy="10735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YOLO (You Look Only Once)</a:t>
            </a:r>
          </a:p>
        </p:txBody>
      </p:sp>
      <p:sp>
        <p:nvSpPr>
          <p:cNvPr id="267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217576"/>
            <a:ext cx="10881053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buSzPct val="100000"/>
              <a:buFont typeface="Arial"/>
              <a:buChar char="•"/>
            </a:pPr>
            <a:r>
              <a:rPr lang="en" sz="2200" dirty="0">
                <a:solidFill>
                  <a:schemeClr val="bg1"/>
                </a:solidFill>
              </a:rPr>
              <a:t>YOLO </a:t>
            </a:r>
            <a:r>
              <a:rPr lang="ru-RU" sz="2200" dirty="0">
                <a:solidFill>
                  <a:schemeClr val="bg1"/>
                </a:solidFill>
              </a:rPr>
              <a:t>использует свой Фреймворк </a:t>
            </a:r>
            <a:r>
              <a:rPr lang="en" sz="2200" dirty="0" err="1">
                <a:solidFill>
                  <a:schemeClr val="bg1"/>
                </a:solidFill>
              </a:rPr>
              <a:t>DarkNet</a:t>
            </a:r>
            <a:r>
              <a:rPr lang="en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в качестве </a:t>
            </a:r>
            <a:r>
              <a:rPr lang="en" sz="2200" dirty="0">
                <a:solidFill>
                  <a:schemeClr val="bg1"/>
                </a:solidFill>
              </a:rPr>
              <a:t>backbone 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Полная </a:t>
            </a:r>
            <a:r>
              <a:rPr lang="en" sz="2200" dirty="0">
                <a:solidFill>
                  <a:schemeClr val="bg1"/>
                </a:solidFill>
              </a:rPr>
              <a:t>YOLO </a:t>
            </a:r>
            <a:r>
              <a:rPr lang="ru-RU" sz="2200" dirty="0">
                <a:solidFill>
                  <a:schemeClr val="bg1"/>
                </a:solidFill>
              </a:rPr>
              <a:t>на основе </a:t>
            </a:r>
            <a:r>
              <a:rPr lang="en" sz="2200" dirty="0" err="1">
                <a:solidFill>
                  <a:schemeClr val="bg1"/>
                </a:solidFill>
              </a:rPr>
              <a:t>GoogLeNet</a:t>
            </a:r>
            <a:r>
              <a:rPr lang="en" sz="2200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SzPct val="100000"/>
              <a:buFont typeface="Arial"/>
              <a:buChar char="•"/>
            </a:pPr>
            <a:r>
              <a:rPr lang="en" sz="1800" dirty="0">
                <a:solidFill>
                  <a:schemeClr val="bg1"/>
                </a:solidFill>
              </a:rPr>
              <a:t>Fast YOLO – </a:t>
            </a:r>
            <a:r>
              <a:rPr lang="ru-RU" sz="1800" dirty="0">
                <a:solidFill>
                  <a:schemeClr val="bg1"/>
                </a:solidFill>
              </a:rPr>
              <a:t>сокращённый Фреймворк (9 </a:t>
            </a:r>
            <a:r>
              <a:rPr lang="en" sz="1800" dirty="0">
                <a:solidFill>
                  <a:schemeClr val="bg1"/>
                </a:solidFill>
              </a:rPr>
              <a:t>instead of 24) </a:t>
            </a:r>
            <a:r>
              <a:rPr lang="ru-RU" sz="1800" dirty="0">
                <a:solidFill>
                  <a:schemeClr val="bg1"/>
                </a:solidFill>
              </a:rPr>
              <a:t>и меньше фильтров. </a:t>
            </a:r>
          </a:p>
          <a:p>
            <a:pPr marL="742950" lvl="1" indent="-285750">
              <a:buSzPct val="100000"/>
              <a:buFont typeface="Arial"/>
              <a:buChar char="•"/>
            </a:pPr>
            <a:r>
              <a:rPr lang="ru-RU" sz="1800" dirty="0">
                <a:solidFill>
                  <a:schemeClr val="bg1"/>
                </a:solidFill>
              </a:rPr>
              <a:t>Также есть </a:t>
            </a:r>
            <a:r>
              <a:rPr lang="en" sz="1800" dirty="0">
                <a:solidFill>
                  <a:schemeClr val="bg1"/>
                </a:solidFill>
              </a:rPr>
              <a:t>VGG-16 Yolo</a:t>
            </a:r>
            <a:r>
              <a:rPr lang="ru-RU" sz="1800" dirty="0">
                <a:solidFill>
                  <a:schemeClr val="bg1"/>
                </a:solidFill>
              </a:rPr>
              <a:t> и </a:t>
            </a:r>
            <a:r>
              <a:rPr lang="en-US" sz="1800" dirty="0" err="1">
                <a:solidFill>
                  <a:schemeClr val="bg1"/>
                </a:solidFill>
              </a:rPr>
              <a:t>ResNet</a:t>
            </a:r>
            <a:r>
              <a:rPr lang="en-US" sz="1800" dirty="0">
                <a:solidFill>
                  <a:schemeClr val="bg1"/>
                </a:solidFill>
              </a:rPr>
              <a:t>-Yolo</a:t>
            </a:r>
            <a:endParaRPr lang="en" sz="1800" dirty="0">
              <a:solidFill>
                <a:schemeClr val="bg1"/>
              </a:solidFill>
            </a:endParaRPr>
          </a:p>
          <a:p>
            <a:pPr marL="285750" indent="-285750">
              <a:buSzPct val="100000"/>
              <a:buFont typeface="Arial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В сетях </a:t>
            </a:r>
            <a:r>
              <a:rPr lang="en" sz="2200" dirty="0">
                <a:solidFill>
                  <a:schemeClr val="bg1"/>
                </a:solidFill>
              </a:rPr>
              <a:t>YOLO </a:t>
            </a:r>
            <a:r>
              <a:rPr lang="ru-RU" sz="2200" dirty="0">
                <a:solidFill>
                  <a:schemeClr val="bg1"/>
                </a:solidFill>
              </a:rPr>
              <a:t>используется функция активации </a:t>
            </a:r>
            <a:r>
              <a:rPr lang="en" sz="2200" dirty="0">
                <a:solidFill>
                  <a:schemeClr val="bg1"/>
                </a:solidFill>
              </a:rPr>
              <a:t>LeakyReLU,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en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после </a:t>
            </a:r>
            <a:r>
              <a:rPr lang="ru-RU" sz="2200" dirty="0" err="1">
                <a:solidFill>
                  <a:schemeClr val="bg1"/>
                </a:solidFill>
              </a:rPr>
              <a:t>полносвязного</a:t>
            </a:r>
            <a:r>
              <a:rPr lang="ru-RU" sz="2200" dirty="0">
                <a:solidFill>
                  <a:schemeClr val="bg1"/>
                </a:solidFill>
              </a:rPr>
              <a:t> слоя используется </a:t>
            </a:r>
            <a:r>
              <a:rPr lang="en" sz="2200" dirty="0" err="1">
                <a:solidFill>
                  <a:schemeClr val="bg1"/>
                </a:solidFill>
              </a:rPr>
              <a:t>DropOut</a:t>
            </a:r>
            <a:endParaRPr lang="en" sz="2200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274" y="3701158"/>
            <a:ext cx="8247427" cy="26593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521293" y="1147454"/>
            <a:ext cx="8067230" cy="50100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8776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70212"/>
            <a:ext cx="10515600" cy="1168400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Функция потерь </a:t>
            </a:r>
            <a:r>
              <a:rPr lang="en-US" sz="4800" b="1" dirty="0">
                <a:solidFill>
                  <a:schemeClr val="bg1"/>
                </a:solidFill>
              </a:rPr>
              <a:t/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ru-RU" sz="4800" b="1" dirty="0">
                <a:solidFill>
                  <a:schemeClr val="bg1"/>
                </a:solidFill>
              </a:rPr>
              <a:t>межканальная классификация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42968" y="1605395"/>
                <a:ext cx="11034631" cy="326516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ru-RU" sz="2200" dirty="0">
                    <a:solidFill>
                      <a:schemeClr val="bg1"/>
                    </a:solidFill>
                  </a:rPr>
                  <a:t>Возможны несколько типов функций потерь</a:t>
                </a:r>
              </a:p>
              <a:p>
                <a:pPr>
                  <a:lnSpc>
                    <a:spcPct val="100000"/>
                  </a:lnSpc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Попиксельная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классификация (напр. кросс-энтропия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)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𝑖𝑐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𝑤h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𝑖𝑐</m:t>
                                      </m:r>
                                      <m:r>
                                        <a:rPr lang="en-US" sz="22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𝑤h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2968" y="1605395"/>
                <a:ext cx="11034631" cy="3265169"/>
              </a:xfrm>
              <a:blipFill>
                <a:blip r:embed="rId2"/>
                <a:stretch>
                  <a:fillRect l="-690" t="-7752" b="-69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348" y="3774716"/>
            <a:ext cx="6171467" cy="2813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287CE6-C950-A529-12CD-D33AB57CBFB4}"/>
              </a:ext>
            </a:extLst>
          </p:cNvPr>
          <p:cNvSpPr txBox="1"/>
          <p:nvPr/>
        </p:nvSpPr>
        <p:spPr>
          <a:xfrm>
            <a:off x="392641" y="4283109"/>
            <a:ext cx="417089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Обратите внимание маска для семантической сегментации имеет смысл аналогичный двухмерному </a:t>
            </a: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</a:t>
            </a:r>
            <a:r>
              <a:rPr lang="ru-RU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hot </a:t>
            </a:r>
            <a:r>
              <a:rPr lang="ru-RU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кодированию.</a:t>
            </a:r>
          </a:p>
        </p:txBody>
      </p:sp>
    </p:spTree>
    <p:extLst>
      <p:ext uri="{BB962C8B-B14F-4D97-AF65-F5344CB8AC3E}">
        <p14:creationId xmlns:p14="http://schemas.microsoft.com/office/powerpoint/2010/main" val="15705909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Заголовок 1"/>
          <p:cNvSpPr txBox="1">
            <a:spLocks noGrp="1"/>
          </p:cNvSpPr>
          <p:nvPr>
            <p:ph type="title"/>
          </p:nvPr>
        </p:nvSpPr>
        <p:spPr>
          <a:xfrm>
            <a:off x="368250" y="386281"/>
            <a:ext cx="10881053" cy="87182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(You Look Only Once)</a:t>
            </a:r>
            <a:endParaRPr sz="4800" dirty="0"/>
          </a:p>
        </p:txBody>
      </p:sp>
      <p:sp>
        <p:nvSpPr>
          <p:cNvPr id="272" name="Объект 2"/>
          <p:cNvSpPr txBox="1">
            <a:spLocks noGrp="1"/>
          </p:cNvSpPr>
          <p:nvPr>
            <p:ph type="body" idx="1"/>
          </p:nvPr>
        </p:nvSpPr>
        <p:spPr>
          <a:xfrm>
            <a:off x="304801" y="1219097"/>
            <a:ext cx="11518949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Выбор </a:t>
            </a:r>
            <a:r>
              <a:rPr lang="ru-RU" sz="2400" dirty="0" err="1">
                <a:solidFill>
                  <a:schemeClr val="bg1"/>
                </a:solidFill>
              </a:rPr>
              <a:t>классов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при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помощи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алгоритма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Non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" sz="2400" dirty="0">
                <a:solidFill>
                  <a:schemeClr val="bg1"/>
                </a:solidFill>
              </a:rPr>
              <a:t>ax Suppression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 err="1">
                <a:solidFill>
                  <a:schemeClr val="bg1"/>
                </a:solidFill>
              </a:rPr>
              <a:t>Для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каждого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класса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имеется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набор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из</a:t>
            </a:r>
            <a:r>
              <a:rPr lang="ru-RU" dirty="0">
                <a:solidFill>
                  <a:schemeClr val="bg1"/>
                </a:solidFill>
              </a:rPr>
              <a:t> 7*7*</a:t>
            </a:r>
            <a:r>
              <a:rPr lang="en" dirty="0">
                <a:solidFill>
                  <a:schemeClr val="bg1"/>
                </a:solidFill>
              </a:rPr>
              <a:t>B – </a:t>
            </a:r>
            <a:r>
              <a:rPr lang="ru-RU" dirty="0" err="1">
                <a:solidFill>
                  <a:schemeClr val="bg1"/>
                </a:solidFill>
              </a:rPr>
              <a:t>значений</a:t>
            </a:r>
            <a:endParaRPr lang="ru-RU" sz="2800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ячейки где </a:t>
            </a:r>
            <a:r>
              <a:rPr lang="en-US" sz="2400" dirty="0">
                <a:solidFill>
                  <a:schemeClr val="bg1"/>
                </a:solidFill>
              </a:rPr>
              <a:t>confidence</a:t>
            </a:r>
            <a:r>
              <a:rPr lang="ru-RU" sz="2400" dirty="0">
                <a:solidFill>
                  <a:schemeClr val="bg1"/>
                </a:solidFill>
              </a:rPr>
              <a:t>меньше порога отбрасываются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Значения </a:t>
            </a:r>
            <a:r>
              <a:rPr lang="en-US" sz="2400" dirty="0">
                <a:solidFill>
                  <a:schemeClr val="bg1"/>
                </a:solidFill>
              </a:rPr>
              <a:t>confidence </a:t>
            </a:r>
            <a:r>
              <a:rPr lang="ru-RU" sz="2400" dirty="0">
                <a:solidFill>
                  <a:schemeClr val="bg1"/>
                </a:solidFill>
              </a:rPr>
              <a:t>сортируются,</a:t>
            </a:r>
          </a:p>
          <a:p>
            <a:pPr marL="1600200" lvl="3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Максимумы для каждого класса – свидетельства наличия центра объекта в данной точке,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21293" y="1147454"/>
            <a:ext cx="8067230" cy="5360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9" y="3990975"/>
            <a:ext cx="4983011" cy="24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00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Заголовок 1"/>
          <p:cNvSpPr txBox="1">
            <a:spLocks noGrp="1"/>
          </p:cNvSpPr>
          <p:nvPr>
            <p:ph type="title"/>
          </p:nvPr>
        </p:nvSpPr>
        <p:spPr>
          <a:xfrm>
            <a:off x="575626" y="244889"/>
            <a:ext cx="10798629" cy="10536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>
                <a:solidFill>
                  <a:schemeClr val="bg1"/>
                </a:solidFill>
              </a:rPr>
              <a:t>Архитектура </a:t>
            </a:r>
            <a:r>
              <a:rPr lang="en" sz="4800" b="1">
                <a:solidFill>
                  <a:schemeClr val="bg1"/>
                </a:solidFill>
              </a:rPr>
              <a:t>YOLO (You Look Only Once)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Объект 2"/>
              <p:cNvSpPr txBox="1">
                <a:spLocks noGrp="1"/>
              </p:cNvSpPr>
              <p:nvPr>
                <p:ph type="body" sz="quarter" idx="1"/>
              </p:nvPr>
            </p:nvSpPr>
            <p:spPr>
              <a:xfrm>
                <a:off x="88157" y="1188682"/>
                <a:ext cx="6362019" cy="5659741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𝑐𝑜𝑜𝑟</m:t>
                        </m:r>
                      </m:sub>
                    </m:sSub>
                  </m:oMath>
                </a14:m>
                <a:r>
                  <a:rPr lang="ar-AE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и </a:t>
                </a:r>
                <a:r>
                  <a:rPr lang="ru-RU" sz="20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𝑛𝑜𝑜𝑏𝑗</m:t>
                        </m:r>
                      </m:sub>
                    </m:sSub>
                  </m:oMath>
                </a14:m>
                <a:r>
                  <a:rPr lang="ar-AE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регуляризационные</a:t>
                </a:r>
                <a: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 параметры</a:t>
                </a:r>
                <a:b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</a:br>
                <a: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 для баланса функции потерь. </a:t>
                </a:r>
                <a:endParaRPr lang="en-US" sz="2000" dirty="0">
                  <a:solidFill>
                    <a:schemeClr val="bg1"/>
                  </a:solidFill>
                  <a:latin typeface="urw-din"/>
                  <a:ea typeface="urw-din"/>
                  <a:cs typeface="urw-din"/>
                  <a:sym typeface="urw-din"/>
                </a:endParaRPr>
              </a:p>
              <a:p>
                <a:pPr lvl="1"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В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статье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𝑐𝑜𝑜𝑟</m:t>
                        </m:r>
                      </m:sub>
                    </m:sSub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ar-AE" sz="2000" dirty="0">
                    <a:solidFill>
                      <a:schemeClr val="bg1"/>
                    </a:solidFill>
                    <a:sym typeface="Calibri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 </a:t>
                </a:r>
                <a:r>
                  <a:rPr lang="ru-RU" sz="2000" dirty="0">
                    <a:solidFill>
                      <a:schemeClr val="bg1"/>
                    </a:solidFill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𝑛𝑜𝑜𝑏𝑗</m:t>
                        </m:r>
                      </m:sub>
                    </m:sSub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ru-RU" sz="20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Регуляризация предполагается, чтобы сбалансировать проблему того, </a:t>
                </a:r>
                <a:br>
                  <a:rPr lang="ru-RU" sz="2000" dirty="0">
                    <a:solidFill>
                      <a:schemeClr val="bg1"/>
                    </a:solidFill>
                  </a:rPr>
                </a:br>
                <a:r>
                  <a:rPr lang="ru-RU" sz="2000" dirty="0">
                    <a:solidFill>
                      <a:schemeClr val="bg1"/>
                    </a:solidFill>
                  </a:rPr>
                  <a:t>что большая часть </a:t>
                </a:r>
                <a:r>
                  <a:rPr lang="en" sz="2000" dirty="0">
                    <a:solidFill>
                      <a:schemeClr val="bg1"/>
                    </a:solidFill>
                  </a:rPr>
                  <a:t>Bbox </a:t>
                </a:r>
                <a:r>
                  <a:rPr lang="ru-RU" sz="2000" dirty="0">
                    <a:solidFill>
                      <a:schemeClr val="bg1"/>
                    </a:solidFill>
                  </a:rPr>
                  <a:t>пустые.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если в клетке есть объект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если нет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𝑜𝑏𝑗</m:t>
                        </m:r>
                      </m:sup>
                    </m:sSubSup>
                  </m:oMath>
                </a14:m>
                <a:r>
                  <a:rPr lang="en" sz="2000" dirty="0">
                    <a:solidFill>
                      <a:schemeClr val="bg1"/>
                    </a:solidFill>
                  </a:rPr>
                  <a:t> =1  </a:t>
                </a:r>
                <a:r>
                  <a:rPr lang="ru-RU" sz="2000" dirty="0">
                    <a:solidFill>
                      <a:schemeClr val="bg1"/>
                    </a:solidFill>
                  </a:rPr>
                  <a:t>если есть объект в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Bbox</a:t>
                </a:r>
                <a:r>
                  <a:rPr lang="en-US" sz="2000" dirty="0">
                    <a:solidFill>
                      <a:schemeClr val="bg1"/>
                    </a:solidFill>
                  </a:rPr>
                  <a:t> j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 0 если нет</a:t>
                </a:r>
                <a:r>
                  <a:rPr lang="en-US" sz="2000" dirty="0">
                    <a:solidFill>
                      <a:schemeClr val="bg1"/>
                    </a:solidFill>
                  </a:rPr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𝑛𝑜𝑜𝑏𝑗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наоборт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=1 объект принадлежит классу и 0 если нет (</a:t>
                </a:r>
                <a:r>
                  <a:rPr lang="en" sz="2000" dirty="0">
                    <a:solidFill>
                      <a:schemeClr val="bg1"/>
                    </a:solidFill>
                  </a:rPr>
                  <a:t>one-hot </a:t>
                </a:r>
                <a:r>
                  <a:rPr lang="ru-RU" sz="2000" dirty="0">
                    <a:solidFill>
                      <a:schemeClr val="bg1"/>
                    </a:solidFill>
                  </a:rPr>
                  <a:t>кодирование)</a:t>
                </a:r>
                <a:r>
                  <a:rPr lang="en-US" sz="2000" dirty="0" smtClean="0">
                    <a:solidFill>
                      <a:schemeClr val="bg1"/>
                    </a:solidFill>
                  </a:rPr>
                  <a:t>;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𝑛𝑜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наоборт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В идеале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limUpp>
                          <m:limUppPr>
                            <m:ctrlPr>
                              <a:rPr lang="ar-A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r>
                              <a:rPr lang="ar-A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lim>
                            <m:r>
                              <a:rPr lang="ar-A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^</m:t>
                            </m:r>
                          </m:lim>
                        </m:limUpp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ar-AE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должно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давать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оценку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для объекта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В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выражении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rad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rad>
                  </m:oMath>
                </a14:m>
                <a:r>
                  <a:rPr lang="ar-AE" sz="2000" dirty="0">
                    <a:solidFill>
                      <a:schemeClr val="bg1"/>
                    </a:solidFill>
                  </a:rPr>
                  <a:t> - </a:t>
                </a:r>
                <a:r>
                  <a:rPr lang="ru-RU" sz="2000" dirty="0">
                    <a:solidFill>
                      <a:schemeClr val="bg1"/>
                    </a:solidFill>
                  </a:rPr>
                  <a:t>чтобы уменьшить разницу между большими и маленькими объектами.</a:t>
                </a:r>
              </a:p>
            </p:txBody>
          </p:sp>
        </mc:Choice>
        <mc:Fallback xmlns="">
          <p:sp>
            <p:nvSpPr>
              <p:cNvPr id="28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88157" y="1188682"/>
                <a:ext cx="6362019" cy="5659741"/>
              </a:xfrm>
              <a:prstGeom prst="rect">
                <a:avLst/>
              </a:prstGeom>
              <a:blipFill>
                <a:blip r:embed="rId2"/>
                <a:stretch>
                  <a:fillRect l="-862" t="-216" r="-575" b="-82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2" name="Прямоугольник 13"/>
          <p:cNvSpPr txBox="1"/>
          <p:nvPr/>
        </p:nvSpPr>
        <p:spPr>
          <a:xfrm>
            <a:off x="252021" y="5412926"/>
            <a:ext cx="1168044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/>
            </a:pP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3" name="Прямоугольник 5"/>
          <p:cNvSpPr/>
          <p:nvPr/>
        </p:nvSpPr>
        <p:spPr>
          <a:xfrm>
            <a:off x="6236604" y="1542112"/>
            <a:ext cx="5676310" cy="13572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4" name="Прямоугольник 15"/>
          <p:cNvSpPr/>
          <p:nvPr/>
        </p:nvSpPr>
        <p:spPr>
          <a:xfrm>
            <a:off x="6922405" y="2907202"/>
            <a:ext cx="4984493" cy="118827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5" name="Прямоугольник 16"/>
          <p:cNvSpPr/>
          <p:nvPr/>
        </p:nvSpPr>
        <p:spPr>
          <a:xfrm>
            <a:off x="6930025" y="4103347"/>
            <a:ext cx="4976873" cy="8108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6" name="TextBox 7"/>
          <p:cNvSpPr txBox="1"/>
          <p:nvPr/>
        </p:nvSpPr>
        <p:spPr>
          <a:xfrm>
            <a:off x="8764771" y="1551416"/>
            <a:ext cx="327544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Regression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Bbox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7" name="TextBox 18"/>
          <p:cNvSpPr txBox="1"/>
          <p:nvPr/>
        </p:nvSpPr>
        <p:spPr>
          <a:xfrm>
            <a:off x="9350948" y="2947297"/>
            <a:ext cx="2439446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Confidence (</a:t>
            </a:r>
            <a:r>
              <a:rPr kumimoji="0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Bbox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Score)</a:t>
            </a:r>
          </a:p>
        </p:txBody>
      </p:sp>
      <p:sp>
        <p:nvSpPr>
          <p:cNvPr id="288" name="TextBox 19"/>
          <p:cNvSpPr txBox="1"/>
          <p:nvPr/>
        </p:nvSpPr>
        <p:spPr>
          <a:xfrm>
            <a:off x="10085350" y="4181443"/>
            <a:ext cx="175957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63514" y="1119604"/>
            <a:ext cx="540885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Задача регрессионная, даже для классификации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Таблица 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236604" y="1815230"/>
              <a:ext cx="5662673" cy="1143762"/>
            </p:xfrm>
            <a:graphic>
              <a:graphicData uri="http://schemas.openxmlformats.org/drawingml/2006/table">
                <a:tbl>
                  <a:tblPr/>
                  <a:tblGrid>
                    <a:gridCol w="5662673">
                      <a:extLst>
                        <a:ext uri="{9D8B030D-6E8A-4147-A177-3AD203B41FA5}">
                          <a16:colId xmlns:a16="http://schemas.microsoft.com/office/drawing/2014/main" val="333557707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 dirty="0" err="1" smtClean="0">
                                      <a:latin typeface="Cambria Math" panose="02040503050406030204" pitchFamily="18" charset="0"/>
                                    </a:rPr>
                                    <m:t>𝑐𝑜𝑜𝑟𝑑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𝕀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𝑜𝑏𝑗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nary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en-US" i="0" dirty="0">
                              <a:latin typeface="Cambria Math" panose="02040503050406030204" pitchFamily="18" charset="0"/>
                            </a:rPr>
                            <a:t>+</a:t>
                          </a:r>
                        </a:p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𝕀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𝑜𝑏𝑗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nary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  <m:r>
                                        <a:rPr lang="en-US" i="1" baseline="0" dirty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 baseline="0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  <m:r>
                                        <a:rPr lang="en-US" i="1" baseline="0" dirty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 baseline="0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406113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Таблица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8601566"/>
                  </p:ext>
                </p:extLst>
              </p:nvPr>
            </p:nvGraphicFramePr>
            <p:xfrm>
              <a:off x="6236604" y="1815230"/>
              <a:ext cx="5662673" cy="1143762"/>
            </p:xfrm>
            <a:graphic>
              <a:graphicData uri="http://schemas.openxmlformats.org/drawingml/2006/table">
                <a:tbl>
                  <a:tblPr/>
                  <a:tblGrid>
                    <a:gridCol w="5662673">
                      <a:extLst>
                        <a:ext uri="{9D8B030D-6E8A-4147-A177-3AD203B41FA5}">
                          <a16:colId xmlns:a16="http://schemas.microsoft.com/office/drawing/2014/main" val="3335577079"/>
                        </a:ext>
                      </a:extLst>
                    </a:gridCol>
                  </a:tblGrid>
                  <a:tr h="114376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061137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7067372" y="3162983"/>
                <a:ext cx="4723022" cy="8911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 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  <m:sup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sup>
                      <m:e>
                        <m:nary>
                          <m:naryPr>
                            <m:chr m:val="∑"/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=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</m:sup>
                          <m:e>
                            <m:sSubSup>
                              <m:sSubSup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𝕀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𝑜𝑏𝑗</m:t>
                                </m:r>
                              </m:sup>
                            </m:sSubSup>
                          </m:e>
                        </m:nary>
                      </m:e>
                    </m:nary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</m:oMath>
                </a14:m>
                <a:endPara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𝑛𝑜𝑜𝑏𝑗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⋅</m:t>
                    </m:r>
                    <m:nary>
                      <m:naryPr>
                        <m:chr m:val="∑"/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  <m:sup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sup>
                      <m:e>
                        <m:nary>
                          <m:naryPr>
                            <m:chr m:val="∑"/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=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</m:sup>
                          <m:e>
                            <m:sSubSup>
                              <m:sSubSup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𝕀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𝑛𝑜𝑜𝑏𝑗</m:t>
                                </m:r>
                              </m:sup>
                            </m:sSubSup>
                          </m:e>
                        </m:nary>
                      </m:e>
                    </m:nary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−</m:t>
                            </m:r>
                            <m:acc>
                              <m:accPr>
                                <m:chr m:val="̂"/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372" y="3162983"/>
                <a:ext cx="4723022" cy="891141"/>
              </a:xfrm>
              <a:prstGeom prst="rect">
                <a:avLst/>
              </a:prstGeom>
              <a:blipFill>
                <a:blip r:embed="rId4"/>
                <a:stretch>
                  <a:fillRect t="-41096" r="-2581" b="-7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7597294" y="4442626"/>
                <a:ext cx="4315620" cy="4716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  <m:sup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𝕀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𝑖𝑗</m:t>
                            </m:r>
                          </m:sub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𝑜𝑏𝑗</m:t>
                            </m:r>
                          </m:sup>
                        </m:sSubSup>
                      </m:e>
                    </m:nary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supHide m:val="on"/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∈</m:t>
                            </m:r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𝑐𝑙𝑎𝑠𝑠𝑒𝑠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</m:t>
                                </m:r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e>
                            </m:d>
                          </m:e>
                        </m:nary>
                      </m:e>
                      <m:sup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294" y="4442626"/>
                <a:ext cx="4315620" cy="471604"/>
              </a:xfrm>
              <a:prstGeom prst="rect">
                <a:avLst/>
              </a:prstGeom>
              <a:blipFill>
                <a:blip r:embed="rId5"/>
                <a:stretch>
                  <a:fillRect t="-83117" b="-1363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6"/>
          <p:cNvSpPr/>
          <p:nvPr/>
        </p:nvSpPr>
        <p:spPr>
          <a:xfrm>
            <a:off x="6937645" y="4922104"/>
            <a:ext cx="4969558" cy="7228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9"/>
              <p:cNvSpPr txBox="1"/>
              <p:nvPr/>
            </p:nvSpPr>
            <p:spPr>
              <a:xfrm>
                <a:off x="7662931" y="5196189"/>
                <a:ext cx="3284232" cy="36933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General loss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2931" y="5196189"/>
                <a:ext cx="3284232" cy="369332"/>
              </a:xfrm>
              <a:prstGeom prst="rect">
                <a:avLst/>
              </a:prstGeom>
              <a:blipFill>
                <a:blip r:embed="rId6"/>
                <a:stretch>
                  <a:fillRect l="-2968" t="-8197" b="-2459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/>
          <p:cNvSpPr/>
          <p:nvPr/>
        </p:nvSpPr>
        <p:spPr>
          <a:xfrm>
            <a:off x="6236603" y="1191139"/>
            <a:ext cx="5803609" cy="455281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60453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p:sp>
        <p:nvSpPr>
          <p:cNvPr id="425" name="Объект 3"/>
          <p:cNvSpPr txBox="1">
            <a:spLocks noGrp="1"/>
          </p:cNvSpPr>
          <p:nvPr>
            <p:ph type="body" idx="1"/>
          </p:nvPr>
        </p:nvSpPr>
        <p:spPr>
          <a:xfrm>
            <a:off x="184730" y="925899"/>
            <a:ext cx="11600871" cy="203949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Основная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идея</a:t>
            </a:r>
            <a:r>
              <a:rPr sz="2200" dirty="0">
                <a:solidFill>
                  <a:schemeClr val="bg1"/>
                </a:solidFill>
              </a:rPr>
              <a:t> SSD – </a:t>
            </a:r>
            <a:r>
              <a:rPr lang="ru-RU" sz="2200" dirty="0">
                <a:solidFill>
                  <a:schemeClr val="bg1"/>
                </a:solidFill>
              </a:rPr>
              <a:t>одноэтапный поиск объектов на </a:t>
            </a:r>
            <a:r>
              <a:rPr sz="2200" dirty="0" err="1">
                <a:solidFill>
                  <a:schemeClr val="bg1"/>
                </a:solidFill>
              </a:rPr>
              <a:t>разных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</a:t>
            </a:r>
            <a:r>
              <a:rPr lang="ru-RU" sz="2200" dirty="0">
                <a:solidFill>
                  <a:schemeClr val="bg1"/>
                </a:solidFill>
              </a:rPr>
              <a:t>ах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катр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(</a:t>
            </a:r>
            <a:r>
              <a:rPr sz="2200" dirty="0" err="1">
                <a:solidFill>
                  <a:schemeClr val="bg1"/>
                </a:solidFill>
              </a:rPr>
              <a:t>MultiScale</a:t>
            </a:r>
            <a:r>
              <a:rPr sz="2200" dirty="0">
                <a:solidFill>
                  <a:schemeClr val="bg1"/>
                </a:solidFill>
              </a:rPr>
              <a:t> Detection).</a:t>
            </a:r>
          </a:p>
          <a:p>
            <a:pPr marL="685800" lvl="2" indent="-228600">
              <a:lnSpc>
                <a:spcPct val="100000"/>
              </a:lnSpc>
              <a:spcBef>
                <a:spcPts val="0"/>
              </a:spcBef>
              <a:defRPr sz="1600"/>
            </a:pPr>
            <a:r>
              <a:rPr sz="2200" dirty="0" err="1">
                <a:solidFill>
                  <a:schemeClr val="bg1"/>
                </a:solidFill>
              </a:rPr>
              <a:t>Чем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меньше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sz="2200" dirty="0" err="1">
                <a:solidFill>
                  <a:schemeClr val="bg1"/>
                </a:solidFill>
              </a:rPr>
              <a:t>тем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более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крупноразмерные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выделить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sz="2200" dirty="0" err="1">
                <a:solidFill>
                  <a:schemeClr val="bg1"/>
                </a:solidFill>
              </a:rPr>
              <a:t>но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потерей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семантической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685800" lvl="2" indent="-228600">
              <a:lnSpc>
                <a:spcPct val="100000"/>
              </a:lnSpc>
              <a:spcBef>
                <a:spcPts val="0"/>
              </a:spcBef>
              <a:defRPr sz="1600"/>
            </a:pPr>
            <a:r>
              <a:rPr sz="2200" dirty="0" err="1">
                <a:solidFill>
                  <a:schemeClr val="bg1"/>
                </a:solidFill>
              </a:rPr>
              <a:t>Чем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больше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тем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меньше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выделяемого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объекта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31" y="3202957"/>
            <a:ext cx="9030308" cy="3150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51788" y="926548"/>
            <a:ext cx="11633813" cy="184228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72228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p:sp>
        <p:nvSpPr>
          <p:cNvPr id="425" name="Объект 3"/>
          <p:cNvSpPr txBox="1">
            <a:spLocks noGrp="1"/>
          </p:cNvSpPr>
          <p:nvPr>
            <p:ph type="body" idx="1"/>
          </p:nvPr>
        </p:nvSpPr>
        <p:spPr>
          <a:xfrm>
            <a:off x="184730" y="925899"/>
            <a:ext cx="1160087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300" dirty="0" err="1">
                <a:solidFill>
                  <a:schemeClr val="bg1"/>
                </a:solidFill>
              </a:rPr>
              <a:t>Для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выделенных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карт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признаков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используются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свертки</a:t>
            </a:r>
            <a:r>
              <a:rPr sz="2300" dirty="0">
                <a:solidFill>
                  <a:schemeClr val="bg1"/>
                </a:solidFill>
              </a:rPr>
              <a:t> (</a:t>
            </a:r>
            <a:r>
              <a:rPr sz="2300" dirty="0" err="1">
                <a:solidFill>
                  <a:schemeClr val="bg1"/>
                </a:solidFill>
              </a:rPr>
              <a:t>подобно</a:t>
            </a:r>
            <a:r>
              <a:rPr sz="2300" dirty="0">
                <a:solidFill>
                  <a:schemeClr val="bg1"/>
                </a:solidFill>
              </a:rPr>
              <a:t> RPN).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endParaRPr sz="2300" dirty="0">
              <a:solidFill>
                <a:schemeClr val="bg1"/>
              </a:solidFill>
            </a:endParaRPr>
          </a:p>
          <a:p>
            <a:pPr marL="6858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 err="1">
                <a:solidFill>
                  <a:schemeClr val="bg1"/>
                </a:solidFill>
              </a:rPr>
              <a:t>Выход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- </a:t>
            </a:r>
            <a:r>
              <a:rPr dirty="0">
                <a:solidFill>
                  <a:schemeClr val="bg1"/>
                </a:solidFill>
              </a:rPr>
              <a:t>21  </a:t>
            </a:r>
            <a:r>
              <a:rPr dirty="0" err="1">
                <a:solidFill>
                  <a:schemeClr val="bg1"/>
                </a:solidFill>
              </a:rPr>
              <a:t>класс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confedences</a:t>
            </a:r>
            <a:r>
              <a:rPr lang="en-US" dirty="0">
                <a:solidFill>
                  <a:schemeClr val="bg1"/>
                </a:solidFill>
              </a:rPr>
              <a:t>)</a:t>
            </a:r>
            <a:r>
              <a:rPr dirty="0">
                <a:solidFill>
                  <a:schemeClr val="bg1"/>
                </a:solidFill>
              </a:rPr>
              <a:t> и 4 </a:t>
            </a:r>
            <a:r>
              <a:rPr dirty="0" err="1">
                <a:solidFill>
                  <a:schemeClr val="bg1"/>
                </a:solidFill>
              </a:rPr>
              <a:t>координаты</a:t>
            </a:r>
            <a:r>
              <a:rPr dirty="0">
                <a:solidFill>
                  <a:schemeClr val="bg1"/>
                </a:solidFill>
              </a:rPr>
              <a:t> Bounding Box (</a:t>
            </a:r>
            <a:r>
              <a:rPr dirty="0" err="1">
                <a:solidFill>
                  <a:schemeClr val="bg1"/>
                </a:solidFill>
              </a:rPr>
              <a:t>Bbox</a:t>
            </a:r>
            <a:r>
              <a:rPr dirty="0">
                <a:solidFill>
                  <a:schemeClr val="bg1"/>
                </a:solidFill>
              </a:rPr>
              <a:t>)</a:t>
            </a:r>
            <a:r>
              <a:rPr lang="ru-RU" dirty="0">
                <a:solidFill>
                  <a:schemeClr val="bg1"/>
                </a:solidFill>
              </a:rPr>
              <a:t> для каждого </a:t>
            </a:r>
            <a:r>
              <a:rPr lang="ru-RU" dirty="0" err="1">
                <a:solidFill>
                  <a:schemeClr val="bg1"/>
                </a:solidFill>
              </a:rPr>
              <a:t>анхора</a:t>
            </a:r>
            <a:r>
              <a:rPr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  <a:p>
            <a:pPr marL="1143000" lvl="3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300" dirty="0">
                <a:solidFill>
                  <a:schemeClr val="bg1"/>
                </a:solidFill>
              </a:rPr>
              <a:t>Регионов может быть разное количество для разного масштаба карты признаков, для каждой клетки 4-6 </a:t>
            </a:r>
            <a:r>
              <a:rPr lang="ru-RU" sz="2300" dirty="0" err="1">
                <a:solidFill>
                  <a:schemeClr val="bg1"/>
                </a:solidFill>
              </a:rPr>
              <a:t>анхоров</a:t>
            </a:r>
            <a:r>
              <a:rPr lang="ru-RU" sz="2300" dirty="0">
                <a:solidFill>
                  <a:schemeClr val="bg1"/>
                </a:solidFill>
              </a:rPr>
              <a:t> подобранных особым образом.</a:t>
            </a:r>
          </a:p>
          <a:p>
            <a:r>
              <a:rPr lang="ru-RU" sz="2300" dirty="0">
                <a:solidFill>
                  <a:schemeClr val="bg1"/>
                </a:solidFill>
              </a:rPr>
              <a:t>. Параметры </a:t>
            </a:r>
            <a:r>
              <a:rPr lang="ru-RU" sz="2300" dirty="0" err="1">
                <a:solidFill>
                  <a:schemeClr val="bg1"/>
                </a:solidFill>
              </a:rPr>
              <a:t>арнхоров</a:t>
            </a:r>
            <a:r>
              <a:rPr lang="ru-RU" sz="2300" dirty="0">
                <a:solidFill>
                  <a:schemeClr val="bg1"/>
                </a:solidFill>
              </a:rPr>
              <a:t> – масштаб и соотношения сторон выбираются а-</a:t>
            </a:r>
            <a:r>
              <a:rPr lang="ru-RU" sz="2300" dirty="0" err="1">
                <a:solidFill>
                  <a:schemeClr val="bg1"/>
                </a:solidFill>
              </a:rPr>
              <a:t>приори</a:t>
            </a:r>
            <a:r>
              <a:rPr lang="ru-RU" sz="2300" dirty="0">
                <a:solidFill>
                  <a:schemeClr val="bg1"/>
                </a:solidFill>
              </a:rPr>
              <a:t> особым образом. Например, при помощи </a:t>
            </a:r>
            <a:r>
              <a:rPr lang="ru-RU" sz="2300" dirty="0" err="1">
                <a:solidFill>
                  <a:schemeClr val="bg1"/>
                </a:solidFill>
              </a:rPr>
              <a:t>класетризации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r>
              <a:rPr lang="ru-RU" sz="2300" dirty="0" err="1">
                <a:solidFill>
                  <a:schemeClr val="bg1"/>
                </a:solidFill>
              </a:rPr>
              <a:t>тренеровочного</a:t>
            </a:r>
            <a:r>
              <a:rPr lang="ru-RU" sz="2300" dirty="0">
                <a:solidFill>
                  <a:schemeClr val="bg1"/>
                </a:solidFill>
              </a:rPr>
              <a:t> набора данных по размерам объектов.</a:t>
            </a:r>
          </a:p>
          <a:p>
            <a:pPr marL="1143000" lvl="3">
              <a:lnSpc>
                <a:spcPct val="100000"/>
              </a:lnSpc>
              <a:spcBef>
                <a:spcPts val="0"/>
              </a:spcBef>
              <a:defRPr sz="2000"/>
            </a:pPr>
            <a:endParaRPr sz="2100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009" y="3429000"/>
            <a:ext cx="8146591" cy="28419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51788" y="926548"/>
            <a:ext cx="11633813" cy="77406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63515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Объект 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Всего выделяется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8000 </a:t>
                </a:r>
                <a:r>
                  <a:rPr lang="ru-RU" sz="2400" dirty="0">
                    <a:solidFill>
                      <a:schemeClr val="bg1"/>
                    </a:solidFill>
                  </a:rPr>
                  <a:t>регионов кандидатов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Большинство регионов пустые, </a:t>
                </a:r>
                <a:r>
                  <a:rPr lang="en-US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dirty="0">
                    <a:solidFill>
                      <a:schemeClr val="bg1"/>
                    </a:solidFill>
                  </a:rPr>
                  <a:t>фон</a:t>
                </a:r>
                <a:r>
                  <a:rPr lang="en-US" sz="2400" dirty="0">
                    <a:solidFill>
                      <a:schemeClr val="bg1"/>
                    </a:solidFill>
                  </a:rPr>
                  <a:t>,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samples)</a:t>
                </a:r>
                <a:r>
                  <a:rPr lang="ru-RU" sz="2400" dirty="0">
                    <a:solidFill>
                      <a:schemeClr val="bg1"/>
                    </a:solidFill>
                  </a:rPr>
                  <a:t> – задача с дисбалансом.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Регионы с объектами называются </a:t>
                </a:r>
                <a:r>
                  <a:rPr lang="en-US" sz="2200" dirty="0">
                    <a:solidFill>
                      <a:schemeClr val="bg1"/>
                    </a:solidFill>
                  </a:rPr>
                  <a:t>positive samples.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Для компенсации дисбаланса</a:t>
                </a:r>
                <a:r>
                  <a:rPr lang="en-US" sz="2400" dirty="0">
                    <a:solidFill>
                      <a:schemeClr val="bg1"/>
                    </a:solidFill>
                  </a:rPr>
                  <a:t> positive/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 </a:t>
                </a:r>
                <a:r>
                  <a:rPr lang="ru-RU" sz="2400" dirty="0">
                    <a:solidFill>
                      <a:schemeClr val="bg1"/>
                    </a:solidFill>
                  </a:rPr>
                  <a:t>используется</a:t>
                </a:r>
                <a:r>
                  <a:rPr lang="en-US" sz="2400" dirty="0">
                    <a:solidFill>
                      <a:schemeClr val="bg1"/>
                    </a:solidFill>
                  </a:rPr>
                  <a:t/>
                </a:r>
                <a:br>
                  <a:rPr lang="en-US" sz="2400" dirty="0">
                    <a:solidFill>
                      <a:schemeClr val="bg1"/>
                    </a:solidFill>
                  </a:rPr>
                </a:br>
                <a:r>
                  <a:rPr lang="en-US" sz="2400" b="1" dirty="0">
                    <a:solidFill>
                      <a:schemeClr val="bg1"/>
                    </a:solidFill>
                  </a:rPr>
                  <a:t>Hard Negative Mining</a:t>
                </a:r>
                <a:r>
                  <a:rPr lang="ru-RU" sz="24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</a:rPr>
                  <a:t>– при расчете функции потерь отношение числа регионов с объектом </a:t>
                </a:r>
                <a:r>
                  <a:rPr lang="en-US" sz="2400" dirty="0">
                    <a:solidFill>
                      <a:schemeClr val="bg1"/>
                    </a:solidFill>
                  </a:rPr>
                  <a:t>(positive) </a:t>
                </a:r>
                <a:r>
                  <a:rPr lang="ru-RU" sz="2400" dirty="0">
                    <a:solidFill>
                      <a:schemeClr val="bg1"/>
                    </a:solidFill>
                  </a:rPr>
                  <a:t>к пустым регионом фиксировано 1:3.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Среди пустых регионов выбираются те, для которых </a:t>
                </a:r>
                <a:r>
                  <a:rPr lang="en-US" sz="2400" dirty="0">
                    <a:solidFill>
                      <a:schemeClr val="bg1"/>
                    </a:solidFill>
                  </a:rPr>
                  <a:t>score </a:t>
                </a:r>
                <a:r>
                  <a:rPr lang="ru-RU" sz="2400" dirty="0">
                    <a:solidFill>
                      <a:schemeClr val="bg1"/>
                    </a:solidFill>
                  </a:rPr>
                  <a:t>максимален.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057400" lvl="5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То есть точно пустые регионы.</a:t>
                </a:r>
              </a:p>
              <a:p>
                <a:pPr marL="2971800" lvl="7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514600" lvl="6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5" name="Объект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  <a:blipFill>
                <a:blip r:embed="rId2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3939813"/>
            <a:ext cx="7667624" cy="26748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034041" y="1700613"/>
            <a:ext cx="10101129" cy="11451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06928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Объект 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Всего выделяется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8000 </a:t>
                </a:r>
                <a:r>
                  <a:rPr lang="ru-RU" sz="2400" dirty="0">
                    <a:solidFill>
                      <a:schemeClr val="bg1"/>
                    </a:solidFill>
                  </a:rPr>
                  <a:t>регионов кандидатов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Большинство регионов пустые, </a:t>
                </a:r>
                <a:r>
                  <a:rPr lang="en-US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dirty="0">
                    <a:solidFill>
                      <a:schemeClr val="bg1"/>
                    </a:solidFill>
                  </a:rPr>
                  <a:t>фон</a:t>
                </a:r>
                <a:r>
                  <a:rPr lang="en-US" sz="2400" dirty="0">
                    <a:solidFill>
                      <a:schemeClr val="bg1"/>
                    </a:solidFill>
                  </a:rPr>
                  <a:t>,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samples)</a:t>
                </a:r>
                <a:r>
                  <a:rPr lang="ru-RU" sz="2400" dirty="0">
                    <a:solidFill>
                      <a:schemeClr val="bg1"/>
                    </a:solidFill>
                  </a:rPr>
                  <a:t> – задача с дисбалансом.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Регионы с объектами называются </a:t>
                </a:r>
                <a:r>
                  <a:rPr lang="en-US" sz="2200" dirty="0">
                    <a:solidFill>
                      <a:schemeClr val="bg1"/>
                    </a:solidFill>
                  </a:rPr>
                  <a:t>positive samples.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Для компенсации дисбаланса</a:t>
                </a:r>
                <a:r>
                  <a:rPr lang="en-US" sz="2400" dirty="0">
                    <a:solidFill>
                      <a:schemeClr val="bg1"/>
                    </a:solidFill>
                  </a:rPr>
                  <a:t> positive/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 </a:t>
                </a:r>
                <a:r>
                  <a:rPr lang="ru-RU" sz="2400" dirty="0">
                    <a:solidFill>
                      <a:schemeClr val="bg1"/>
                    </a:solidFill>
                  </a:rPr>
                  <a:t>используется</a:t>
                </a:r>
                <a:r>
                  <a:rPr lang="en-US" sz="2400" dirty="0">
                    <a:solidFill>
                      <a:schemeClr val="bg1"/>
                    </a:solidFill>
                  </a:rPr>
                  <a:t/>
                </a:r>
                <a:br>
                  <a:rPr lang="en-US" sz="2400" dirty="0">
                    <a:solidFill>
                      <a:schemeClr val="bg1"/>
                    </a:solidFill>
                  </a:rPr>
                </a:br>
                <a:r>
                  <a:rPr lang="en-US" sz="2400" b="1" dirty="0">
                    <a:solidFill>
                      <a:schemeClr val="bg1"/>
                    </a:solidFill>
                  </a:rPr>
                  <a:t>Hard Negative Mining</a:t>
                </a:r>
                <a:r>
                  <a:rPr lang="ru-RU" sz="24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</a:rPr>
                  <a:t>– при расчете функции потерь отношение числа регионов с объектом </a:t>
                </a:r>
                <a:r>
                  <a:rPr lang="en-US" sz="2400" dirty="0">
                    <a:solidFill>
                      <a:schemeClr val="bg1"/>
                    </a:solidFill>
                  </a:rPr>
                  <a:t>(positive) </a:t>
                </a:r>
                <a:r>
                  <a:rPr lang="ru-RU" sz="2400" dirty="0">
                    <a:solidFill>
                      <a:schemeClr val="bg1"/>
                    </a:solidFill>
                  </a:rPr>
                  <a:t>к пустым регионом фиксировано 1:3.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Среди пустых регионов выбираются те, для которых </a:t>
                </a:r>
                <a:r>
                  <a:rPr lang="en-US" sz="2400" dirty="0">
                    <a:solidFill>
                      <a:schemeClr val="bg1"/>
                    </a:solidFill>
                  </a:rPr>
                  <a:t>score </a:t>
                </a:r>
                <a:r>
                  <a:rPr lang="ru-RU" sz="2400" dirty="0">
                    <a:solidFill>
                      <a:schemeClr val="bg1"/>
                    </a:solidFill>
                  </a:rPr>
                  <a:t>максимален.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057400" lvl="5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То есть точно пустые регионы.</a:t>
                </a:r>
              </a:p>
              <a:p>
                <a:pPr marL="2971800" lvl="7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514600" lvl="6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5" name="Объект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  <a:blipFill>
                <a:blip r:embed="rId2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3939813"/>
            <a:ext cx="7667624" cy="26748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034041" y="1700613"/>
            <a:ext cx="10101129" cy="11451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00380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Feature Pyramidal </a:t>
            </a:r>
            <a:r>
              <a:rPr sz="4800" b="1" dirty="0" smtClean="0">
                <a:solidFill>
                  <a:schemeClr val="bg1"/>
                </a:solidFill>
              </a:rPr>
              <a:t>Network</a:t>
            </a:r>
            <a:r>
              <a:rPr lang="ru-RU" sz="4800" b="1" dirty="0" smtClean="0">
                <a:solidFill>
                  <a:schemeClr val="bg1"/>
                </a:solidFill>
              </a:rPr>
              <a:t> напомним</a:t>
            </a:r>
            <a:r>
              <a:rPr lang="en-US" sz="4800" b="1" dirty="0" smtClean="0">
                <a:solidFill>
                  <a:schemeClr val="bg1"/>
                </a:solidFill>
              </a:rPr>
              <a:t> 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093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200" b="1" dirty="0" err="1">
                <a:solidFill>
                  <a:schemeClr val="bg1"/>
                </a:solidFill>
              </a:rPr>
              <a:t>Основная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b="1" dirty="0" err="1">
                <a:solidFill>
                  <a:schemeClr val="bg1"/>
                </a:solidFill>
              </a:rPr>
              <a:t>идея</a:t>
            </a:r>
            <a:r>
              <a:rPr sz="2200" b="1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каждый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сжимает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тогда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потерять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lang="ru-RU" sz="22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200" dirty="0" err="1">
                <a:solidFill>
                  <a:schemeClr val="bg1"/>
                </a:solidFill>
              </a:rPr>
              <a:t>Дл</a:t>
            </a:r>
            <a:r>
              <a:rPr lang="ru-RU" sz="2200" dirty="0">
                <a:solidFill>
                  <a:schemeClr val="bg1"/>
                </a:solidFill>
              </a:rPr>
              <a:t>я сохранения информации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пирамида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слоев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сохраненные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масштабируются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складываются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20" y="3200525"/>
            <a:ext cx="6522720" cy="34923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75964" y="894005"/>
            <a:ext cx="11346380" cy="73824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26943" y="591820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NMS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73226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9015112" y="3263315"/>
            <a:ext cx="1142348" cy="3450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7" name="Заголовок 1"/>
          <p:cNvSpPr txBox="1">
            <a:spLocks noGrp="1"/>
          </p:cNvSpPr>
          <p:nvPr>
            <p:ph type="title"/>
          </p:nvPr>
        </p:nvSpPr>
        <p:spPr>
          <a:xfrm>
            <a:off x="434566" y="365125"/>
            <a:ext cx="10919234" cy="114485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RetinaNet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38" name="Объект 2"/>
          <p:cNvSpPr txBox="1">
            <a:spLocks noGrp="1"/>
          </p:cNvSpPr>
          <p:nvPr>
            <p:ph type="body" idx="1"/>
          </p:nvPr>
        </p:nvSpPr>
        <p:spPr>
          <a:xfrm>
            <a:off x="222895" y="1349952"/>
            <a:ext cx="11221544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А</a:t>
            </a:r>
            <a:r>
              <a:rPr sz="2200" dirty="0" err="1">
                <a:solidFill>
                  <a:schemeClr val="bg1"/>
                </a:solidFill>
              </a:rPr>
              <a:t>рхитектура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RetinaNet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одноэтапная </a:t>
            </a:r>
            <a:r>
              <a:rPr sz="2200" dirty="0" err="1">
                <a:solidFill>
                  <a:schemeClr val="bg1"/>
                </a:solidFill>
              </a:rPr>
              <a:t>модификация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архитектур на базе</a:t>
            </a:r>
            <a:r>
              <a:rPr sz="2200" dirty="0">
                <a:solidFill>
                  <a:schemeClr val="bg1"/>
                </a:solidFill>
              </a:rPr>
              <a:t> FPN. 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Сеть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</a:t>
            </a:r>
            <a:r>
              <a:rPr sz="2200" dirty="0">
                <a:solidFill>
                  <a:schemeClr val="bg1"/>
                </a:solidFill>
              </a:rPr>
              <a:t> FPN backbone и д</a:t>
            </a:r>
            <a:r>
              <a:rPr lang="ru-RU" sz="2200" dirty="0" err="1">
                <a:solidFill>
                  <a:schemeClr val="bg1"/>
                </a:solidFill>
              </a:rPr>
              <a:t>ва</a:t>
            </a:r>
            <a:r>
              <a:rPr lang="ru-RU" sz="2200" dirty="0">
                <a:solidFill>
                  <a:schemeClr val="bg1"/>
                </a:solidFill>
              </a:rPr>
              <a:t> головных блока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chemeClr val="bg1"/>
                </a:solidFill>
              </a:rPr>
              <a:t/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(</a:t>
            </a:r>
            <a:r>
              <a:rPr lang="ru-RU" sz="2200" dirty="0">
                <a:solidFill>
                  <a:schemeClr val="bg1"/>
                </a:solidFill>
              </a:rPr>
              <a:t>классификации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chemeClr val="bg1"/>
                </a:solidFill>
              </a:rPr>
              <a:t>K </a:t>
            </a:r>
            <a:r>
              <a:rPr lang="ru-RU" sz="2200" dirty="0">
                <a:solidFill>
                  <a:schemeClr val="bg1"/>
                </a:solidFill>
              </a:rPr>
              <a:t>классов </a:t>
            </a:r>
            <a:r>
              <a:rPr sz="2200" dirty="0">
                <a:solidFill>
                  <a:schemeClr val="bg1"/>
                </a:solidFill>
              </a:rPr>
              <a:t>и </a:t>
            </a: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lang="en-US" sz="2200" dirty="0">
                <a:solidFill>
                  <a:schemeClr val="bg1"/>
                </a:solidFill>
              </a:rPr>
              <a:t> (</a:t>
            </a:r>
            <a:r>
              <a:rPr lang="en-US" sz="2200" dirty="0" err="1">
                <a:solidFill>
                  <a:schemeClr val="bg1"/>
                </a:solidFill>
              </a:rPr>
              <a:t>x,y,w,h</a:t>
            </a:r>
            <a:r>
              <a:rPr lang="en-US" sz="2200" dirty="0">
                <a:solidFill>
                  <a:schemeClr val="bg1"/>
                </a:solidFill>
              </a:rPr>
              <a:t>)</a:t>
            </a:r>
            <a:r>
              <a:rPr lang="ru-RU" sz="2200" dirty="0">
                <a:solidFill>
                  <a:schemeClr val="bg1"/>
                </a:solidFill>
              </a:rPr>
              <a:t> по </a:t>
            </a:r>
            <a:r>
              <a:rPr lang="en-US" sz="2200" dirty="0">
                <a:solidFill>
                  <a:schemeClr val="bg1"/>
                </a:solidFill>
              </a:rPr>
              <a:t>A </a:t>
            </a:r>
            <a:r>
              <a:rPr lang="ru-RU" sz="2200" dirty="0" err="1">
                <a:solidFill>
                  <a:schemeClr val="bg1"/>
                </a:solidFill>
              </a:rPr>
              <a:t>анхарам</a:t>
            </a:r>
            <a:r>
              <a:rPr sz="2200" dirty="0">
                <a:solidFill>
                  <a:schemeClr val="bg1"/>
                </a:solidFill>
              </a:rPr>
              <a:t>).</a:t>
            </a:r>
          </a:p>
          <a:p>
            <a:pPr marL="685800" lvl="1" indent="-228600" algn="just">
              <a:spcBef>
                <a:spcPts val="500"/>
              </a:spcBef>
              <a:defRPr sz="2000"/>
            </a:pPr>
            <a:r>
              <a:rPr lang="en-US" sz="2200" dirty="0">
                <a:solidFill>
                  <a:schemeClr val="bg1"/>
                </a:solidFill>
              </a:rPr>
              <a:t>Loss </a:t>
            </a:r>
            <a:r>
              <a:rPr lang="ru-RU" sz="2200" dirty="0">
                <a:solidFill>
                  <a:schemeClr val="bg1"/>
                </a:solidFill>
              </a:rPr>
              <a:t>классификации считается особым способом с дисбалансом в сторону сложно выделяемых объектов . </a:t>
            </a: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563" y="3263315"/>
            <a:ext cx="6666549" cy="34503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222895" y="1833205"/>
            <a:ext cx="11211379" cy="59380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9074258" y="3263315"/>
            <a:ext cx="883403" cy="345030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9074258" y="3263315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9074258" y="3336632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9074257" y="3421145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9074258" y="3505447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 rot="4500000">
            <a:off x="8510459" y="4813912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10-100 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тыс.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samples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34940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Заголовок 1"/>
          <p:cNvSpPr txBox="1">
            <a:spLocks noGrp="1"/>
          </p:cNvSpPr>
          <p:nvPr>
            <p:ph type="title"/>
          </p:nvPr>
        </p:nvSpPr>
        <p:spPr>
          <a:xfrm>
            <a:off x="434566" y="365125"/>
            <a:ext cx="10919234" cy="114485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RetinaNet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22894" y="1349952"/>
                <a:ext cx="11617653" cy="5142923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Основная идея в том, чтобы убрать доп.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(доп. Анализ) и </a:t>
                </a:r>
                <a:r>
                  <a:rPr lang="en-US" sz="2200" dirty="0">
                    <a:solidFill>
                      <a:schemeClr val="bg1"/>
                    </a:solidFill>
                  </a:rPr>
                  <a:t>ROI Pooling, </a:t>
                </a:r>
                <a:r>
                  <a:rPr lang="ru-RU" sz="2200" dirty="0">
                    <a:solidFill>
                      <a:schemeClr val="bg1"/>
                    </a:solidFill>
                  </a:rPr>
                  <a:t>которые делают сеть многоэтапной и вычислительно сложной.</a:t>
                </a:r>
              </a:p>
              <a:p>
                <a:pPr lvl="1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800" dirty="0">
                    <a:solidFill>
                      <a:schemeClr val="bg1"/>
                    </a:solidFill>
                  </a:rPr>
                  <a:t>Таким образом подход становится одноэтапным.</a:t>
                </a:r>
                <a:endParaRPr lang="ru-RU" sz="1800" dirty="0">
                  <a:solidFill>
                    <a:schemeClr val="bg1"/>
                  </a:solidFill>
                  <a:sym typeface="Calibri"/>
                </a:endParaRPr>
              </a:p>
              <a:p>
                <a:pPr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  <a:sym typeface="Calibri"/>
                  </a:rPr>
                  <a:t>В данной сети </a:t>
                </a:r>
                <a:r>
                  <a:rPr lang="en-US" sz="2200" dirty="0">
                    <a:solidFill>
                      <a:schemeClr val="bg1"/>
                    </a:solidFill>
                    <a:sym typeface="Calibri"/>
                  </a:rPr>
                  <a:t>RPN </a:t>
                </a:r>
                <a:r>
                  <a:rPr lang="ru-RU" sz="2200" dirty="0">
                    <a:solidFill>
                      <a:schemeClr val="bg1"/>
                    </a:solidFill>
                    <a:sym typeface="Calibri"/>
                  </a:rPr>
                  <a:t>выполняется для каждого масштаба </a:t>
                </a:r>
                <a:r>
                  <a:rPr lang="en-US" sz="2200" dirty="0">
                    <a:solidFill>
                      <a:schemeClr val="bg1"/>
                    </a:solidFill>
                    <a:sym typeface="Calibri"/>
                  </a:rPr>
                  <a:t>FPN </a:t>
                </a:r>
                <a:r>
                  <a:rPr lang="ru-RU" sz="2200" dirty="0">
                    <a:solidFill>
                      <a:schemeClr val="bg1"/>
                    </a:solidFill>
                    <a:sym typeface="Calibri"/>
                  </a:rPr>
                  <a:t>при помощи сверточного слоя.</a:t>
                </a:r>
                <a:endParaRPr lang="en-US" sz="2200" dirty="0">
                  <a:solidFill>
                    <a:schemeClr val="bg1"/>
                  </a:solidFill>
                  <a:sym typeface="Calibri"/>
                </a:endParaRPr>
              </a:p>
              <a:p>
                <a:pPr algn="just"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Нет промежуточного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На выходе сети получается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10-100 тысяч регионов кандидатов</a:t>
                </a:r>
                <a:endParaRPr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8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2894" y="1349952"/>
                <a:ext cx="11617653" cy="5142923"/>
              </a:xfrm>
              <a:prstGeom prst="rect">
                <a:avLst/>
              </a:prstGeom>
              <a:blipFill>
                <a:blip r:embed="rId2"/>
                <a:stretch>
                  <a:fillRect l="-546" t="-7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1230540" y="4964424"/>
            <a:ext cx="92396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  <a:sym typeface="Calibri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342" y="3272690"/>
            <a:ext cx="6537406" cy="33834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222894" y="1356532"/>
            <a:ext cx="11211379" cy="70300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59559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651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 err="1">
                <a:solidFill>
                  <a:schemeClr val="bg1"/>
                </a:solidFill>
              </a:rPr>
              <a:t>RetinaNet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28600" lvl="1" indent="-228600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Нет промежуточного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На выходе сети получается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10-100 тысяч регионов кандидатов.</a:t>
                </a:r>
              </a:p>
              <a:p>
                <a:pPr lvl="1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Предполагается, что большая часть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анхоров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 будет пустыми – сеть легко их классифицирует как фон</a:t>
                </a:r>
                <a:r>
                  <a:rPr lang="en-US" sz="2200" dirty="0">
                    <a:solidFill>
                      <a:schemeClr val="bg1"/>
                    </a:solidFill>
                  </a:rPr>
                  <a:t> - easy negatives samples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</a:p>
              <a:p>
                <a:pPr lvl="1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Часто объекты сложны для классификации и не попадают в отбор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итогового </a:t>
                </a:r>
                <a:r>
                  <a:rPr lang="en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из-за сложности обучения для них – такие объекты называют </a:t>
                </a:r>
                <a:r>
                  <a:rPr lang="en-US" sz="2200" dirty="0">
                    <a:solidFill>
                      <a:schemeClr val="bg1"/>
                    </a:solidFill>
                  </a:rPr>
                  <a:t>hard positive samples.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Для их компенсации возможны несколько подходов:</a:t>
                </a:r>
              </a:p>
              <a:p>
                <a:pPr lvl="2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в предыдущих моделях дисбаланс компенсировался промежуточным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2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дополнительное формирование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минибатча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(например увеличенное число примеров с только фоном или примеров со сложными случаями (</a:t>
                </a:r>
                <a:r>
                  <a:rPr lang="en-US" sz="2200" dirty="0">
                    <a:solidFill>
                      <a:schemeClr val="bg1"/>
                    </a:solidFill>
                  </a:rPr>
                  <a:t>On-line Hard Example Mining</a:t>
                </a:r>
                <a:r>
                  <a:rPr lang="ru-RU" sz="2200" dirty="0">
                    <a:solidFill>
                      <a:schemeClr val="bg1"/>
                    </a:solidFill>
                  </a:rPr>
                  <a:t>)). </a:t>
                </a:r>
              </a:p>
              <a:p>
                <a:pPr lvl="2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Компенсация дисбаланса функцией потерь</a:t>
                </a:r>
                <a:endParaRPr lang="en" sz="2200" dirty="0">
                  <a:solidFill>
                    <a:schemeClr val="bg1"/>
                  </a:solidFill>
                </a:endParaRP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lang="ru-RU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  <a:blipFill>
                <a:blip r:embed="rId2"/>
                <a:stretch>
                  <a:fillRect l="-630" t="-781" r="-3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222894" y="1356533"/>
            <a:ext cx="11211379" cy="29280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768400" y="4636694"/>
            <a:ext cx="11211379" cy="29280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4710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70212"/>
            <a:ext cx="10515600" cy="1168400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Функция потерь </a:t>
            </a:r>
            <a:r>
              <a:rPr lang="en-US" sz="4800" b="1" dirty="0">
                <a:solidFill>
                  <a:schemeClr val="bg1"/>
                </a:solidFill>
              </a:rPr>
              <a:t/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ru-RU" sz="4800" b="1" dirty="0">
                <a:solidFill>
                  <a:schemeClr val="bg1"/>
                </a:solidFill>
              </a:rPr>
              <a:t>межканальная классификация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42969" y="1605395"/>
                <a:ext cx="6738856" cy="357760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пересечение по площади</a:t>
                </a: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endParaRPr lang="en-US" sz="22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𝐷𝑖𝑐𝑒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228600" lvl="1">
                  <a:lnSpc>
                    <a:spcPct val="100000"/>
                  </a:lnSpc>
                  <a:spcBef>
                    <a:spcPts val="2400"/>
                  </a:spcBef>
                </a:pPr>
                <a:endParaRPr lang="ru-RU" sz="22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2969" y="1605395"/>
                <a:ext cx="6738856" cy="3577602"/>
              </a:xfrm>
              <a:blipFill>
                <a:blip r:embed="rId2"/>
                <a:stretch>
                  <a:fillRect l="-1130" t="-10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741" y="1715767"/>
            <a:ext cx="3982059" cy="4402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E188C1D-F585-E021-CDF9-1D82BF5247A5}"/>
              </a:ext>
            </a:extLst>
          </p:cNvPr>
          <p:cNvSpPr/>
          <p:nvPr/>
        </p:nvSpPr>
        <p:spPr>
          <a:xfrm>
            <a:off x="745344" y="4942612"/>
            <a:ext cx="55860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i="1" dirty="0">
                <a:solidFill>
                  <a:schemeClr val="bg1"/>
                </a:solidFill>
              </a:rPr>
              <a:t>Обратите внимание </a:t>
            </a:r>
            <a:r>
              <a:rPr lang="en-US" sz="2000" i="1" dirty="0">
                <a:solidFill>
                  <a:schemeClr val="bg1"/>
                </a:solidFill>
              </a:rPr>
              <a:t>Dice </a:t>
            </a:r>
            <a:r>
              <a:rPr lang="ru-RU" sz="2000" i="1" dirty="0">
                <a:solidFill>
                  <a:schemeClr val="bg1"/>
                </a:solidFill>
              </a:rPr>
              <a:t>после </a:t>
            </a:r>
            <a:r>
              <a:rPr lang="en-US" sz="2000" i="1" dirty="0">
                <a:solidFill>
                  <a:schemeClr val="bg1"/>
                </a:solidFill>
              </a:rPr>
              <a:t>Sigmoid/</a:t>
            </a:r>
            <a:r>
              <a:rPr lang="en-US" sz="2000" i="1" dirty="0" err="1">
                <a:solidFill>
                  <a:schemeClr val="bg1"/>
                </a:solidFill>
              </a:rPr>
              <a:t>softmax</a:t>
            </a:r>
            <a:endParaRPr lang="ru-RU" sz="2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4249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651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 err="1">
                <a:solidFill>
                  <a:schemeClr val="bg1"/>
                </a:solidFill>
              </a:rPr>
              <a:t>RetinaNet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Для балансирования таких случаев предложен </a:t>
                </a:r>
                <a:r>
                  <a:rPr lang="en" sz="2200" dirty="0">
                    <a:solidFill>
                      <a:schemeClr val="bg1"/>
                    </a:solidFill>
                  </a:rPr>
                  <a:t>focal loss</a:t>
                </a:r>
              </a:p>
              <a:p>
                <a:pPr algn="ctr">
                  <a:lnSpc>
                    <a:spcPct val="100000"/>
                  </a:lnSpc>
                  <a:spcBef>
                    <a:spcPts val="0"/>
                  </a:spcBef>
                  <a:buSzTx/>
                  <a:buNone/>
                  <a:defRPr sz="20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  <m:func>
                      <m:func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fun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где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если</m:t>
                    </m:r>
                    <m:r>
                      <a:rPr lang="ru-RU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;в другом случае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ar-AE" sz="2200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  <a:sym typeface="Calibri"/>
                  </a:rPr>
                  <a:t>.</a:t>
                </a:r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При этом подходе все объекты 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батче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которые сложны для классификации получат гораздо больший вес, чем, те, которые легко классифицировать</a:t>
                </a: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Сложные объекты – значит маленький </a:t>
                </a:r>
                <a:r>
                  <a:rPr lang="en" sz="2200" dirty="0">
                    <a:solidFill>
                      <a:schemeClr val="bg1"/>
                    </a:solidFill>
                  </a:rPr>
                  <a:t>score 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В статье </a:t>
                </a: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подбирается обратно-пропорционально отношению числа сложно классифицируемых примеров к общему числу примеров 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Общая функция потерь считается как </a:t>
                </a:r>
                <a:r>
                  <a:rPr lang="ru-RU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ru-RU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ar-AE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ar-AE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где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–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гиперпараметр</a:t>
                </a:r>
                <a:r>
                  <a:rPr lang="ru-RU" sz="2200" dirty="0">
                    <a:solidFill>
                      <a:schemeClr val="bg1"/>
                    </a:solidFill>
                  </a:rPr>
                  <a:t>;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 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модифицированный </a:t>
                </a:r>
                <a:r>
                  <a:rPr lang="en" sz="2200" dirty="0">
                    <a:solidFill>
                      <a:schemeClr val="bg1"/>
                    </a:solidFill>
                  </a:rPr>
                  <a:t>Huber Loss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</a:rPr>
                  <a:t>(L1-soft loss)</a:t>
                </a:r>
                <a:r>
                  <a:rPr lang="en" sz="2200" dirty="0">
                    <a:solidFill>
                      <a:schemeClr val="bg1"/>
                    </a:solidFill>
                  </a:rPr>
                  <a:t>.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800" dirty="0">
                    <a:solidFill>
                      <a:schemeClr val="bg1"/>
                    </a:solidFill>
                  </a:rPr>
                  <a:t>Позитивные семплы с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ru-RU" sz="1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 негативные с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</a:rPr>
                  <a:t>; </a:t>
                </a:r>
                <a:r>
                  <a:rPr lang="ru-RU" sz="1800" dirty="0">
                    <a:solidFill>
                      <a:schemeClr val="bg1"/>
                    </a:solidFill>
                  </a:rPr>
                  <a:t>остальные игнорируются.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:r>
                  <a:rPr lang="ru-RU" sz="1600" dirty="0">
                    <a:solidFill>
                      <a:schemeClr val="bg1"/>
                    </a:solidFill>
                  </a:rPr>
                  <a:t>только для позитивных семплов</a:t>
                </a:r>
                <a:r>
                  <a:rPr lang="ru-RU" sz="1600" dirty="0" smtClean="0">
                    <a:solidFill>
                      <a:schemeClr val="bg1"/>
                    </a:solidFill>
                  </a:rPr>
                  <a:t>.</a:t>
                </a:r>
                <a:endParaRPr lang="en-US" sz="1600" dirty="0" smtClean="0">
                  <a:solidFill>
                    <a:schemeClr val="bg1"/>
                  </a:solidFill>
                </a:endParaRP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600" dirty="0" smtClean="0">
                    <a:solidFill>
                      <a:schemeClr val="bg1"/>
                    </a:solidFill>
                  </a:rPr>
                  <a:t>То есть семплы которые часто пересекаются – позитивные, типа сеть что то выделит, хоть и </a:t>
                </a:r>
                <a:r>
                  <a:rPr lang="ru-RU" sz="1600" dirty="0" err="1" smtClean="0">
                    <a:solidFill>
                      <a:schemeClr val="bg1"/>
                    </a:solidFill>
                  </a:rPr>
                  <a:t>неуверено</a:t>
                </a:r>
                <a:r>
                  <a:rPr lang="ru-RU" sz="1600" dirty="0" smtClean="0">
                    <a:solidFill>
                      <a:schemeClr val="bg1"/>
                    </a:solidFill>
                  </a:rPr>
                  <a:t>.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600" dirty="0" smtClean="0">
                    <a:solidFill>
                      <a:schemeClr val="bg1"/>
                    </a:solidFill>
                  </a:rPr>
                  <a:t>Если явно разбросанные объекты, то есть </a:t>
                </a: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ru-RU" sz="1600" dirty="0" smtClean="0">
                    <a:solidFill>
                      <a:schemeClr val="bg1"/>
                    </a:solidFill>
                  </a:rPr>
                  <a:t> – вероятно фон.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600" dirty="0" smtClean="0">
                    <a:solidFill>
                      <a:schemeClr val="bg1"/>
                    </a:solidFill>
                  </a:rPr>
                  <a:t>Это как бы независимый признак по которому без потери </a:t>
                </a:r>
                <a:r>
                  <a:rPr lang="ru-RU" sz="1600" dirty="0" err="1" smtClean="0">
                    <a:solidFill>
                      <a:schemeClr val="bg1"/>
                    </a:solidFill>
                  </a:rPr>
                  <a:t>лосса</a:t>
                </a:r>
                <a:r>
                  <a:rPr lang="ru-RU" sz="1600" dirty="0" smtClean="0">
                    <a:solidFill>
                      <a:schemeClr val="bg1"/>
                    </a:solidFill>
                  </a:rPr>
                  <a:t> обучать сеть</a:t>
                </a:r>
                <a:endParaRPr lang="ru-RU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  <a:blipFill>
                <a:blip r:embed="rId2"/>
                <a:stretch>
                  <a:fillRect l="-630" t="-781" r="-3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222894" y="1356533"/>
            <a:ext cx="11211379" cy="67736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81774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Заголовок 1"/>
          <p:cNvSpPr txBox="1">
            <a:spLocks noGrp="1"/>
          </p:cNvSpPr>
          <p:nvPr>
            <p:ph type="title"/>
          </p:nvPr>
        </p:nvSpPr>
        <p:spPr>
          <a:xfrm>
            <a:off x="351280" y="314356"/>
            <a:ext cx="10881053" cy="88589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2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90079" y="1029336"/>
                <a:ext cx="11876583" cy="4487694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 err="1">
                    <a:solidFill>
                      <a:schemeClr val="bg1"/>
                    </a:solidFill>
                  </a:rPr>
                  <a:t>Полносвязные</a:t>
                </a:r>
                <a:r>
                  <a:rPr lang="ru-RU" dirty="0">
                    <a:solidFill>
                      <a:schemeClr val="bg1"/>
                    </a:solidFill>
                  </a:rPr>
                  <a:t> слои </a:t>
                </a:r>
                <a:r>
                  <a:rPr lang="en-US" dirty="0">
                    <a:solidFill>
                      <a:schemeClr val="bg1"/>
                    </a:solidFill>
                  </a:rPr>
                  <a:t>YOLO  </a:t>
                </a:r>
                <a:r>
                  <a:rPr lang="ru-RU" dirty="0">
                    <a:solidFill>
                      <a:schemeClr val="bg1"/>
                    </a:solidFill>
                  </a:rPr>
                  <a:t>заменены на RPN.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Каждый </a:t>
                </a:r>
                <a:r>
                  <a:rPr lang="ru-RU" dirty="0" err="1">
                    <a:solidFill>
                      <a:schemeClr val="bg1"/>
                    </a:solidFill>
                  </a:rPr>
                  <a:t>анхор</a:t>
                </a:r>
                <a:r>
                  <a:rPr lang="ru-RU" dirty="0">
                    <a:solidFill>
                      <a:schemeClr val="bg1"/>
                    </a:solidFill>
                  </a:rPr>
                  <a:t> предсказывает свой </a:t>
                </a:r>
                <a:r>
                  <a:rPr lang="ru-RU" dirty="0" err="1">
                    <a:solidFill>
                      <a:schemeClr val="bg1"/>
                    </a:solidFill>
                  </a:rPr>
                  <a:t>confidence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score</a:t>
                </a:r>
                <a:r>
                  <a:rPr lang="ru-RU" dirty="0">
                    <a:solidFill>
                      <a:schemeClr val="bg1"/>
                    </a:solidFill>
                  </a:rPr>
                  <a:t> и </a:t>
                </a:r>
                <a:r>
                  <a:rPr lang="en-US" dirty="0">
                    <a:solidFill>
                      <a:schemeClr val="bg1"/>
                    </a:solidFill>
                  </a:rPr>
                  <a:t>class scores</a:t>
                </a:r>
                <a:endParaRPr lang="ru-RU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Перед формированием итогового слоя объединяются карты признаков с двух слоев.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Понижение размерности методом </a:t>
                </a:r>
                <a:r>
                  <a:rPr lang="ru-RU" dirty="0" err="1">
                    <a:solidFill>
                      <a:schemeClr val="bg1"/>
                    </a:solidFill>
                  </a:rPr>
                  <a:t>pass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through</a:t>
                </a:r>
                <a:r>
                  <a:rPr lang="en-US" dirty="0">
                    <a:solidFill>
                      <a:schemeClr val="bg1"/>
                    </a:solidFill>
                  </a:rPr>
                  <a:t>: </a:t>
                </a:r>
                <a:r>
                  <a:rPr lang="ru-RU" dirty="0" err="1">
                    <a:solidFill>
                      <a:schemeClr val="bg1"/>
                    </a:solidFill>
                  </a:rPr>
                  <a:t>reshapes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26 × 26 × 512→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13 × 13 × 2048</m:t>
                    </m:r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 marL="1143000" lvl="2" indent="-228600">
                  <a:lnSpc>
                    <a:spcPct val="100000"/>
                  </a:lnSpc>
                  <a:spcBef>
                    <a:spcPts val="0"/>
                  </a:spcBef>
                  <a:defRPr sz="1800"/>
                </a:pPr>
                <a:r>
                  <a:rPr lang="ru-RU" dirty="0">
                    <a:solidFill>
                      <a:schemeClr val="bg1"/>
                    </a:solidFill>
                  </a:rPr>
                  <a:t>После можно использовать свертку 1х1 для корректировки размерности.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Сеть обучена на изображениях 416 х 416.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При этом каждые 10 эпох сеть меняла масштаб изображений (многомасштабная аугментация).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Выходные карты увеличены до размера 13х13.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defRPr sz="1800"/>
                </a:pPr>
                <a:r>
                  <a:rPr lang="ru-RU" dirty="0">
                    <a:solidFill>
                      <a:schemeClr val="bg1"/>
                    </a:solidFill>
                  </a:rPr>
                  <a:t>За счет нечетного числа клеток центр объекта по умолчанию считается не внутри клетки, а между ними.</a:t>
                </a:r>
                <a:endParaRPr dirty="0"/>
              </a:p>
            </p:txBody>
          </p:sp>
        </mc:Choice>
        <mc:Fallback xmlns="">
          <p:sp>
            <p:nvSpPr>
              <p:cNvPr id="30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079" y="1029336"/>
                <a:ext cx="11876583" cy="4487694"/>
              </a:xfrm>
              <a:prstGeom prst="rect">
                <a:avLst/>
              </a:prstGeom>
              <a:blipFill>
                <a:blip r:embed="rId2"/>
                <a:stretch>
                  <a:fillRect l="-462" t="-8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416" y="3877085"/>
            <a:ext cx="8182116" cy="2639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90078" y="1055528"/>
            <a:ext cx="11543117" cy="2679073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0155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Заголовок 1"/>
          <p:cNvSpPr txBox="1">
            <a:spLocks noGrp="1"/>
          </p:cNvSpPr>
          <p:nvPr>
            <p:ph type="title"/>
          </p:nvPr>
        </p:nvSpPr>
        <p:spPr>
          <a:xfrm>
            <a:off x="522514" y="305303"/>
            <a:ext cx="10755086" cy="90400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2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15" name="Объект 2"/>
          <p:cNvSpPr txBox="1">
            <a:spLocks noGrp="1"/>
          </p:cNvSpPr>
          <p:nvPr>
            <p:ph type="body" idx="1"/>
          </p:nvPr>
        </p:nvSpPr>
        <p:spPr>
          <a:xfrm>
            <a:off x="207318" y="1092948"/>
            <a:ext cx="11670257" cy="237214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В RPN </a:t>
            </a:r>
            <a:r>
              <a:rPr sz="2200" dirty="0" err="1">
                <a:solidFill>
                  <a:schemeClr val="bg1"/>
                </a:solidFill>
              </a:rPr>
              <a:t>предлагается</a:t>
            </a:r>
            <a:r>
              <a:rPr sz="2200" dirty="0">
                <a:solidFill>
                  <a:schemeClr val="bg1"/>
                </a:solidFill>
              </a:rPr>
              <a:t> 5 </a:t>
            </a:r>
            <a:r>
              <a:rPr sz="2200" dirty="0" err="1">
                <a:solidFill>
                  <a:schemeClr val="bg1"/>
                </a:solidFill>
              </a:rPr>
              <a:t>анхоров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масштабы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en-US" sz="2200" dirty="0">
                <a:solidFill>
                  <a:schemeClr val="bg1"/>
                </a:solidFill>
              </a:rPr>
              <a:t>aspect ratio </a:t>
            </a:r>
            <a:r>
              <a:rPr sz="2200" dirty="0" err="1">
                <a:solidFill>
                  <a:schemeClr val="bg1"/>
                </a:solidFill>
              </a:rPr>
              <a:t>выбраны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априорно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набора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данных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lvl="1" algn="just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000" dirty="0">
                <a:solidFill>
                  <a:schemeClr val="bg1"/>
                </a:solidFill>
              </a:rPr>
              <a:t>Для выбора масштабов авторы использовании кластеризацию размеров регионов в наборе данных.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Каждый </a:t>
            </a:r>
            <a:r>
              <a:rPr lang="ru-RU" sz="2200" dirty="0" err="1">
                <a:solidFill>
                  <a:schemeClr val="bg1"/>
                </a:solidFill>
              </a:rPr>
              <a:t>анхор</a:t>
            </a:r>
            <a:r>
              <a:rPr lang="ru-RU" sz="2200" dirty="0">
                <a:solidFill>
                  <a:schemeClr val="bg1"/>
                </a:solidFill>
              </a:rPr>
              <a:t> содержит предсказание 4 координат, </a:t>
            </a:r>
            <a:r>
              <a:rPr lang="ru-RU" sz="2200" dirty="0" err="1">
                <a:solidFill>
                  <a:schemeClr val="bg1"/>
                </a:solidFill>
              </a:rPr>
              <a:t>conf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и все классы.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То есть всего  13 x 13 x 5 = 845 </a:t>
            </a:r>
            <a:r>
              <a:rPr lang="ru-RU" sz="2200" dirty="0" err="1">
                <a:solidFill>
                  <a:schemeClr val="bg1"/>
                </a:solidFill>
              </a:rPr>
              <a:t>boxes</a:t>
            </a:r>
            <a:r>
              <a:rPr lang="ru-RU" sz="2200" dirty="0">
                <a:solidFill>
                  <a:schemeClr val="bg1"/>
                </a:solidFill>
              </a:rPr>
              <a:t> и в каждом из них (4+1+K) классов.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1" y="3149200"/>
            <a:ext cx="9856986" cy="36029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90078" y="1055529"/>
            <a:ext cx="11754874" cy="209367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36126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05303"/>
            <a:ext cx="10624457" cy="84237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3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34" name="Объект 2"/>
          <p:cNvSpPr txBox="1">
            <a:spLocks noGrp="1"/>
          </p:cNvSpPr>
          <p:nvPr>
            <p:ph type="body" idx="1"/>
          </p:nvPr>
        </p:nvSpPr>
        <p:spPr>
          <a:xfrm>
            <a:off x="318771" y="1147679"/>
            <a:ext cx="11730353" cy="383389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" sz="2200" dirty="0">
                <a:solidFill>
                  <a:schemeClr val="bg1"/>
                </a:solidFill>
              </a:rPr>
              <a:t>Backbone </a:t>
            </a:r>
            <a:r>
              <a:rPr lang="ru-RU" sz="2200" dirty="0">
                <a:solidFill>
                  <a:schemeClr val="bg1"/>
                </a:solidFill>
              </a:rPr>
              <a:t>на основе </a:t>
            </a:r>
            <a:r>
              <a:rPr lang="en" sz="2200" dirty="0">
                <a:solidFill>
                  <a:schemeClr val="bg1"/>
                </a:solidFill>
              </a:rPr>
              <a:t>FPN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Предсказание на трех масштабах</a:t>
            </a: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И на 2-х для </a:t>
            </a:r>
            <a:r>
              <a:rPr lang="en" sz="2200" dirty="0">
                <a:solidFill>
                  <a:schemeClr val="bg1"/>
                </a:solidFill>
              </a:rPr>
              <a:t>yolo v3 tiny</a:t>
            </a:r>
            <a:endParaRPr lang="ru-RU" sz="2200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Предполагается, что масштабы позволяют выделять большие, средние и маленькие объекты </a:t>
            </a:r>
            <a:endParaRPr lang="en-US" sz="2200" dirty="0">
              <a:solidFill>
                <a:schemeClr val="bg1"/>
              </a:solidFill>
            </a:endParaRPr>
          </a:p>
          <a:p>
            <a:pPr lvl="3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Достигается обучением </a:t>
            </a:r>
            <a:r>
              <a:rPr lang="en-US" sz="2200" dirty="0" err="1">
                <a:solidFill>
                  <a:schemeClr val="bg1"/>
                </a:solidFill>
              </a:rPr>
              <a:t>upsampling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endParaRPr lang="en" sz="2200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На каждом масштабе выделено несколько </a:t>
            </a:r>
            <a:r>
              <a:rPr lang="ru-RU" sz="2200" dirty="0" err="1">
                <a:solidFill>
                  <a:schemeClr val="bg1"/>
                </a:solidFill>
              </a:rPr>
              <a:t>анхоров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-2395" b="3033"/>
          <a:stretch/>
        </p:blipFill>
        <p:spPr>
          <a:xfrm>
            <a:off x="5034844" y="3562350"/>
            <a:ext cx="6242756" cy="3190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90078" y="1607419"/>
            <a:ext cx="11754874" cy="13475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91505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Заголовок 1"/>
          <p:cNvSpPr txBox="1">
            <a:spLocks noGrp="1"/>
          </p:cNvSpPr>
          <p:nvPr>
            <p:ph type="title"/>
          </p:nvPr>
        </p:nvSpPr>
        <p:spPr>
          <a:xfrm>
            <a:off x="333285" y="305303"/>
            <a:ext cx="10944315" cy="917289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3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29" name="Объект 2"/>
          <p:cNvSpPr txBox="1">
            <a:spLocks noGrp="1"/>
          </p:cNvSpPr>
          <p:nvPr>
            <p:ph type="body" idx="1"/>
          </p:nvPr>
        </p:nvSpPr>
        <p:spPr>
          <a:xfrm>
            <a:off x="304256" y="1064212"/>
            <a:ext cx="11525341" cy="514292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Замена задачи  </a:t>
            </a:r>
            <a:r>
              <a:rPr lang="en-US" sz="2200" dirty="0">
                <a:solidFill>
                  <a:schemeClr val="bg1"/>
                </a:solidFill>
              </a:rPr>
              <a:t>Multi class classification 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chemeClr val="bg1"/>
                </a:solidFill>
              </a:rPr>
              <a:t>(</a:t>
            </a:r>
            <a:r>
              <a:rPr lang="en-US" sz="2200" dirty="0" err="1">
                <a:solidFill>
                  <a:schemeClr val="bg1"/>
                </a:solidFill>
              </a:rPr>
              <a:t>softmax</a:t>
            </a:r>
            <a:r>
              <a:rPr lang="en-US" sz="2200" dirty="0">
                <a:solidFill>
                  <a:schemeClr val="bg1"/>
                </a:solidFill>
              </a:rPr>
              <a:t>) </a:t>
            </a:r>
            <a:r>
              <a:rPr lang="ru-RU" sz="2200" dirty="0">
                <a:solidFill>
                  <a:schemeClr val="bg1"/>
                </a:solidFill>
              </a:rPr>
              <a:t>на </a:t>
            </a:r>
            <a:r>
              <a:rPr lang="en-US" sz="2200" dirty="0">
                <a:solidFill>
                  <a:schemeClr val="bg1"/>
                </a:solidFill>
              </a:rPr>
              <a:t>Multi Label classification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неск</a:t>
            </a:r>
            <a:r>
              <a:rPr lang="ru-RU" sz="2200" dirty="0">
                <a:solidFill>
                  <a:schemeClr val="bg1"/>
                </a:solidFill>
              </a:rPr>
              <a:t>. </a:t>
            </a:r>
            <a:r>
              <a:rPr lang="en-US" sz="2200" dirty="0">
                <a:solidFill>
                  <a:schemeClr val="bg1"/>
                </a:solidFill>
              </a:rPr>
              <a:t>Sigmoid)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Интуиция в том, что часто классы могут пересекаться (подросток и ребенок), авторы считают, что правильно классифицировать оба этих класса.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Отказ от задачи классификации как задачи регрессии.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-2395" b="3033"/>
          <a:stretch/>
        </p:blipFill>
        <p:spPr>
          <a:xfrm>
            <a:off x="2969986" y="2819152"/>
            <a:ext cx="7023100" cy="35897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33285" y="1083463"/>
            <a:ext cx="11754874" cy="350701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66577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Архитектура </a:t>
            </a:r>
            <a:r>
              <a:rPr lang="en" b="1" dirty="0">
                <a:solidFill>
                  <a:schemeClr val="bg1"/>
                </a:solidFill>
              </a:rPr>
              <a:t>YOLO </a:t>
            </a:r>
            <a:r>
              <a:rPr lang="ru-RU" b="1" dirty="0">
                <a:solidFill>
                  <a:schemeClr val="bg1"/>
                </a:solidFill>
              </a:rPr>
              <a:t>V4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62" name="Объект 2"/>
          <p:cNvSpPr txBox="1">
            <a:spLocks noGrp="1"/>
          </p:cNvSpPr>
          <p:nvPr>
            <p:ph type="body" idx="1"/>
          </p:nvPr>
        </p:nvSpPr>
        <p:spPr>
          <a:xfrm>
            <a:off x="333286" y="925898"/>
            <a:ext cx="10944315" cy="568445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>
                <a:solidFill>
                  <a:schemeClr val="bg1"/>
                </a:solidFill>
              </a:rPr>
              <a:t>YOLO 4, YOLO4 scaled – </a:t>
            </a:r>
            <a:r>
              <a:rPr sz="2400" dirty="0" err="1">
                <a:solidFill>
                  <a:schemeClr val="bg1"/>
                </a:solidFill>
              </a:rPr>
              <a:t>использование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модифицированного</a:t>
            </a:r>
            <a:r>
              <a:rPr sz="2400" dirty="0">
                <a:solidFill>
                  <a:schemeClr val="bg1"/>
                </a:solidFill>
              </a:rPr>
              <a:t> backbone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Использован</a:t>
            </a:r>
            <a:r>
              <a:rPr lang="ru-RU" sz="2400" dirty="0">
                <a:solidFill>
                  <a:schemeClr val="bg1"/>
                </a:solidFill>
              </a:rPr>
              <a:t> модифицированный подход</a:t>
            </a:r>
            <a:r>
              <a:rPr sz="2400" dirty="0">
                <a:solidFill>
                  <a:schemeClr val="bg1"/>
                </a:solidFill>
              </a:rPr>
              <a:t> Path </a:t>
            </a:r>
            <a:r>
              <a:rPr sz="2400" dirty="0" err="1">
                <a:solidFill>
                  <a:schemeClr val="bg1"/>
                </a:solidFill>
              </a:rPr>
              <a:t>Agregattion</a:t>
            </a:r>
            <a:r>
              <a:rPr sz="2400" dirty="0">
                <a:solidFill>
                  <a:schemeClr val="bg1"/>
                </a:solidFill>
              </a:rPr>
              <a:t> Network (PAN)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Модификация процесса тренировки и аугментации данных.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Замена </a:t>
            </a:r>
            <a:r>
              <a:rPr lang="en-US" sz="2400" dirty="0" err="1">
                <a:solidFill>
                  <a:schemeClr val="bg1"/>
                </a:solidFill>
              </a:rPr>
              <a:t>ReLU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на </a:t>
            </a:r>
            <a:r>
              <a:rPr lang="en-US" sz="2400" dirty="0">
                <a:solidFill>
                  <a:schemeClr val="bg1"/>
                </a:solidFill>
              </a:rPr>
              <a:t>Mish </a:t>
            </a:r>
            <a:endParaRPr sz="24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b="4108"/>
          <a:stretch/>
        </p:blipFill>
        <p:spPr>
          <a:xfrm>
            <a:off x="3606325" y="2348202"/>
            <a:ext cx="8290912" cy="42621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42363" y="1033867"/>
            <a:ext cx="10864620" cy="98743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Comparison of Mish and Relu activation functions. | Download Scientific 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76" y="4503634"/>
            <a:ext cx="2843536" cy="186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0977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197161"/>
            <a:ext cx="11136747" cy="119621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YOLO V5</a:t>
            </a:r>
          </a:p>
        </p:txBody>
      </p:sp>
      <p:sp>
        <p:nvSpPr>
          <p:cNvPr id="414" name="Объект 3"/>
          <p:cNvSpPr txBox="1">
            <a:spLocks noGrp="1"/>
          </p:cNvSpPr>
          <p:nvPr>
            <p:ph type="body" idx="1"/>
          </p:nvPr>
        </p:nvSpPr>
        <p:spPr>
          <a:xfrm>
            <a:off x="293254" y="1147454"/>
            <a:ext cx="1160549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" sz="2400" dirty="0">
                <a:solidFill>
                  <a:schemeClr val="bg1"/>
                </a:solidFill>
              </a:rPr>
              <a:t>Yolo V</a:t>
            </a:r>
            <a:r>
              <a:rPr lang="ru-RU" sz="2400" dirty="0">
                <a:solidFill>
                  <a:schemeClr val="bg1"/>
                </a:solidFill>
              </a:rPr>
              <a:t>5 это модификация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Yolo V4</a:t>
            </a:r>
            <a:r>
              <a:rPr lang="ru-RU" sz="2400" dirty="0">
                <a:solidFill>
                  <a:schemeClr val="bg1"/>
                </a:solidFill>
              </a:rPr>
              <a:t>, переделенная </a:t>
            </a:r>
            <a:r>
              <a:rPr sz="2400" dirty="0" err="1">
                <a:solidFill>
                  <a:schemeClr val="bg1"/>
                </a:solidFill>
              </a:rPr>
              <a:t>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PyTorch</a:t>
            </a:r>
            <a:r>
              <a:rPr sz="2400" dirty="0">
                <a:solidFill>
                  <a:schemeClr val="bg1"/>
                </a:solidFill>
              </a:rPr>
              <a:t> (</a:t>
            </a:r>
            <a:r>
              <a:rPr sz="2400" dirty="0" err="1">
                <a:solidFill>
                  <a:schemeClr val="bg1"/>
                </a:solidFill>
              </a:rPr>
              <a:t>адаптированная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модель</a:t>
            </a:r>
            <a:r>
              <a:rPr sz="2400" dirty="0">
                <a:solidFill>
                  <a:schemeClr val="bg1"/>
                </a:solidFill>
              </a:rPr>
              <a:t>)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1600"/>
            </a:pPr>
            <a:r>
              <a:rPr sz="2000" dirty="0" err="1">
                <a:solidFill>
                  <a:schemeClr val="bg1"/>
                </a:solidFill>
              </a:rPr>
              <a:t>Предложено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несколько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реализаций</a:t>
            </a:r>
            <a:r>
              <a:rPr sz="2000" dirty="0">
                <a:solidFill>
                  <a:schemeClr val="bg1"/>
                </a:solidFill>
              </a:rPr>
              <a:t> (</a:t>
            </a:r>
            <a:r>
              <a:rPr sz="2000" dirty="0" err="1">
                <a:solidFill>
                  <a:schemeClr val="bg1"/>
                </a:solidFill>
              </a:rPr>
              <a:t>от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nano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до</a:t>
            </a:r>
            <a:r>
              <a:rPr sz="2000" dirty="0">
                <a:solidFill>
                  <a:schemeClr val="bg1"/>
                </a:solidFill>
              </a:rPr>
              <a:t> large).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Функции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активации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заменые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на</a:t>
            </a:r>
            <a:r>
              <a:rPr lang="ru-RU" sz="2400" dirty="0">
                <a:solidFill>
                  <a:schemeClr val="bg1"/>
                </a:solidFill>
              </a:rPr>
              <a:t> стандартные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LeakyReLU</a:t>
            </a:r>
            <a:r>
              <a:rPr sz="2400" dirty="0">
                <a:solidFill>
                  <a:schemeClr val="bg1"/>
                </a:solidFill>
              </a:rPr>
              <a:t>, Sigmoid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Адаптирована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аугментация</a:t>
            </a:r>
            <a:r>
              <a:rPr sz="2400" dirty="0">
                <a:solidFill>
                  <a:schemeClr val="bg1"/>
                </a:solidFill>
              </a:rPr>
              <a:t> (scaling, color space adjustments, and mosaic augmentation)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Выбор ф</a:t>
            </a:r>
            <a:r>
              <a:rPr sz="2400" dirty="0" err="1">
                <a:solidFill>
                  <a:schemeClr val="bg1"/>
                </a:solidFill>
              </a:rPr>
              <a:t>ункци</a:t>
            </a:r>
            <a:r>
              <a:rPr lang="ru-RU" sz="2400" dirty="0">
                <a:solidFill>
                  <a:schemeClr val="bg1"/>
                </a:solidFill>
              </a:rPr>
              <a:t>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потерь</a:t>
            </a:r>
            <a:r>
              <a:rPr lang="ru-RU" sz="2400" dirty="0">
                <a:solidFill>
                  <a:schemeClr val="bg1"/>
                </a:solidFill>
              </a:rPr>
              <a:t> для классификации.</a:t>
            </a:r>
            <a:r>
              <a:rPr sz="24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Добавлен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автопоиск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размеров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анхоров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по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тренировочному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набору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данных</a:t>
            </a:r>
            <a:r>
              <a:rPr sz="2400" dirty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8370"/>
          <a:stretch/>
        </p:blipFill>
        <p:spPr>
          <a:xfrm>
            <a:off x="3437232" y="3433418"/>
            <a:ext cx="5437778" cy="3227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42363" y="1147454"/>
            <a:ext cx="11456738" cy="75834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6047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70212"/>
            <a:ext cx="10515600" cy="1168400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Функция потерь </a:t>
            </a:r>
            <a:r>
              <a:rPr lang="en-US" sz="4800" b="1" dirty="0">
                <a:solidFill>
                  <a:schemeClr val="bg1"/>
                </a:solidFill>
              </a:rPr>
              <a:t/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ru-RU" sz="4800" b="1" dirty="0">
                <a:solidFill>
                  <a:schemeClr val="bg1"/>
                </a:solidFill>
              </a:rPr>
              <a:t>межканальная классификация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42969" y="1605395"/>
                <a:ext cx="6738856" cy="4862080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ru-RU" sz="2200" dirty="0">
                    <a:solidFill>
                      <a:schemeClr val="bg1"/>
                    </a:solidFill>
                  </a:rPr>
                  <a:t>Возможны несколько типов функций потерь</a:t>
                </a:r>
              </a:p>
              <a:p>
                <a:pPr>
                  <a:lnSpc>
                    <a:spcPct val="100000"/>
                  </a:lnSpc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Попиксельная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классификация (напр. кросс-энтропия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)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𝑖𝑐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𝑖𝑐</m:t>
                                      </m:r>
                                      <m:r>
                                        <a:rPr lang="en-US" sz="22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sz="22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228600" lvl="1">
                  <a:lnSpc>
                    <a:spcPct val="100000"/>
                  </a:lnSpc>
                  <a:spcBef>
                    <a:spcPts val="24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Геометрическая оценка площади классов, например, 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пересечение по площади</a:t>
                </a: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endParaRPr lang="en-US" sz="22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𝐷𝑖𝑐𝑒</m:t>
                      </m:r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228600" lvl="1">
                  <a:lnSpc>
                    <a:spcPct val="100000"/>
                  </a:lnSpc>
                  <a:spcBef>
                    <a:spcPts val="24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Геометрическая оценка только  по границам классов (например, расстояние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Хаусдорфа</a:t>
                </a:r>
                <a:r>
                  <a:rPr lang="ru-RU" sz="2200" dirty="0">
                    <a:solidFill>
                      <a:schemeClr val="bg1"/>
                    </a:solidFill>
                  </a:rPr>
                  <a:t>)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marL="0" lvl="1" indent="0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̂"/>
                                  <m:ctrlPr>
                                    <a:rPr lang="en-US" sz="2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2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lim>
                                  </m:limLow>
                                </m:fName>
                                <m:e>
                                  <m:sSubSup>
                                    <m:sSubSupPr>
                                      <m:ctrlP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sz="2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2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2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2969" y="1605395"/>
                <a:ext cx="6738856" cy="4862080"/>
              </a:xfrm>
              <a:blipFill>
                <a:blip r:embed="rId2"/>
                <a:stretch>
                  <a:fillRect l="-565" t="-52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825" y="1675003"/>
            <a:ext cx="4582577" cy="20888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728" y="3833437"/>
            <a:ext cx="2317172" cy="25616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6907399" y="1603133"/>
            <a:ext cx="4748689" cy="221510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8052954" y="3818241"/>
            <a:ext cx="2963057" cy="266216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307975" y="6395045"/>
            <a:ext cx="12046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i="1" dirty="0">
                <a:solidFill>
                  <a:schemeClr val="bg1"/>
                </a:solidFill>
              </a:rPr>
              <a:t>Можно выделить границы объекты, а можно весь объект  – функции потерь должны быть разные.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E188C1D-F585-E021-CDF9-1D82BF5247A5}"/>
              </a:ext>
            </a:extLst>
          </p:cNvPr>
          <p:cNvSpPr/>
          <p:nvPr/>
        </p:nvSpPr>
        <p:spPr>
          <a:xfrm>
            <a:off x="745344" y="4942612"/>
            <a:ext cx="55860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i="1" dirty="0">
                <a:solidFill>
                  <a:schemeClr val="bg1"/>
                </a:solidFill>
              </a:rPr>
              <a:t>Обратите внимание </a:t>
            </a:r>
            <a:r>
              <a:rPr lang="en-US" sz="2000" i="1" dirty="0">
                <a:solidFill>
                  <a:schemeClr val="bg1"/>
                </a:solidFill>
              </a:rPr>
              <a:t>Dice </a:t>
            </a:r>
            <a:r>
              <a:rPr lang="ru-RU" sz="2000" i="1" dirty="0">
                <a:solidFill>
                  <a:schemeClr val="bg1"/>
                </a:solidFill>
              </a:rPr>
              <a:t>после </a:t>
            </a:r>
            <a:r>
              <a:rPr lang="en-US" sz="2000" i="1" dirty="0">
                <a:solidFill>
                  <a:schemeClr val="bg1"/>
                </a:solidFill>
              </a:rPr>
              <a:t>Sigmoid/</a:t>
            </a:r>
            <a:r>
              <a:rPr lang="en-US" sz="2000" i="1" dirty="0" err="1">
                <a:solidFill>
                  <a:schemeClr val="bg1"/>
                </a:solidFill>
              </a:rPr>
              <a:t>softmax</a:t>
            </a:r>
            <a:endParaRPr lang="ru-RU" sz="2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18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38613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Методы повышающей интерполяции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7975" y="1213470"/>
                <a:ext cx="10605005" cy="4821015"/>
              </a:xfrm>
            </p:spPr>
            <p:txBody>
              <a:bodyPr>
                <a:normAutofit/>
              </a:bodyPr>
              <a:lstStyle/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ближайших соседей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</m:t>
                    </m:r>
                    <m:acc>
                      <m:accPr>
                        <m:chr m:val="̃"/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24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д</m:t>
                    </m:r>
                    <m:r>
                      <a:rPr lang="ru-RU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л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я 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𝑖𝑗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</m:oMath>
                </a14:m>
                <a:endParaRPr lang="en-US" sz="24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гвоздя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</m:t>
                    </m:r>
                    <m:acc>
                      <m:accPr>
                        <m:chr m:val="̃"/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𝑜𝑟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endParaRPr lang="en-US" sz="2400" b="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b="1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билинейной интерполяции</a:t>
                </a: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.</a:t>
                </a:r>
              </a:p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бикубической интерполяции.</a:t>
                </a:r>
              </a:p>
              <a:p>
                <a:pPr marL="273050" lvl="2" indent="-2159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Метод низкочастотной фильтрации</a:t>
                </a:r>
                <a:r>
                  <a:rPr lang="en-US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(или например,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Ланцоша</a:t>
                </a:r>
                <a:r>
                  <a:rPr lang="ru-RU" sz="2400" dirty="0">
                    <a:solidFill>
                      <a:schemeClr val="bg1"/>
                    </a:solidFill>
                  </a:rPr>
                  <a:t>)</a:t>
                </a:r>
                <a:r>
                  <a:rPr lang="ru-RU" sz="24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.</a:t>
                </a:r>
                <a:endParaRPr lang="en-US" sz="2400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75" y="1213470"/>
                <a:ext cx="10605005" cy="4821015"/>
              </a:xfrm>
              <a:blipFill>
                <a:blip r:embed="rId2"/>
                <a:stretch>
                  <a:fillRect l="-288" t="-8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4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423440" y="2078182"/>
            <a:ext cx="5780808" cy="39275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4" y="3371666"/>
            <a:ext cx="11064875" cy="247723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0164" y="1178236"/>
            <a:ext cx="3902850" cy="132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1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Билинейная интерполяция</a:t>
            </a:r>
          </a:p>
        </p:txBody>
      </p:sp>
      <p:sp>
        <p:nvSpPr>
          <p:cNvPr id="4" name="AutoShape 2" descr="data:image/png;base64,iVBORw0KGgoAAAANSUhEUgAAByQAAAPxCAYAAAC7IBoaAAAgAElEQVR4AezdCZRkd33Ye85Ljokd25yXtyV5yfECeVl4STAIpJFGIwkkFmGWsBrbmMWG4JgYLy8Y29hgFi8k2PGWGLQigTACYbHY0nRr32bRjDSSRvsuDVpGPdPV23RV1/J751ZPi6FrprtuVd37r676zDl9Rq2prn/V5/7utPp+de99TvhFgAABAgQIECBAgAABAgQIECBAgAABAgQIECBAgACBggSeU9DzeloCBAgQIECAAAECBAgQIECAAAECBAgQIECAAAECBAiEIGkI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QJAuj9cQECBAgQIAAAQIECBAgQIAAAQIECBAgQIAAAQIECAiSZoAAAQIECBAgQIAAAQIECBAgQIAAAQIECBAgQIAAgcIEBMnCaD0xAQIECBAgQIAAAQIECBAgQIAAAQIECBAgQIAAAQKCpBkgQIAAAQIECBAgQIAAAQIECBAgQIAAAQIECBAgQKAwAUGyMFpPTIAAAQIECBAgQIAAAQIECBAgQIAAAQIECBAgQICAIGkGCBAgQIAAAQIECBAgQIAAAQIECBAgQIAAAQIECBAoTECQLIzWExMgQIAAAQIECBAgQIAAAQIECBAgQIAAAQIECBAgIEiaAQIECBAgQIAAAQIECBAgQIAAAQIECBAgQIAAAQIEChMY2iD50EMPxZ133umDgRkwA2bADJgBM2AGzIAZMANmYAxmYP/+/YX94OuJCRAgQIAAAQIECBAgQCCtwNAGyZe85CXxnOc8xwcDM2AGzIAZMANmwAyYATNgBszAGMzAJz7xibQ/HVudAAECBAgQIECAAAECBAoTGNog+eIXv9hBhzE46CA6i+5mwAyYATNgBsyAGTADZsAMZDPw/ve/P/bu3fs9H08//XRhPwx7YgIECBAgQIAAAQIECBAoT2Bog+Rxxx0nSAqSZsAMmAEzYAbMgBkwA2bADJiBMZ6Bj33sY+X9dGwlAgQIECBAgAABAgQIEChMQJAc4x/u/Z/o/k90M2AGzMDGmYEf+IEfiB/5kR+J5z//+T4YmIFEM/Dc5z5XGPPfzmag5BkQJAs7FuCJCRAgQIAAAQIECBAgUKqAIFnyD9QO/m+cg/+2lW1lBszAMM3A93//98eFF14YExMTPhiYgUQzkP0PAcP094LX4vvUOMzAxz/+8VJ/QLYYAQIECBAgQIAAAQIECBQjIEgKkg6smQEzYAbMwAaYAUFSiBWj08+AICkAjkMAHLb3KEgWcyDAsxIgQIAAAQIECBAgQKBsAUFyAxyEHraDAl6Pg3FmwAyYgfJnQJBMH6MEQdtAkCz/7z7fb5gLkmUfIrAeAQIECBAgQIAAAQIEihHYsEHyB/7xv4gf+pF/Hz/4z/+tDwZmYMAz8EM/+u/j+573f6171lz2mOyx9kN/D5mB/mcg+56WfW872sH3f/B9/0v80A/+QFzy1S/FTddf6YOBGShgBq64YnLNS+HecN2V8a/+5Qvix/7J98f/++M/6IOBGRjgDPz7f/FD8X/+o+876vdAQbKYAwGelQABAgQIECBAgAABAmULbNggecLv745XfS3i9C82fDAwAwOegTO/EfH8N3/8qAeFjowlL3jrJyJ7rP3Q30NmoP8ZyL6nnfAHtx51v/t3L/jB+JF/+rx4cM83o3Fwlw8GZmCAM9A8uCua07ti241XrRkkK/u2x6knvjAu+5OfiPmrT/PBwAwMcAbillfGR9/740f9HihIln2IwHoECBAgQIAAAQIECBAoRmDjBslP745XfTXi9AuXfDAwAwOegTMvjfjxLoLk87Mgean90N9D/h4exAxk39NO+P1bjnow9t8eDpIP7Plm1A/s8sHADAxwBrLI3w6SN3QXJP/2j38iZq86zQcDMzDAGWgHyff82FG/BwqSxRwI8KwECBAgQIAAAQIECBAoW2DDBsnjP3VzvPIrEa/4QtUHAzMw4Bl4zdcjfvxNHzvqQaEjz5B8/lt+L7LH2g/9PWQG+p+B7Hva8Z/eddT97tkgeWsWJG/2wcAMDHQGdkV2luS2dYLkdHaG5KYXxrc/+6KoXHGqDwZmYIAzELvOiN9+tyBZ9sEA6xEgQIAAAQIECBAgQKBMAUFywCHHQfn+D8ozTG8oSKbfBvaD8dsGgqTQKjanmgFBUmAVmFPPgCBZ5iEAaxEgQIAAAQIECBAgQCCNgCApSDq7zQx0zIAgOX4xTABNv80FyVQxyrpCqCCZOkZZXxAVJNMcDLAqAQIECBAgQIAAAQIEyhQQJMWojhglTKQPE6m3gSBpBlLP4DiuL0gKg8JgqhkQJAVBQTD1DAiSZR4CsBYBAgQIECBAgAABAgTSCAiSgqQgaQY6ZkCQFCTHMQimfs+CZKoYZV0hVJBMHaOsL4gKkmkOBliVAAECBAgQIECAAAECZQoIkmJUR4xKfVDe+uljmCCZfhvYD8ZvGwiSwqAwmGoGBElBUBBMPQOCZJmHAKxFgAABAgQIECBAgACBNAKCpCApSJqBjhkQJMcvhgmg6be5IJkqRllXCBUkU8co6wuigmSagwFWJUCAAAECBAgQIECAQJkCgqQY1RGjhIn0YSL1NhAkzUDqGRzH9QVJYVAYTDUDgqQgKAimngFBssxDANYiQIAAAQIECBAgQIBAGgFBUpAUJM1AxwwIkoLkOAbB1O9ZkEwVo6wrhAqSqWOU9QVRQTLNwQCrEiBAgAABAgQIECBAoEwBQVKM6ohRqQ/KWz99DBMk028D+8H4bQNBUhgUBlPNgCApCAqCqWdAkCzzEIC1CBAgQIAAAQIECBAgkEZAkBQkBUkz0DEDguT4xTABNP02FyRTxSjrCqGCZOoYZX1BVJBMczDAqgQIECBAgAABAgQIEChTQJAUozpilDCRPkyk3gaCpBlIPYPjuL4gKQwKg6lmQJAUBAXB1DMgSJZ5CMBaBAgQIECAAAECBAgQSCMgSAqSgqQZ6JgBQVKQHMcgmPo9C5KpYpR1hVBBMnWMsr4gKkimORhgVQIECBAgQIAAAQIECJQpIEiKUR0xKvVBeeunj2GCZPptYD8Yv20gSAqDwmCqGRAkBUFBMPUMCJJlHgKwFgECBAgQIECAAAECBNIICJKCpCBpBjpmQJAcvxgmgKbf5oJkqhhlXSFUkEwdo6wviAqSaQ4GWJUAAQIECBAgQIAAAQJlCgiSYlRHjBIm0oeJ1NtAkDQDqWdwHNcXJIVBYTDVDAiSgqAgmHoGBMkyDwFYiwABAgQIECBAgAABAmkEBElBUpA0Ax0zIEgKkuMYBFO/Z0EyVYyyrhAqSKaOUdYXRAXJNAcDrEqAAAECBAgQIECAAIEyBQRJMaojRqU+KG/99DFMkEy/DewH47cNBElhUBhMNQOCpCAoCKaeAUGyzEMA1iJAgAABAgQIECBAgEAaAUFSkBQkzUDHDAiS4xfDBND021yQTBWjrCuECpKpY5T1BVFBMs3BAKsSIECAAAECBAgQIECgTAFBUozqiFHCRPowkXobCJJmIPUMjuP6gqQwKAymmgFBUhAUBFPPgCBZ5iEAaxEgQIAAAQIECBAgQCCNgCApSAqSZqBjBgRJQXIcg2Dq9yxIpopR1hVCBcnUMcr6gqggmeZggFUJECBAgAABAgQIECBQpoAgKUZ1xKjUB+Wtnz6GCZLpt4H9YPy2gSApDAqDqWZAkBQEBcHUMyBIlnkIwFoECBAgQIAAAQIECBBIIyBICpKCpBnomAFBcvximACafpsLkqlilHWFUEEydYyyviAqSKY5GGBVAgQIECBAgAABAgQIlCkgSIpRHTFKmEgfJlJvA0HSDKSewXFcX5AUBoXBVDMgSAqCgmDqGRAkyzwEYC0CBAgQIECAAAECBAikERAkBUlB0gx0zIAgKUiOYxBM/Z4FyVQxyrpCqCCZOkZZXxAVJNMcDLAqAQIECBAgQIAAAQIEyhQQJMWojhiV+qC89dPHMEEy/TawH4zfNhAkhUFhMNUMCJKCoCCYegYEyTIPAViLAAECBAgQIECAAAECaQQESUFSkDQDHTMgSI5fDBNA029zQTJVjLKuECpIpo5R1hdEBck0BwOsSoAAAQIECBAgQIAAgTIFBEkxqiNGCRPpw0TqbSBImoHUMziO6wuSwqAwmGoGBElBUBBMPQOCZJmHAKxFgAABAgQIECBAgACBNAKCpCApSJqBjhkQJAXJcQyCqd+zIJkqRllXCBUkU8co6wuigmSagwFWJUCAAAECBAgQIECAQJkCgqQY1RGjUh+Ut376GCZIpt8G9oPx2waCpDAoDKaaAUFSEBQEU8+AIFnmIQBrESBAgAABAgQIECBAII2AIClICpJmoGMGBMnxi2ECaPptLkimilHWFUIFydQxyvqCqCCZ5mCAVQkQIECAAAECBAgQIFCmgCApRnXEKGEifZhIvQ0ESTOQegbHcX1BUhgUBlPNgCApCAqCqWdAkCzzEIC1CBAgQIAAAQIECBAgkEZAkBQkBUkz0DEDgqQgOY5BMPV7FiRTxSjrCqGCZOoYZX1BVJBMczDAqgQIECBAgAABAgQIEChTQJAUozpiVOqD8tZPH8MEyfTbwH4wfttAkBQGhcFUMyBICoKCYOoZECTLPARgLQIECBAgQIAAAQIECKQRECQFSUHSDHTMgCA5fjFMAE2/zQXJVDHKukKoIJk6RllfEBUk0xwMsCoBAgQIECBAgAABAgTKFBAkxaiOGCVMpA8TqbeBIGkGUs/gOK4vSAqDwmCqGRAkBUFBMPUMCJJlHgKwFgECBAgQIECAAAECBNIICJKCpCBpBjpmQJAUJMcxCKZ+z4JkqhhlXSFUkEwdo6wviAqSaQ4GWJUAAQIECBAgQIAAAQJlCgiSYlRHjEp9UN766WOYIJl+G9gPxm8bCJLCoDCYagYESUFQEEw9A4JkmYcArEWAAAECBAgQIECAAIE0AoKkIClImoGOGRAkxy+GCaDpt7kgmSpGWVcIFSRTxyjrC6KCZJqDAVYlQIAAAQIECBAgQIBAmQKCpBjVEaOEifRhIvU2ECTNQOoZHMf1BUlhUBhMNQOCpCAoCKaeAUGyzEMA1iJAgAABAgQIECBAgEAaAUFSkBQkzUDHDAiSguQ4BsHU71mQTBWjrCuECpKpY5T1BVFBMs3BAKsSIECAAAECBAgQIECgTAFBUozqiFGpD8pbP30MEyTTbwP7wfhtA0FSGBQGU82AICkICoKpZ0CQLPMQgLUIECBAgAABAgQIECCQRkCQFCQFSTPQMQOC5PjFMAE0/TYXJFPFKOsKoYJk6hhlfUFUkExzMMCqBAgQIECAAAECBAgQKFNAkBSjOmKUMJE+TKTeBoKkGUg9g+O4viApDAqDqWZAkBQEBcHUMyBIlnkIwFoECBAgQIAAAQIECBBIIyBICpKCpBnomAFBUpAcxyCY+j0LkqlilHWFUEEydYyyviAqSKY5GGBVAgQIECBAgAABAgQIlCkgSIpRHTEq9UF566ePYYJk+m1gPxi/bSBICoPCYKoZECQFQUEw9QwIkmUeArAWAQIECBAgQIAAAQIE0ggIkoKkIGkGOmZAkBy/GCaApt/mgmSqGGVdIVSQTB2jrC+ICpJpDgZYlQABAgQIECBAgAABAmUKCJJiVEeMEibSh4nU20CQNAOpZ3Ac1xckhUFhMNUMCJKCoCCYegYEyTIPAViLAAECBAgQIECAAAECaQQESUFSkDQDHTMgSAqS4xgEU79nQTJVjLKuECpIpo5R1hdEBck0BwOsSoAAAQIECBAgQIAAgTIFBEkxqiNGpT4ob/30MUyQTL8N7Afjtw0ESWFQGEw1A4KkICgIpp4BQbLMQwDWIkCAAAECBAgQIECAQBoBQVKQFCTNQMcMCJLjF8ME0PTbXJBMFaOsK4QKkqljlPUFUUEyzcEAqxIgQIAAAQIECBAgQKBMAUFSjOqIUcJE+jCRehsIkmYg9QyO4/qCpDAoDKaaAUFSEBQEU8+AIFnmIQBrESBAgAABAgQIECBAII2AIClICpJmoGMGBElBchyDYOr3LEimilHWFUIFydQxyvqCqCCZ5mCAVQkQIECAAAECBAgQIFCmgCApRnXEqNQH5a2fPoYJkum3gf1g/LaBICkMCoOpZkCQFAQFwdQzIEiWeQjAWgQIECBAgAABAgQIEEgjIEgKkoKkGeiYAUFy/GKYAJp+mwuSqWKUdYVQQTJ1jLK+ICpIpjkYYFUCBAgQIECAAAECBAiUKSBIilEdMUqYSB8mUm8DQdIMpJ7BcVxfkBQGhcFUMyBICoKCYOoZECTLPARgLQIECBAgQIAAAQIECKQRECQFSUHSDHTMgCApSI5jEEz9ngXJVDHKukKoIJk6RllfEBUk0xwMsCoBAgQIECBAgAABAgTKFBAkxaiOGJX6oLz108cwQTL9NrAfjN82ECSFQWEw1QwIkoKgIJh6BgTJMg8BWIsAAQIECBAgQIAAAQJpBARJQVKQNAMdMyBIjl8ME0DTb3NBMlWMsq4QKkimjlHWF0QFyTQHA6xKgAABAgQIECBAgACBMgUESTGqI0YJE+nDROptIEiagdQzOI7rC5LCoDCYagYESUFQEEw9A4JkmYcArEWAAAECBAgQIECAAIE0AoKkIClImoGOGRAkBclxDIKp37MgmSpGWVcIFSRTxyjrC6KCZJqDAVYlQIAAAQIECBAgQIBAmQKCpBjVEaNSH5S3fvoYJkim3wb2g/HbBoKkMCgMppoBQVIQFARTz4AgWeYhAGsRIECAAAECBAgQIEAgjYAgKUgKkmagYwYEyfGLYQJo+m0uSKaKUdYVQgXJ1DHK+oKoIJnmYIBVCRAgQIAAAQIECBAgUKaAIClGdcQoYSJ9mEi9DQRJM5B6BsdxfUFSGBQGU82AICkICoKpZ0CQLPMQgLUIECBAgAABAgQIECCQRkCQFCQFSTPQMQOCpCA5jkEw9XsWJFPFKOsKoYJk6hhlfUFUkExzMMCqBAgQIECAAAECBAgQKFNAkBSjOmJU6oPy1k8fwwTJ9NvAfjB+20CQFAaFwVQzIEgKgoJg6hkQJMs8BGAtAgQIECBAgAABAgQIpBEQJAVJQdIMdMyAIDl+MUwATb/NBclUMcq6QqggmTpGWV8QFSTTHAywKgECBAgQIECAAAECBMoUECTFqI4YJUykDxOpt4EgaQZSz+A4ri9ICoPCYKoZECQFQUEw9QwIkmUeArAWAQIECBAgQIAAAQIE0ggIkoKkIGkGOmZAkBQkxzEIpn7PgmSqGGVdIVSQTB2jrC+ICpJpDgZYlQABAgQIECBAgAABAmUKCJJiVEeMSn1Q3vrpY5ggmX4b2A/GbxsIksKgMJhqBgRJQVAQTD0DgmSZhwCsRYAAAQIECBAgQIAAgTQCgqQgKUiagY4ZECTHL4YJoOm3uSCZKkZZVwgVJFPHKOsLooJkmoMBViVAgAABAgQIECBAgECZAoKkGNURo4SJ9GEi9TYQJM1A6hkcx/UFSWFQGEw1A4KkICgIpp4BQbLMQwDWIkCAAAECBAgQIECAQBoBQVKQFCTNQMcMCJKC5DgGwdTvWZBMFaOsK4QKkqljlPUFUUEyzcEAqxIgQIAAAQIECBAgQKBMAUFSjOqIUakPyls/fQwTJNNvA/vB+G0DQVIYFAZTzYAgKQgKgqlnQJAs8xCAtQgQIECAAAECBAgQIJBGQJAUJAVJM9AxA4Lk+MUwATT9NhckU8Uo6wqhgmTqGGV9QVSQTHMwwKoECBAgQIAAAQIECBAoU0CQFKM6YpQwkT5MpN4GgqQZSD2D47i+ICkMdhUGp3ZGvf2x4/DvO6OrrzvA99hOguToBcFTojJ5clQmTorpiU0xPXFi+58rk5uX//0VAuCwbXNBssxDANYiQIAAAQIECBAgQIBAGgFBUpAsLUieen41Tjlv7Y9Tz6vGy22T0rbJsaKPIDm8QfLlXexH6+1ng/jzbH8+1vz4973ZCJIpglkW89b6SPGajlizHR63R31q++HouDvqB2+N+vTthz9uW/78wK7DcTJ77OFQKUDmCLWC5LDFqdyvZ3JzTG99WUxf9uLljyxAXnl6zFz3xpi94R0xe8NPxcx1/yFmrj4zKlecFtOXHxfTl7+0HSvb4VKgjNzmAzYTJNMcDLAqAQIECBAgQIAAAQIEyhQQJMWv0qLCKy+sxk9+qRqvPcZH9mdnfrEaZ1zQ28F8EWRwboLk4CwHPZfZ/pHtJ2vtS8faxwb571/zxWqc7u/Pgf79KUgeEeIKj2m7on4gi3u3RP1g9vvRPm5ZfkwW+wp/PUe+9+wMyCws7oz69G3RmLknGvMPR/PQvmguPhXN6jPRqh2M1lIlmrUD0azuj+bik9FceDwacw9GY+au5UjZDpMrIfPI5/fPndtTkEwdo3pb/5SobN3UDoszV70q5nd9MBZu/1gs3PWZWLz/r6L6yJej9sTlUd9/Y9T3Xx+1Jyai9vilsfjwBXHozj+K+d2/HrM3/uyzgbIysTl5lOvNYTTO9hQkyzwEYC0CBAgQIECAAAECBAikERAkHVAf6AH1o8WX7KzHN3y5Gv/j5npcenfjmB/fuKcRX9jTiJ+5pBan2S6Fb5ejbauVfydIDmeQPO38anzosqX46zsacek9x96X1trPBvVnf7WrHq+/qBrZ/r0yN37vz0KQLCmUTe2MRuWOaB56IpqLT6/xsT+a848cPgOxrNeWBcTd0Zi9rx0g2+GxWcv1X4itxqFoVqeiufBYNGbuXo6pz55hWdL7KDXgDuI9CZIbLoRtPaF9RuTs9W+Jhds+GrXHLonmwqMRrWbX+0tz8Zl2+F986IKYv+XXY+aa17bjpjMm0wROQbLr0fVAAgQIECBAgAABAgQIbFgBQVL4KjwmnHR2Nd77jVocWmqtu6NMV1vxy5fVwuUg+wsb/YYhQTKt/9G2X3Yp4y3nVuOi2+vr7kdlPODh6Wa87au1OPnc4bM6mt9G+HeC5CDCUhfPMbU9mvMPdbWbtOqz7bMU22crFhnZsrMZD9zcDohZJG21BrOftxqL7bDZqOw9fEnXbJ2yz/jsYpsUadvVcwuSGyZITp7cvsxqdgnWQ3d9JpaeviZa9YWu9ue1HpSdeVzb982Y3/ORqFz5ipjeeryzJQd8Sdb1ZkyQXGtC/RkBAgQIECBAgAABAgRGQ0CQFCQLDZJZRDnl3Gp8ZHKpqz3miblWfPDvBMnU8USQHL7Ilu1Lm8+pxtUPN7ral4p+0F3PNOOtFwuSg9xXBcmSwtXUzmge+k5Xu0h2WdTssqmFBsksRk7f1n5NrWa1q9eV90Gt+vzhsz1vWb7HZFeRrqTtMRSvRZBcLxYNxZ9PnhSViWU89NIAACAASURBVBNjbvevxNIz2/LuBl09vlWrRPWhC2L2xp+O6a0nROWKU4TJksKkINnViHoQAQIECBAgQIAAAQIENrSAIClIFhokt5y3fL+7r97ZXUQRJIcjhAmSw7EdjoxdLz9/+TXdub/7y9EV+d1JkBz8jAiSJQSwdvy7vX3/xW72j8KD5MrrqU1383L6fEyrfQ/K9n0zD5+R2XkvxRK2wVAEyNXvU5AciuC4VviaOLEdBhfu/HT7nqp97gzrfnn2PyHM7/rPh8+UFCXLmA9Bct2x9AACBAgQIECAAAECBAhseAFBUpAsNEhml3P8hW/W4qn59S/Xmu1NguTgI8eRUavbfxYkh2M7HLm9svtH/vTXavHIdHf7UtHfnQTJwc+IILk6EhXw+dSOaMw9FNHq7n+SKTRIZq+lckfXcXRQ+3Szun/5vpii5PL9NduBVJAsIzj1vMbk5pi55sxYfOCsaC3NDGpXWPd5mvMPxlw7SmZnSqa5r+I4rStIrjuSHkCAAAECBAgQIECAAIENLyBICpKFBcksRr7ygmp8ZW/398ISJAcfOY6MWt3+syA5HNvhyO2V3Vf1NyZr8XSXcb/o706C5OBnRJAsIEA+ezberuVLlR7ckysAFhYksxhY2Rutpdmid9WjPn+zNhX1g3sOX7511xFhrshtMMzPLUgObfia2BwzV78yqo9efNRZLvpfNuYejLmbPxiVCVGy6BkRJIueZs9PgAABAgQIECBAgACB9AKCpCBZSJA89bxqbDm3Gh+/ph6Vxe7P6BIkBx85joxa3f6zIDkc22Fle7XvxXpeNf5sRz3mat3vT0V+ixEkBz8jgmSBwWpqZ9QP7Fq+d2Sr+32okCCZxciDt0ardrDIXXTd524eeqJtUuj9MZ8NwgVu24GsIUgWHZt6ev7snpFXbInF+/4iopXucuVZvJ+97o1RmdzsTMkCzxQVJNf9a9sDCBAgQIAAAQIECBAgsOEFBElBcuBB8pTzqnHi2dX4tcuX4pFK9wd+s71JkBx85FiJWnl+FySHYzusbLMsSGZnHF9ydzMa+Xapwr5JCZKDnxFBsqBolQXAqZ3RnH8kormUa58oKkg25x/r+rKxuV5wjge3mrVozN5/+CzJguwHEgvLeG2CZE/BsMA4VZncEpWJzbFw22/lOqs5xy7Q/UObtag+8qWoTJ4clSvcT7KoWREkux9JjyRAgAABAgQIECBAgMBGFRAkBcmBBsnN51Rjy3nV+O0rl+LO/fnLiSA5+MixErXy/C5IDsd2WNlmK0Fy+750Z4is/iYnSA5+RgTJAsLT1PblMyPnH41Ws7p6jNf9fLBBMrts7PZoVO6KVuPQumuv/4D832NXP2d2P7769G0u3ZqdPXtwV2y74aqYmJg45sf0vu1x6qYXxrc/+yJnyhUZI7PoN3lyzG3/hcgumdrLr8bsvbG0/9qo7ftGVB+5KGr7vhlLz9wYzflHe3m6aFafibldH4rKRHbWpvtJFmEgSPY0mr6IAAECBAgQIECAAAECG0pAkBQk+w6SLz+/GlmIPOHsarz5K7X48531eGK2twOlguTgI8dK1MrzuyA5HNthZZtl+9hrv1SN+w4MT5B8ZKYZb/tqrX3m5srr9Ht/cyNIDjBIts+KzO7TeEc0F5/s+WzEwQbJ7P3tboeNnv5LsdVonynWXHwqmgv7ornwWPsStM3q/mjV5yKit++7zUP7li/dumHOZhzgnDz7ngXJIgJTz885cWLMXPPaWHr6mty7SvPQd6L6yJdjbucHYuaaM2N66wkxfdlPxPTEppi59vUxv/tXo/bkRLQaizmfuxW1J688HCSdJdnztl0j5gqSOUfSwwkQIECAAAECBAgQILABBQRJQXLdIJnFkFPPr0Z2KdbsvpDZpSOzALnp7Gq87Kzlz3/mklr84fX1uObhZtT7aCaCZH9BY1BBSJAcju2wsj1PO78a//FbtXh8prvgcM9UKy69pxEX39mIr901+I9L7mrEX+ysx+suqkV2v9iV1+n3/iwEyZyhKbsvZPsjuyRr9rF9+ePAzdGo3NkOdsuhrvf/OhtokMzOjpx7IKJVz/2CsjMqs0vOZveefPZ9tt/vtvZ7b1T2RnZPyLyXpM1eSHbmaGPmrmft6s9GupzbY0N/nSBZRGDq7Tm3RHa51oXbfif3flKfuTsWbv1w+1KvlYkTVl1iNTvrcnNMb31ZzFz1ylh84Kxo5ryPa/Y/Asxte3dUJrJLtzpLctAGgmTukfcFBAgQIECAAAECBAgQ2HACgqQguW5MyGLIGRdU43UXVeMtF1fjZy+pxc9/oxYf/LtafOraepy/pxHZpSSX+giRK3uOINlf0BhUEBIkh2M7rGzPLPp94tqlOHCouyD5p9vrsensxXjRXy3GcZ8r5uP4s6qR/c8KK6/R7/1bCJJ5Atju5Tg3vSfq03dEvXJnNGbuicb8w+0zIlv1+ZVvK339PtAgeeDmaC4+nfv1ZGdyZZefXA6RO+OowfDZ+2Q+GtHMHzyzsy3bcXdDR8U887P6sYLkoONSz8+XnR157RuifvCWXPtKdj/UuZt/KaYvf2lUrtiydjCc2NSOlYv3fy7fmcWNxag+fGFMb93kXpIFBFlBMtfIezABAgQIECBAgAABAgQ2pIAgKUgeMyhkIfLVF1bjo1cuxVfvbMS372vElQ81YtvjzdjzZDMeONiKWmOwcy9I9h81BhGGBMnh2A7ZtszuH5mdnXzOLfVYXOpuf/utK2vte7lmXzuIefAc5TgKkqsj0erPd7YjZLMdHZ9uX/q0VTvYvoxpa2muh0swrr8/DSxITu1on4XYqi+sv+gRj1iOkfcfvsfjao9Vn2dni2bRc+Gx3GdKLr/P27tbZySjpSDZc0AcaJjKzo48JRZu/91cobBVnYr5Wz8c05cfv3aIPPK1ZpdwveZ1UX/66iP2uPX/sT6953CMdNnWQc+MILn+/HkEAQIECBAgQIAAAQIENrqAIOmA/TGDRRZB3nBRNSYfGHB1XGOvESTLCR/rBSZBcji2w0qQzC6RvPWBRrS6OEEy+58Essu7nnjO8LyH9ebNny9vK0FyVWBbHb6yswAre2NQZz+u8a3o2T8aXJDcvhwKu9mJV1ZvNaI5/2i+SLgSJRefyhV0otWIxlwWPrcf/QzM1dti5D4XJAcdl3p6vokTY/a6N0Vj+raVvWD935v1qD50+KzFyXXOjDwySF5xSvu+kvM3/6dcf6dkl06evfFn2peV7ek9fs9rcNnXIw0FyfXH3SMIECBAgAABAgQIECCw0QUESUFyzSD5+ouq8a17BMlxCyaC5PDEvPY9XM+rxm1PdVEjI+LRSit+7uu1OEmQPObfbcO6PwuS3QTJO6K1NFPaf3sNJEhmkfDgrZGdzZnn13fX3pEvErbPxrw79xmjzcUno35gV761RiZMCpJHhqE0/5zd43FLLOz5SJ7dpH3m8ez1b+opEE5nZ0le/x9iaWpb12tm96VduOP3lu9TeYWzJAc5K4Jk12PogQQIECBAgAABAgQIENiwAoKkIHnMg/bZGZKC5PCEqTIjiiA5PNs9u3TyWy+uxUPT3QXJGx9rth9/8nnD8x7KnN2NvJYgOapBcns0Zu+LaNZy/cdic+HxfGdHroqDreozudbLLifbqNzZ15pHvb/lqtc1nI8RJAcZlnp6ronNUbnmNVF7/NLu57axGIv3fz4qEyf2FCTb95q88hWxsPeT0Zh7IBqz2cf9x/7IHjO9Nw7d9YdRmTjJfSQHfLanINn96HskAQIECBAgQIAAAQIENqqAIClICpJmoGMGBMnhiXmnnl+NX7u8Fk/OdRckv7K3Hq+7aPm+kxs5zo3jaxckRzVIblu+XGuO/1Js3zty5u7eL6E6tT2acw9FtOrdr9pqjvFlWwXJniLiIINUdrnWG94SzUOPdz2zrer+mN32rh5j5OHLpU5uiZmrz4y5Xf855m7+4Nofhx8ze+M7xMhBbvvDzyVIdj36HkiAAAECBAgQIECAAIENKyBIilEdMWolBDhDcnii1Mo2Ket3QXI4tv3Lv7AcFj9741JUFrsLkp/dVo/TL6jGac6QPObfbWXtR3nXESRHNUjuiGb7no7d/7dis7q/z8un7oz69G25L2+b3R+vnt2rc0Oc1bjOvOR6D4Jk2iCZXa715Ji/5de630ki2pdCrlxxWn9BMothk1tieusJXX9UJjdHWq/RvPekIJlr/D2YAAECBAgQIECAAAECG1JAkBQkj3nQXpAcjiiVN2oM4vGC5HBs+yxIZpde/eu9jag3u/se8+tba3HyuZ2vfyVubj632r6/5IlnV2PT2dU48ZxqZP9uy7nVOFXEPObfh4PYr9Z7DkFyncCUhbLKRruHZG/3j2wuPBb1qW39hcGpHdHMednW9n0kD+7ub91cIXCdbV7acwmSSQPbxMlRufrVUX3kou6+0WWPalZj8cFzlmPk5JYuA2F2z0f3fUy6rdc4s1KQ7H78PZIAAQIECBAgQIAAAQIbVUCQFCSPeQBekOyMOusFhVH5c0FyOLZ9FhE3n1ONGx7trkbO1SJ+/hu1dmRcmcUsTh5/1nJ8fOOXa/Guv6nFB761FL9y2VL8+tal+ODfLsV7Lq3F279aizO/VI0TDofKbP9feQ6/l2MhSK4TpzZikJza0b4vY6s+3/1/J7Yvnfpg75drXYl42WVbD30nIro7uzp7ga3adNSnb4/61M4xi5KCZMpINT1xYsxc96Zozt7b9X7Sqk7F3M7/eIyzI09p31dy+vKXxvRlL4npy35i+feJTTG99WXf/Tz784lNx3iO0TwLMeV2Xm9tQbLr8fdAAgQIECBAgAABAgQIbFgBQVKQPGZ0yILEGy6qxsT9jdIG/Im5Vnzw72qR3TdPBElnIEimsz9y7l9+fjVedUE17nmmuyB59zOt+JlLau2ImYXI7AzI7POPXVOPs3c3YusDjdj1RDPu2t+Kh6db8fhMK+6basXuJ5px3aON+Na9jfiLnfX4tcuX4g1frrW//mhnWx75Gv3z4GZFkOwmSO6NXHGvz+9eraVK+9KnPQe6LEjO3R/RXOr6lbQah6Ixc0//l07NzpCcfzjXfSSX176r/7VXouiG+V2QXC8WFfnnWRScvelnIxrVrveTxvQdMXPV6d8bEyc3x/Rlx0Vl6wkxe8PbY/7W/xILez8dh+7+k1i8/3Ox+NAFsfjgubF475/FoTv/MBb2/FbM3fTOmM6+7vKXtCNmke/Tc68deQXJrsffAwkQIECAAAECBAgQILBhBQRJQfKY4S+7fONrv1iNP9lWb5+hlZ2l1e3H9Y9mgaMZe/d3f2ZGthcJkoOLG/2EIkFyOLbDaedX492X1uLRSnf70eSDzfgPf12Nl36+Gu/4Wq29727f14jZWr7vUVmonHiwEX+8rR5v/kotssu7upxr8TMhSK4XJJfvi5id9ZedyZfv42C0agej1VjMtTP0HyS3R3Ph0XxnKWYRtJKdpdjnvRyzGDpzT2SRsetf2dmZs/f3f3bmhgmRKzMnSKaLZT3cP7LVjNrjl7bvO9m+BGv7HpDHx8zVZ8bCbR+N6oPnRf2ZG9v3bm0d638GaDWjVTvQvldr9ZEvxcIdvxezN/xU+wzKysRJXV4Cdu3Als50Y74uQbLrv6k9kAABAgQIECBAgAABAhtWQJAUJI8ZJLOgdfoXqvGTF1XbUSILE91+vOmva+0zrD51bT3XziFIFh89ugmVguRwbIcsAn70qqV4ZqG7IHn2LfU44wvV+I3JpbjpsUY0u/uyY+6jjVbE1Q8347evXIrs8rHZfSa7mR+P6c1JkFyJQ2v9vivqB2+N+sE9OT+yr7k1snsk5vk1kCB56Ik8S0Z2Kcr6wVuifqDPy6Zml12dzu65OZtr/cb8w4LkxERMHOVjet/2OHXTC+Pbn32RYLXGvQBzhbjs/o9Xnh6H7v3Truc0+x8LFu//q+WzI9uXYT0x5nb956jt+9toLU13/TxHPrBVX4j6MzfFobv+KGaufX1MX37c9559Oaj363mOue8IkkdOpH8mQIAAAQIECBAgQIDAaAoIkoLkuoEhO0sru3xrno8sXJx0TjU+vLX7y9Rlu5gg2VvIGHQAEiTTb4csAGb73P+8uRELXe5Gf3B9PT5zQz2enOuzRK76frd/vhUX3FaP13+5Fu1LuLqk8rp/b/ayTwqSa4XIVX/WvsdhFuy6/Mgen13C9NC+VdO99qd9B8kDN0dz8em1F1n1p9nj6wd29X8Px6mb29E2ew95fjUXHuv/7ExnSB4zuuSKdeMQryY3R+Xq10T1sUu6HtMssh/a+6n2JVZnrnpVLN7759GYe7Drr1/zgc2lWHpyMuZv/XC0z76c2GxbljSHguSak+kPCRAgQIAAAQIECBAgMBICgqQgWciB9ezed1lM+c3JLkvK4d1JkEwfwrKQIkim3w5ZkNx8bjW+eW+z6zMdb3q8GZXqYGPkkd/pvnlPI970lcNR0t+dA/+7U5BcFR0HHrV2Rna51zy/+g+Su6JZ3Z9nyfZZnPVBvfeDu9uXqs3zArJoO7D1B/U+Cn8el2xNFkonToyZa98Q2X1au/2VXWp1/uZfipkrT4/qI1+OaHV3n+Vunz97XPY/Bize9xcxc+UZ7i0pSOYZHY8lQIAAAQIECBAgQIAAgTUEBEkH1Qd+UD0LWoJk+qDVyxlaK18jSKbfflmQzM5G3PWdwR9oXeN7wrp/dNkDzXjzxTX3lCzge4cgOYJB8uAt0axOrbtfHfmALJrWp7YPLAq2annXf2IwZ2gWHhEHOS+CZLoguSlmrn9LNOeze61296u58HjM3vTOWLzvryJaje6+qIdHtZqLUX3oCzFzzU+G+0oWf19KZ0j2MKS+hAABAgQIECBAgAABAhtMQJAs4KDyStQZ598FyfRBq5/5EyTTb7/sUslv+HI17j8wXEEy+x53yV2NeNWF1TjFPSUH+j90CJKDDExHe66yz5Dc2b5vZXY2V55fWWypT20bTJCc2t7jGZq7B7P+homSgmSqIDk9sSlmb3h7NHPsJ9m9YLN7SLbqc3l2rd4e22pE9dGLY+aa17qnZMFnSgqSvY2oryJAgAABAgQIECBAgMBGEhAkBcmBHlBfiWCCZPqgtbItevldkEy//U45vxq/9Le12DdT3CVYe/1mVWtEfPLapciiafbRy4z5mk43QfJoEXGQ/67kIJndt3L6tmjVpnPtasv3cBxUkNzWwz0s90f94C2H7885SP9hfi5BMlmQ3LocJKNxqPv9pLWU+1LE3T/5UR7ZqsfiA2cdvnTrKe4pWVCYFCSPMnv+FQECBAgQIECAAAECBEZMQJAUJAuJCYJkZ2zYSAFGkEy//bJ7sP7B9Utx8NBgguRivRXztVY0BnTC5cPTrXjPN2rte8Vml5fdSPM9rK9VkCw6WJUdJHdEffqOaC3N5PpPx+RBsjoV9YN72vf0G597SQqSSYPkTT9byH0gc+146zy4fd/KW/6/qGw9QZAUJNeZFn9MgAABAgQIECBAgAABAscSECQdSC8kJAiSGzvQCJJpt18W+LacV40L9tQjOxuxl19Pz7fi6ocbceGeRvzlznp85salduD8k231OOeWRmx9oBmPTPcXO790eyNenV269by0XsMaGPO+LkFyBINkZW/uy0o25x8b4CVb858h2aodbJ/ZWc/O8Nwwl1ztd3YEyVRBsjJ5UszveN9gg2SrEY3Z+6I+tSOWnr4mlvZf1758crO6v5dvp89+Tf3A7pi59g1RuWKLKFlAlHSG5LOj5h8IECBAgAABAgQIECAwsgKCpCApSJqBjhkQJNMGtixInnRONa58KH+NrDYi/vbeZvzWFUvxxr+uxsvOWozjPleN489a/njpWdV46ecX48wv1uJXL1+Ky+9vRqPZW5h8eq4V7/x6Lba4l2THPpQ3RmaPFyT7jUrrfX35Z0g2Zu6KVn0+139Epg+S01Gfvr0dcwTJiZiY+O7H9L7tceqmF8a3P/siQWogQeqUqEyeHPO7PzSgINmMpaevikN3fzbmb/5PMXvjO2Lm2jfGzHVvitlt746F234zqo9+JZqHnsi1T648uNVYjEP3/PeoTGyy/Qey/U/9HkdBcmXS/E6AAAECBAgQIECAAIHRFRAkxaiBHEhfffDdGZJpg9bq7ZH3c0Ey7fZbuQTqHU/nC4VPzbfif97ciFd/sdYOkNlZlsfa9tlZjZvOrsbrL6rF526uR3ZGZS+//nRHPV55oXtJHss5z78XJNcLiv3+eYIgWblzg54hKUgeGSJX/lmQ/N6A1P9ZlYeD5C2/0neQbC3NRvWhc2Pmmp+M6cteHNNbj1++5+Pk5qhMnNSOiNOXH9f+54Xbfjcasw/08i0v6gd2xcyVZzhLUpDsaX58EQECBAgQIECAAAECBMZdQJAUJI8ZLPIcSF/9WEHy2CFotdUwfi5Ipt1+p55fbZ95uG+2+0g4U434zI319tmKJ+c4YzGLltkZjr9z1VI8s9D9eivfPO9+phlv/ko18qw5jDM/DK9JkOw3OK739eUHyXpl491DslVzD8mVALn6d0GyiCC5OeZv/sW+gmTz0Hfi0F1/GJUrTlmOj2vFssOBcm73r7bPBF75Xtbt783agZjf81tRyZ5nrXX8WW4fZ0h2O4UeR4AAAQIECBAgQIAAgY0rIEgKkoKkGeiYAUEyfZD85b+rxZ4nm/HEXCv2zazxMduKRyut+MudjTg9u/dkjhi5EuGyAJqdLXnerY1Yaub7hlZvRrzvm7X2PS9Xns/vvc2PILleUOz3z8sOkjvbwaO1VMm1UzUXBn0PyXz3zcvus1c/eGu4h+R3L9W6EiYFyQKC5MSJMbv9PT0HyVZ9IRbu/P2obD2hffnXriLh5MntMyjnd/1yNBefzLV/RqsRtX3fiOlsvSyACo8DMxAk842iRxMgQIAAAQIECBAgQGAjCgiSYlRHjBpETHCGZG9BYhD2g3gOQTLt9ssu2frWi6vtezx+ZHIp/svEsT8+PLkUv375UvuyqdllWHvd/qedX403f6UW2RmPeX/94Q1LccYFLtvaq/3K1wmS/QbH9b6+5CB5YGfUD+6JVu1grl2qufB41Ke2xUDu3zi1PbLAmOdXc/GpqB/cHfXs9R9Yz3RU/nxXNA/uim03XPU994xcCZErvwuSgw6Sp8b01k0xe9PPRBb68v9qte91WrnyFVGZ3JIvjE2eFDNXvDwWHzw397KNg3uiMnlqVCYFyUEGWUEy9yj6AgIECBAgQIAAAQIECGw4AUFSkOw5YKwcRD/a74Jk72HoaJ5l/ztBMv32y85aPOmc5TMXTzy7Gsf6yM5sPPGc/mNgFkGzy67+0Q1LMVfL973sG/c04nUX1eKU89O7lb2vDHI9QbLouFV2kLw56gdviWZtKtcO1Ty0L+pT2wcTA6d2RrOad/0n2vfJEySdITnI2HSs52oHyRt+KqKxmGs/yR6c3Tdy4baPRmWit8unTk9sirkd749m9UCutZvzj8bcTe/q/oxMZ1F2FYsFyVxj6MEECBAgQIAAAQIECBDYkAKCpCApSJqBjhkQJMczrGVnSb7mi9V4aDrfWZJ3PN2Kt1xccx/JPv8uESRHMEge2B3N6jO5/gOxeeiJ9llfgzo7MbvnXZ5f7SA6NmdGrsycMySPFQyL/vdZFJy94e3Rqk3nGdMsR0b9wO6oXHVG/rMjDwfC6YmTYubq10T10a/lWrtVnYqFOz5x+H6VzpIc1IwIkrnG0IMJECBAgAABAgQIECCwIQUEyT4PIA/y7JhRei5nSG7soCVIbuzt1+vfJVmQPPW8amzfl+/SeftmW/H2rwmSvbqvfJ0guRKHivo9wRmSB26O5uLTuf4DMXt8/cCu/s+QnMrO0Lw1d+hZvmTsOF2uNZs3QXJQUSn380xsipnr3xKN+Ydy7Set5lJUH/lyVCazsyN7jYKnRBYlF279SL616/OxeN9fCpIDPvNTkMw1hh5MgAABAgQIECBAgACBDSkgSAqSHWfHrRwc7+d3QXJjBy1BcmNvv1733Wy/zaLk1++uR6PV/fe0ymLEO75Wi83njKdbr96rv06QLCpErjxvgiA5tSOyezLm+ZXdczK792Tfl0yd2hn1yt5o1efyLB/N+UcGeobmoM70LPZ5BMncIXFQMWrixJi59vWx9My2XHPayqLgPX96+OzIXoNkdg/L42NuxwciWjmuDNCsRvWh8wXJQc3A4ecRJHPtAh5MgAABAgQIECBAgACBDSkgSAqSgqQZ6JgBQXI8w1p2H8ksSP7FjqVYWOr+e1q9GfFzfyNIrg6MeT8XJFfCYVG/pwiS2yO7BGqeX1lArFfu7D8KTu2Ixuy90cp5b77m3IODu4flhrn0qyCZLEhObo6Zq8+M2uPfyLObRLN2MOb3/OZAguTstndHK8+ljVvNqD1+SWSXm+397MxTu7qvYrLtMuDY2M37ECRz7QIeTIAAAQIECBAgQIAAgQ0pIEiKUR0xKu9B9KM93hmSGztoCZIbe/sdbZ/s5t+tBMlPXLMUM9Xuv6dlJ1P+/DdcsrUb47UeI0gWFSJXnjdNkGzMPZTr7KtWs9oOifWpHf1dtjU7OzO7DGar3v3O3FyKxsy9guTEREwc5WN63/Y4ddML49uffZGYNKhgNbmlfR/Ixfs/374vZLfDmp15PLv9PT3fP3IlkLXvYXnjO6Ixc2e3S7dfZ23fpYLkoGbAGZI5Zs9DCRAgQIAAAQIECBAgsLEFBElBUpA0Ax0zIEimC5JZFDz18L0cs/s5dvORfc1aoavbP1u5ZOtnb1qKuVr339yWmhHvys6QPHcwr6Pb1ztqjxMkV8JhUb+nCJI7ojFzT76zFFvNGMhZilMrZ2d2f/3l1tJs+zKvfcfQDXNm5MqsOUNyJdCV/vtkdrnV0+LQ3k+mC5I3vL19un99vwAAIABJREFUv9Vuv+tl969cfOSiqEyc6AzJAUZJZ0h2O4EeR4AAAQIECBAgQIAAgY0rIEgO6ED+qB0Y7/f9OENyY4cZQTLd9nvlhbU480vVeG2Oj2x/zfa5fvfb7HKt2fNcvLcRWWTs9tfUoYifyu4hKUj2tQ0EyZU4VNTvaYJkffr2aC3NdLs7tR/XXHgs6lPb+jxDcns0F5/Ot271mXaY6fv+lYKkMyhzhKrpyc0xt/MXcwXJ7F6rCwO5ZOsJMXfTO3NdWrlVX4jF+z/nHpI5tnE3oVuQzPXXtQcTIECAAAECBAgQIEBgQwoIkoJkXwfQjxVABMn+49CxbMv494Jkmu2XBcH3fKMWX72zEVc81IjJB9f/yB73gW/V2mdV9numZLb+aedV48bHctTIiHjgQDPeerFLtva7bwqSRYXIledNECTbYW5XNKvP5PqPxOahJ/q/h+SBm6OZ5754Ee0oU99wMXFl+/bzuzMkuwlGRT1meuLEmLn+rdE89J2u95NWfT4W7/3zAdxD8mUxt+N9Ec3ub5yc/Q8Gi3d/VpAUJLueVw8kQIAAAQIECBAgQIAAgWUBQVKQFCTNQMcMCJJpgmR2edZf/HYtDhzq/hKL2V/l591aj1d/sRqn9HmWZBYkz7igGg8czLf+LU804k1fqcbJzpDs2JfyREpBsp+g1M3XJgqS7Uundh9asn06O/urPr0n6lM7eztLMvu6yt7Iok2eX9n9LutT23tbc0OHTEGyqNjY1fNObI6Za14btScu735cW/WoPva1qExu7uM+kqfE9NZNMX/Lr3e/brZ/Vp+Jhds/FpXJk5wJO8Ao6QzJXGPowQQIECBAgAABAgQIENiQAoKkGNXXAfRjHWx3hmSaoHWs7ZH33wuSabZfdu/IN3+lFvcdyBcEtz3ejLdd3GcQPL8ap5xXjY9csRSVxXzfz/7m7kb85EX9B9G8czpqjxcku4mK/TwmYZCcfziilePM42Y9GrP39x4Hswg6/2hEq9H9ztxe897e1xQkxame49SWmLny5XHors90P68RUa/cHpWrX917kJzYHJWrzojFB87OtW62b81ue1dUJk+2zXve5qd22AmSucbQgwkQIECAAAECBAgQILAhBQRJQVKQNAMdMyBIpgmSWcg/7QvV2Ls/R7iIiJlqxHu/UYsTz+79dWdnR77mi9XYsa8ZzXw9ND565VL73pPZax+1SFjm+xEk+4mN3XxtqiC5Ixozd0V237k8v7LLV/Z8huSBXdHKebnW1lIlsvtd9r5mN9tgWB/jDMmuzmQcYHxavV522da57T8frWa1692k1ViIQ3f+wfKlUyc7A9fqNTo+33pCzG77uWgu7Ot6zeyB2WWNK1dsicoVp3REtY41CjQbtbUEyVxj6MEECBAgQIAAAQIECBDYkAKCpAPohQQEZ0hu7DAjSKbZftk9IE86J/89HLPvPhfd0YhXXliNk8/L/9qz/XXzOdX4oxvqsVjP973syblWvOOrtTj5nPzrlhn7NsJagmTRsSpRkDx85mBz8elcO1erfqgdMpcvobqry8uo7mqf4diYuz9aOe6Jl72w5sJjYxojs7kTJFPHremJTTFz7RujUbkz137SqNwRlavPzH+WZHap1ytfHov3fy7Xetm9JmuPfDmmt54gSA44tgqS+UbRowkQIECAAAECBAgQILARBQRJQVKQNAMdMyBIpotr2X0Yz9pdj0P1fKcpztUifu/apfZlV7N7UXYb4LIIuunsavzsJbW4/0C+MzOzb3p/e9/hy7XmWLPb1zZujxMkRzhITm2PxtyDEa18xT+LmFksqx/o8l6S2b0jD+6J1tJ0rv8mbTVr0Zi5e0wv1ypIpo6R7fWzy59eeXos3vOnuWf30L1/HpUsEHZ7CdXJLVHZ+rKY2/4L0Vx8Mt96tQOxsOe3o5Jd7nXAQW7cn0+QzDWKHkyAAAECBAgQIECAAIENKSBIilFdh4s8ccAZkt0HoTyuZT1WkEy3/bL7SL770lo8PpMvSGbfgR4+2IoP/V0tTji7GlvOXf89ZJdp3XRONT50WS22P96MVs4lG82I35xciux5srBZ1nyO6jqC5CgHyZ1Rn74tssui5vqV3ddx/qHDoTCLksc6UzI7M3JH+wzH7FKvue5XmZ0dWd0f9YO3OEPyhqtiYmLimB/T+7bHqZteGN/+7IvEqCJi3MSJMXvjO9pn6+bZT7L5PXT3f1veJuuFwsmTIzsbM7s87NLUtjzLtB/bmL49Kte89vAlW3u4TGwRbiPynIJk7nH0BQQIECBAgAABAgQIENhwAoKkg+iFRARBcmPHGUEy3fbLwt4p51Xj+kfzn62YfQe665lm/NmOevzkl2pxwlnLl4Ddcl712WiYxcPs+Vei5aevq8eDB3tb6/pHmvGGi6qRPf+oRsIy35cgOcJBMrts69SOaMfCnP+p2GosRnP+4eUYObW9MxpmZ0VObYv6wVuXnz/npVojWtGYy6Lnji4vC1v0dkrx/C7ZOhRn57XPknxFLN7/lzn3kuzk47lYfOj8mLn6NTF9+XFRmTjx8GVcs/s8ntI+e3J668uisvX4mL/l16Je2Zt/jcZCLN775zE9kV2uVYwctIEgmXskfQEBAgQIECBAgAABAgQ2nIAgKUgWEhIEyY0daATJtNsvu2zrJ69biuwyrL38yu4DedVDzfjUtfX4xW/X4m1frbX385POWYwzLqjG2y6uxW9fuRQX39mIg4d6WSFivhbxocuWIrs8rLMjBzMvgmTRISrtPSSz4NeYuStajR52ulY9motPRWPm3qhP3344Tu5on9XYqOyNxtwD0aodiCwu5v3VWppZfk5BMrY5QzJ9aJs4KWZv+ploLj6Rd5Sj1arH0pNbY+H2j8fsDT8VM1e+Iqa3Hh/TEyfGzNWvjrmd74vqA5+L5txDuZ87+4JG5a6YueZ1zo4sKMYKkj2NpS8iQIAAAQIECBAgQIDAhhIQJAVJQdIMdMyAIDmYwNTr2XWnfaEar/liNa5+uBHN/H3h2W9C04sR9041Y8e+Zmx9oBHfvLcREw80Yvu+Zjw118cTR8QldzXiVRc6O7LXbXy0rxMkRzxIts+SzKLovtyXVF3ZqVuNamQBsVmbal9mtVU72D4zLHKfFXn4GbPQOfdg51mX2Wsdqw9nSA76bLeen699H8iXx+L9/2Nl7HP/nsX57PLGS09ORG3fpVHb961YeurqaMze29e+l92rcjq7V2VBQW7cn1eQzD3qvoAAAQIECBAgQIAAAQIbTkCQFKM6YtTRDpTn/XfOkEwbtPJur9WPFyTTb7+Tz6nG+7/Z270ki/5OtHd/K9759Vr70q/OjhzcrAiSRUewxGdIHr5sa/3gnvz3kixop24uPh31A7sFyQOC5FDFsInNMXPdG2PpqWsKmvycT9tqxdJTV8XM1e4dWeScCJI559LDCRAgQIAAAQIECBAgsAEFBElBUpA0Ax0zIEgOLjKtjr15Pt98TjX+bHs9qvXh+e7y+EwrfvXypXaMzO5Hmef9eOzaXoLkGATJdpTcHo3Z+6LV7PGazAP666BVX4jscq/17L6UY3U25NHmTJAsMjTlf+5TojJxUsxtf/fyWY0DmvlenybbX+e2vSsqE5ucHVng2aGCZK8T6usIECBAgAABAgQIECCwcQQESTGqkKDgDMm1w8OwhxlBcji2Xxb8sku3XrCnHtVG+m8s04ut+PjVS7HlvGqcKkYO/O9OQfJooWiQ/24IzpA8Ivw1D32np3s+DuJvguxeew2Xaj0ixAqS+aPhqcXGucktUZncHAu3/kZklyZO9Stbe37PR9r3ohw6owLjYIr3KkimmnLrEiBAgAABAgQIECBAoDwBQVKQHPhB9Sy2CZLDEbR6DZ+C5PBsvyz+nfmlapx3a9ozJZ+ab8V/vXEpskh6ynnD49PrjA/j1wmSg4yPR3uuIQqSUzuifvDWaC4+1fM97Xr9T8VWcymaC4+177FXn9p5RJQ7mtm4/DtBMkWAWnfNyc1RueKUOHT3Hye5zHFr8elY2PvJdhitTJ5SbIAdsbi47rY9yvsVJHv9W93XESBAgAABAgQIECBAYOMICJKCpCBpBjpmQJAcruCWRcnsTMnP7apHdpZi2b/ueLoVH72qFqeeJ0YWGTIFyaLj1xAFyQO7ot6OkrujeeiJ8qJksxbN+UeWI2S2fvY6jjhrc3z/WZDsJSCV8jXtKHlaHNr7yfaljsv6/teYf7B9ZmR2lmYlO1vzKAHNvxvsWbKCZFnTbR0CBAgQIECAAAECBAikExAkxaiOGDWIA+7OkByuoJV3mwqSw7f9srMSz7iwGh+9ailuerxZ2neNiQeb8b5v1uKkc6rtIJl3ljy++1kSJMcpSGbv9YgoufB4RHOp0P261Ti0fJnW9n0sszMjxcjvBlhBcqjjWhYFJzbF3M2/FEv7ryt0P8mefGn/je21prceH5UrxMiyZkOQLHy0LUCAAAECBAgQIECAAIHkAoKkIClImoGOGRAku49IZQa37L6Nm86uxk9fUouzdjfinqnizpa8+TvN+ONtS/HGr9Ri87nV9qVay3yv47iWIDluQfKIKHlgdzRm749WbWrwZ0tml2hdfCoaM3cfPjNSjPxuiFyZOUGyrOjU8zqTW2J66wkxe8PbovrwF5fPLB7wj1HZPrJ471/E7A3vOHzPSJdp7Xl79XBGqSA54IH2dAQIECBAgAABAgQIEBhCAUFSjOqIUYMIAStnSP7OlfnO+JhbasWHLq9FFl4G8To8R2+OgmRvbmXN2+ZzlgPhB75Viz/b0YirH27GbK3/OHmo3ood+5rx37ctxc9+ffmsyJPPHW6LsszLWEeQXIlDRf2+M5qLT+b6T7FWfS7q07dHsfdaPHym4tT29n0lG/MPRat2sP8w2VyKVvWZ9mUul8/G3O7yrMe8PK0gWWZ46n2tU6IycWJUrnxFzO/+lVh84PNRP7A7otXItV+vfnBj5s5YfOj8mNv+CzGdPf/WE1yitYeg2Pt2Xb70qyC5ejJ9ToAAAQIECBAgQIAAgdETECQFycLC32nnV+Onv1aLP9te7/rjD66vx1sursbLbZfCtks3YUWQHP4Il+1fJ569fMbk2y6utS/letauRnz7vkbc+mQr9i+0orlOo1xqRjw204prHm7EObfU4+NXL8U7D4fI7BKt9sNy50CQLCpEfvd5GzN3RXP+0a4/srMW6wdvKS/kTe1cvrfk9G3RmHsgmguPt8+azC63unZ0aUW06tGqz0dzcX80Fx6Nxuy97cBZz0Jn9rzHjHHf9RnfxwiS/cakUr9+8uSYvvyl7Tg5e9M7Y+HO34/avm9GPdtv5h+OVnUqWse6BHI71E+19+vqI1+Ohb2firkd74vKFafF9NaXReUKZ0WWui2PCJ+C5OgdaPCOCBAgQIAAAQIECBAgsFpAkBS+Cg1f2X3vjvvcYtcfL/u8+9R1EwyLfowgWW6I6md7ZtEwO4vx+LOqkZ05+fqLqvHeS2vxG5NL8enrluK/3bj8PwR8flcjzt/TiM/vqsefbq/HZ25Yik9euxS/enkt3v7V7DkWl5/jXCGyn+3Rz9cKkiWEsakdUZ/aluMj0VmF7TCZhcQdUT+4p3251XagnHsomvOPtENl89C+aC481v68Mfdg+5KvWXBtB9R2hBQiuw+sgmSqCNXXuocv45rFyZlrzozZ7e+NuV0fjPlbPxwLd/xeHLr7v8Xi/f8zqg+cHYfu/fM4dNcftf999uez294dlStfHtOXvaR9KdjKpHtF9rUtjgiLvT6PILn6x3SfEyBAgAABAgQIECBAYPQEBElBstAg2c/BeV+bLooJkuns+5n7lUslZ2HyhLOrkQX+l35+sf2RnU255bzsrMrlz1/6+Wq87KzlMyyzoJl9bT9r+9r+/QTJEoLkRjxLcOWsyWcjYxZUs7CanU2ZRcfs8+z3wwHzgLMhuw+RKzMnSPYakYbm6yY3t8NidpZjFiinL39JTF/24uWzHidO/O7n2b/P/jy7LOvkyS7NOoCQOKgZECRH70CDd0SAAAECBAgQIECAAIHVAoKkIClCmIGOGRAk+49LwxbosjMps8u8ugzr8G5bQXIlDvk9f1Bj1p+ZIDmoqDR8z5NdgtXZj8O3XZbvG3nk6xIkV/+Y7nMCBAgQIECAAAECBAiMnoAgKUZ1xKhhCyleT/kBRZAs39ycMxckRbX+ohq/3v0EySPDkH/ujGVMijcRJEfvQIN3RIAAAQIECBAgQIAAgdUCgqQgKUiagY4ZECTFMYG0/BkQJAW13oMau/7sBEnBrfjgxnhtY0Fy9Y/pPidAgAABAgQIECBAgMDoCQiSYlRHjBIiyg8Rw2YuSJqBYZvJcXg9gqSo1l9U49e7nyAplq0dy/gU7yNIjt6BBu+IAAECBAgQIECAAAECqwUESUFSkDQDHTMgSAqS4xAAh+09CpKCWu9BjV1/doKk4FZ8cGO8trEgufrHdJ8TIECAAAECBAgQIEBg9AQESTGqI0YN20F6r6f8OCZIlm9uzpkLkqJaf1GNX+9+gqRYtnYs41O8jyA5egcavCMCBAgQIECAAAECBAisFhAkBUlB0gx0zIAgKY4JpOXPgCApqPUe1Nj1ZydICm7FBzfGaxsLkqt/TPc5AQIECBAgQIAAAQIERk9AkBSjOmKUEFF+iBg2c0HSDAzbTI7D6xEkRbX+ohq/3v0ESbFs7VjGp3gfQXL0DjR4RwQIECBAgAABAgQIEFgtIEgKkoKkGeiYAUFSkByHADhs71GQFNR6D2rs+rMTJAW34oMb47WNBcnVP6b7nAABAgQIECBAgAABAqMnIEiKUR0xatgO0ns95ccxQbJ8c3POXJAU1fqLavx69xMkxbK1Yxmf4n0EydE70OAdESBAgAABAgQIECBAYLWAIClICpJmoGMGBElxTCAtfwYESUGt96DGrj87QVJwKz64MV7bWJBc/WO6zwkQIECAAAECBAgQIDB6AoKkGNURo4SI8kPEsJkLkmZg2GZyHF6PICmq9RfV+PXuJ0iKZWvHMj7F+wiSo3egwTsiQIAAAQIECBAgQIDAagFBUpAUJM1AxwwIkoLkOATAYXuPgqSg1ntQY9efnSApuBUf3BivbSxIrv4x3ecECBAgQIAAAQIECBAYPQFBUozqiFHDdpDe6yk/jgmS5Zubc+aCpKjWX1Tj17ufICmWrR3L+BTvI0iO3oEG74gAAQIECBAgQIAAAQKrBQRJQVKQNAMdMyBIimMCafkzIEgKar0HNXb92QmSglvxwY3x2saC5Oof031OgAABAgQIECBAgACB0RMQJMWojhglRJQfIobNXJA0A8M2k+PwegRJUa2/qMavdz9BUixbO5bxKd5HkBy9Aw3eEQECBAgQIECAAAECBFYLCJKCpCBpBjpmQJAUJMchAA7bexQkBbXegxq7/uwEScGt+ODGeG1jQXL1j+k+J0CAAAECBAgQIECAwOgJCJJiVEeMGraD9F5P+XFMkCzf3JwzFyRFtf6iGr/e/QRJsWztWManeB9BcvQONHhHBAgQIECAAAECBAgQWC0gSAqSgqQZ6JgBQVIcE0jLnwFBUlDrPaix689OkBTcig9ujNc2FiRX/5jucwIECBAgQIAAAQIECIyegCApRnXEKCGi/BAxbOaCpBkYtpkch9cjSIpq/UU1fr37CZJi2dqxjE/xPoLk6B1o8I4IECBAgAABAgQIECCwWkCQFCQFSTPQMQOCpCA5DgFw2N6jICmo9R7U2PVnJ0gKbsUHN8ZrGwuSq39M9zkBAgQIECBAgAABAgRGT0CQFKM6YtSwHaT3esqPY4Jk+ebmnLkgKar1F9X49e4nSIpla8cyPsX7CJKjd6DBOyJAgAABAgQIECBAgMBqAUFSkBQkzUDHDAiS4phAWv4MCJKCWu9BjV1/doKk4FZ8cGO8trEgufrHdJ8TIECAAAECBAgQIEBg9AQESTGqI0YJEeWHiGEzFyTNwLDN5Di8HkFSVOsvqvHr3U+QFMvWjmV8ivcRJEfvQIN3RIAAAQIECBAgQIAAgdUCgqQgKUiagY4ZECQFyXEIgMP2HgVJQa33oMauPztBUnArPrgxXttYkFz9Y7rPCRAgQIAAAQIECBAgMHoCgqQY1RGjhu0gvddTfhwTJMs3N+fMBUlRrb+oxq93P0FSLFs7lvEp3keQHL0DDd4RAQIECBAgQIAAAQIEVgsIkoKkIGkGOmZAkBTHBNLyZ0CQFNR6D2rs+rMTJAW34oMb47WNBcnVP6b7nAABAgQIECBAgAABAqMnIEiKUR0xSogoP0QMm7kgaQaGbSbH4fUIkqJaf1GNX+9+gqRYtnYs41O8jyA5egcavCMCBAgQIECAAAECBAisFhAkBUlB0gx0zIAgKUiOQwActvcoSApqvQc1dv3ZCZKCW/HBjfHaxoLk6h/TfU6AAAECBAgQIECAAIHRExAkxaiOGDVsB+m9nvLjmCBZvrk5Zy5Iimr9RTV+vfsJkmLZ2rGMT/E+guToHWjwjggQIECAAAECBAgQILBaQJAUJAVJM9AxA4KkOCaQlj8DgqSg1ntQY9efnSApuBUf3BivbSxIrv4x3ecECBAgQIAAAQIECBAYPQFBUozqiFFCRPkhYtjMBUkzMGwzOQ6vR5AU1fqLavx69xMkxbK1Yxmf4n0EydE70OAdESBAgAABAgQIECBAYLWAIClICpJmoGMGBElBchwC4LC9R0FSUOs9qLHrz06QFNyKD26M1zYWJFf/mO5zAgQIECBAgAABAgQIjJ6AIClGdcSoYTtI7/WUH8cEyfLNzTlzQVJU6y+q8evdT5AUy9aOZXyK9xEkR+9Ag3dEgAABAgQIECBAgACB1QKCpCApSJqBjhkQJMUxgbT8GRAkBbXegxq7/uwEScGt+ODGeG1jQXL1j+k+J0CAAAECBAgQIECAwOgJCJJiVEeMEiLKDxHDZi5ImoFhm8lxeD2CpKjWX1Tj17ufICmWrR3L+BTvI0iO3oEG74gAAQIECBAgQIAAAQKrBQRJQVKQNAMdMyBICpLjEACH7T0KkoJa70GNXX92gqTgVnxwY7y2sSC5+sd0nxMgQIAAAQIECBAgQGD0BARJMaojRg3bQXqvp/w4JkiWb27OmQuSolp/UY1f736CpFi2dizjU7yPIDl6Bxq8IwIECBAgQIAAAQIECKwWECQFSUHSDHTMgCApjgmk5c+AICmo9R7U2PVnJ0gKbsUHN8ZrGwuSq39M9zkBAgQIECBAgAABAgRGT0CQFKM6YpQQUX6IGDZzQdIMDNtMjsPrESRFtf6iGr/e/QRJsWztWManeB9BcvQONHhHBAgQIECAAAECBAgQWC0gSAqSgqQZ6JgBQVKQHIcAOGzvUZAU1HoPauz6sxMkBbfigxvjtY0FydU/pvucAAECBAgQIECAAAECoycgSIpRHTFq2A7Sez3lxzFBsnxzc85ckBTV+otq/Hr3EyTFsrVjGZ/ifQTJ0TvQ4B0RIECAAAECBAgQIEBgtYAgKUgKkmagYwYESXFMIC1/BgRJQa33oMauPztBUnArPrgxXttYkFz9Y7rPCRAgQIAAAQIECBAgMHoCgqQY1RGjhIjyQ8SwmQuSZmDYZnIcXo8gKar1F9X49e4nSIpla8cyPsX7CJKjd6DBOyJAgAABAgQIECBAgMBqAUFSkBQkzUDHDAiSguQ4BMBhe4+CpKDWe1Bj15+dICm4FR/cGK9tLEiu/jHd5wQIECBAgAABAgQIEBg9AUFSjOqIUcN2kN7rKT+OCZLlm5tz5oKkqNZfVOPXu58gKZatHcv4FO8jSI7egQbviAABAgQIECBAgAABAqsFBElBUpA0Ax0zIEiKYwJp+TMgSApqvQc1dv3ZCZKCW/HBjfHaxoLk6h/TfU6AAAECBAgQIECAAIHRExAkxaiOGCVElB8ihs1ckDQDwzaT4/B6BElRrb+oxq93P0FSLFs7lvEp3keQHL0DDd4RAQIECBAgQIAAAQIEVgsIkoKkIGkGOmZAkBQkxyEADtt7FCQFtd6DGrv+7ARJwa344MZ4bWNBcvWP6T4nQIAAAQIECBAgQIDA6AkIkmJUR4watoP0Xk/5cUyQLN/cnDMXJEW1/qIav979BEmxbO1Yxqd4H0Fy9A40eEcECBAgQIAAAQIECBBYLSBICpKCpBnomAFBUhwTSMufAUFSUOs9qLHrz06QFNyKD26M1zYWJFf/mO5zAgQIECBAgAABAgQIjJ6AIClGdcQoIaL8EDFs5oKkGRi2mRyH1yNIimr9RTV+vfsJkmLZ2rGMT/E+guToHWjwjggQIECAAAECBAgQILBaQJAUJAVJM9AxA4KkIDkOAXDY3qMgKaj1HtTY9WcnSApuxQc3xmsbC5Krf0z3OQECBAgQIECAAAECBEZPQJAUozpi1LAdpPd6yo9jgmT55uacuSApqvUX1fj17idIimVrxzI+xfsIkqN3oME7IkCAAAECBAgQIECAwGoBQVKQFCTNQMcMCJLimEBa/gwIkoJa70GNXX92gqTgVnxwY7y2sSC5+sd0nxMgQIAAAQIECBAgQGD0BARJMaojRgkR5YeIYTMXJM3AsM3kOLweQVJU6y+q8evdT5AUy9aOZXyK9xEkR+9Ag3dEgAABAgQIECBAgACB1QKCpCApSJqBjhkQJAXJcQiAw/YeBUlBrfegxq4/O0FScCs+uDFe21iQXP1jus8JECBAgAABAgQIECAwegKCpBjVEaOG7SC911N+HBMkyzc358wFSVGtv6jGr3c/QVIsWzuW8SneR5AcvQMN3hEBAgQIECBAgAABAgRWCwiSgqQgaQY6ZkCQFMcE0vJnQJAU1HoPauz6sxMkBbfigxvjtY0FydU/pvucAAECBAgQIECAAAECoycgSIpRHTFKiCg/RAybuSBpBoZtJsfh9QiI6+OhAAAgAElEQVSSolp/UY1f736CpFi2dizjU7yPIDl6Bxq8IwIECBAgQIAAAQIECKwWECQFSUHSDHTMgCApSI5DABy29yhICmq9BzV2/dkJkoJb8cGN8drGguTqH9N9ToAAAQIECBAgQIAAgdETECTFqI4YNWwH6b2e8uOYIFm+uTlnLkiKav1FNX69+wmSYtnasYxP8T6C5OgdaPCOCBAgQIAAAQIECBAgsFpAkBQkBUkz0DEDgqQ4JpCWPwOCpKDWe1Bj15+dICm4FR/cGK9tLEiu/jHd5wQIECBAgAABAgQIEBg9AUFSjOqIUUJE+SFi2MwFSTMwbDM5Dq9HkBTV+otq/Hr3EyTFsrVjGZ/ifQTJ0TvQ4B0RIECAAAECBAgQIEBgtYAgKUgKkmagYwYESUFyHALgsL1HQVJQ6z2osevPTpAU3IoPbozXNhYkV/+Y7nMCBAgQIECAAAECBAiMnoAgKUZ1xKhhO0jv9ZQfxwTJ8s3NOXNBUlTrL6rx691PkBTL1o5lfIr3ESRH70CDd0SAAAECBAgQIECAAIHVAoKkIClImoGOGRAkxTGBtPwZECQFtd6DGrv+7ARJwa344MZ4bWNBcvWP6T4nQIAAAQIECBAgQIDA6AkIkmJUR4wSIsoPEcNmLkiagWGbyXF4PYKkqNZfVOPXu58gKZatHcv4FO8jSI7egQbviAABAgQIECBAgAABAqsFBElBUpA0Ax0zIEgKkuMQAIftPQqSglrvQY1df3aCpOBWfHBjvLaxILn6x3SfEyBAgAABAgQIECBAYPQEBEkxqiNGDdtBeq+n/DgmSJZvbs6ZdxMkf/kDPx2/8+H3+WBgBgY6A++P3/2N98fPv/dd8c53vvOYH7/xa78QP/rP/4/49mdfFOLS2nGJD5+8MyBIjt6BBu+IAAECBAgQIECAAAECqwUESUFSkDQDHTMgSIpjAmn5M7BekLz8v/9E/Oa7fjQ+8nM+GJiBQc5Atl/99rt/LP7x//Z98ZznPOeYH+993T+NT3/g+fHU320RJK8Q3PIGN49fe2YEydU/pvucAAECBAgQIECAAAECoyewcYPkp3fHqy6OOP2CJR8MzMCAZ+DMv4n48Td//JgHZVcO2D7/rZ+I7LH2Q38PmYH+ZyD7nnb8799y1P3u377gB2Px2tNi/urTYvbKU30wMAMDnIFsv6pe9/L4if/nh466/618z7vxrOOiddPp7Ado7+8zf5+vzEDc8sr46Ht+7Kj74Mc//vHR+yncOyJAgAABAgQIECBAgMAYCmzYILnpD/fEq78eccZFPhiYgUHPwGu/FfH8t3ziqAeFVg7MZr+/4G2fiuyxg17f8zEdxxnIvqdt+qPbj7rf/bsX/GDUb3xF1K5/RSxe+3IfDMzAAGcg268aN50eL/6XawfJHee+NOLmM9gP0N7fZ/4+X5mBuO1V8bs//+NH/R4oSI7hUQpvmQABAgQIECBAgACBkRTYsEHyH/6zfxPPe/5L44d//DgfDMzAgGfgeS94aTz3f/2nRz0odGSQfO4/+r8je6z90N9DZqD/Gci+p/3Df/bCo+533//cvxcv+Vc/3P7IookPBmZgcDOwsm/9wD/4e0fd/1a+7/3rH/2Hcdy//mH7n7+DzEABM/DSf/PD8U/+9+cedR8UJEfyOIQ3RYAAAQIECBAgQIDAGAps2CC5cnDI78e+1xEbNoOage/7vrXvqzWodTyPmTUDx56Bv//3//5RD9QyO7YZGzZmwAyYgY0/A4LkGB6l8JYJECBAgAABAgQIEBhJAUHyORv/h3QHWmzDMmZgYmIifDAwA+lm4HnPe54g6Xu2GTADZsAMjN0MCJIjeRzCmyJAgAABAgQIECBAYAwFBEkHNcbuoEYZ8W4U1xCi0oUo9uyzGRAk/c8no/i9xXsy12bADKw3A4LkGB6l8JYJECBAgAABAgQIEBhJAUFSkBQkzUBXMyCKiWJmIO0MCJIO2q930N6fmxEzYAZGcQYEyZE8DuFNESBAgAABAgQIECAwhgKCpBjVVYwaxYMb3lO+g3b/P3vvHSTLVed7aoZ9L2J3Y1/s7vvrxc7ue7Ozb9ZE7GwwQub6Ky9AIAHCI2DwIKwwgxlGghEjQHgGj3TlkAMJI4l7u/t67733V7rele3qcpnfjZPVdVXdVdWVWZWZlZX56YiKqq48mSfze36n8vf7ffKcA4zqL4xCf/QHSHr7zeI3Hr2wAWwAG4iHDQAkE5il4JJRAAVQAAVQAAVQAAVQAAViqQBAEiAJkMQGXNkAQAwghg301wYAkvFIrANIaEdsABvABrzZAEAylnkILgoFUAAFUAAFUAAFUAAFUCCBCgAkgVGuYBSJE2+JkzjqBYzqL4xCf/QHSPI7HMd7C9eEXWMD2EAnGwBIJjBLwSWjAAqgAAqgAAqgAAqgAArEUgGAJEASIIkNuLIBgBhADBvorw0AJEnad0rasx0bwQawgTjaAEAylnkILgoFUAAFUAAFUAAFUAAFUCCBCgAkgVGuYFQckxtck7ekHTCqvzAK/dEfIOntN4vfePTCBrABbCAeNgCQTGCWgktGARRAARRAARRAARRAARSIpQIDCyT/34//RtO+vVVX3buBFxpgAz7bwMzvbdVfXffhCbC6FRBbvmm31h/Nat3hDC80wAZ6tYEjWa3ec0qt+trK5Yv0V//pf9Yz3/w7rfzlq3ihATbgow2s/tUVWvvAlfo///N/P+G+Nxlmzfvq/6NND1+F9j5qz+8Zv+d1G9j6+NX6wOv/l5Z9ECAZyzwEF4UCKIACKIACKIACKIACKJBABQYWSE7/9i69+o/SjU/xQgNswG8beN2fpf/jLd+YkBRqCUm2H9GWc9Km07zQABvo1QY2n5XWH823BJJrVi7Wf/mr/6jDz85QddV1vNAAG/DRBuw110vrb9Dl/9d/mHDfmwwkDYzUlhvR3kft+T3j97xuA9p9s772wb9p2QcBkgnMUnDJKIACKIACKIACKIACKIACsVRgYIGkGRlpIMx1Dxd5oQE24LMNvPpZ6X9/490TkkKtgOSKbYe0+Yy08aTFCw2wgR5twABNM9q4VV9bvXKR/vNf/UftfHya0gvn8kIDbMBHG8guvkaFZdfqlX/7P0y4700GkmYkl4En9EF+g7AB/21AG2/QV9771y37IEAylnkILgoFUAAFUAAFUAAFUAAFUCCBCgAkfQY5AFIAcRxsACAJYAUyh28DAEn/E9xAAzR1YwMASezEjZ1QJlg7AUgmMBPBJaMACqAACqAACqAACqAACiROAYAkQJLRhdhAkw0AJMOHUQBANAdIBpvsBiagbzsbAEhiG+1sg+/Dsw2AZOLyEFwwCqAACqAACqAACqAACqBAAhUASAKjmmBUHEb4cQ29jVQFSALHAKTh2wBAMrzEN5ABrRttACCJPTTaA5/7Yw8AyQRmIrhkFEABFEABFEABFEABFECBxCkAkARIAiSxgSYbAEiGD6MAgGgOkOxPEhz4gO4ASWyA34H+2wBAMnF5CC4YBVAABVAABVAABVAABVAggQoAJIFRTTCK0YW9jS6Mg34ASeAYgDR8GwBI9j8hDpRIZhsAJJPZ7vT3aLU7QDKBmQguGQVQAAVQAAVQAAVQAAVQIHEKACQBkgBJbKDJBgCS4cMoACCaAySjlRwHViSnPQCSyWlr+nV02xogmbg8BBeMAiiAAiiAAiiAAiiAAiiQQAUAksCoJhgVhxF+XENvozwBksAxAGn4NgCQjG6iHIgR77YBSMa7fem/g9G+AMkEZiK4ZBRAARRAARRAARRAARRAgcQpAJAESAIksYEmGwBIhg+jAIBoDpAcjKQ5cCN+7QSQjF+b0k8Hr00BkonLQ3DBKIACKIACKIACKIACKIACCVQAIAmMaoJRjC7sbXRhHPQDSALHAKTh2wBAcvAS6ECPeLQZQDIe7Uh/HOx2BEgmMBPBJaMACqAACqAACqAACqAACiROAYAkQBIgiQ002QBAMnwYBQBEc4DkYCfTgSGD234AycFtO/pdfNoOIJm4PAQXjAIogAIogAIogAIogAIokEAFAJLAqCYYFYcRflxDb6M8AZLAMQBp+DYAkIxPYh1IMlhtCZAcrPaif8WzvQCSCcxEcMkogAIogAIogAIogAIogAKJUwAgCZAESGIDTTYAkAwfRgEA0RwgGc8kO/Ak+u0KkIx+G9GP4t9GAMnE5SG4YBRAARRAARRAARRAARRAgQQqAJAERjXBKEYX9ja6MA76ASSBYwDS8G0AIBn/hDtQJZptDJCMZrvQX5LVLgDJBGYiuGQUQAEUQAEUQAEUQAEUQIHEKQCQBEgCJLGBJhsASIYPowCAaA6QTFbyHdgSnfYGSEanLegXyW0LgGTi8hBcMAqgAAqgAAqgAAqgAAqgQAIVAEgCo5pgVBxG+HENvY3yBEgCxwCk4dsAQDK5iXggTH/bHiDZX/2xf/Q3NgCQTGAmgktGARRAARRAARRAARRAARRInAIASYAkQBIbaLIBgGT4MAoAiOYASZLygJn+2ABAsj+6Y+/o3mgDAMnE5SG4YBRAARRAARRAARRAARRAgQQqAJAERjXBKEYX9ja6MA76ASSBYwDS8G0AIElyvjE5z+fw7AEgGZ7W2DVat7MBgGQCMxFcMgqgAAqgAAqgAAqgAAqgQOIUAEgCJAGS2ECTDQAkw4dRAEA0B0iSqG+XqOf7YG0DIBmsvtgv+rqxAYBk4vIQXDAKoAAKoAAKoAAKoAAKoEACFQBIAqOaYFQcRvhxDb2N8gRIAscApOHbAECSpL2bpD1l/LcTgKT/mmKnaOrVBgCSCcxEcMkogAIogAIogAIogAIogAKJUwAgCZAESGIDTTYAkAwfRgEA0RwgSQLfawKf8v7YDEDSHx2xR3TsxQYAkonLQ3DBKIACKIACKIACKIACKIACCVQAIAmMaoJRjC7sbXRhHPQDSALHAKTh2wBAkmR+L8l89u3efgCS3WuH3aGdXzYAkExgJoJLRgEUiKQClmWpUqnwQgNsABvABrABbGCSDdi2Hcl796CdFEASIAmQxAaabAAgGT6MAgCiOUCSxL5fiX2O482WAJLe9MK+0CsIGwBIDloagfNFARSIqwL33Xef/vqv/5oXGmAD2AA2gA1gAw028Dd/8zc6duxYXG//oV4XQBIY1QSj4jDCj2vobZQnQBI4BiAN3wYAkiT5g0jyc8zOdgWQ7KwRdoRGQdsAQDLUHACVoQAKoEBbBT796U/rsssu44UG2AA2gA1gA9jAJBs4ePBg2/snG9wrAJAESAIksYEmGwBIhg+jAIBoDpAk4R90wp/jt7YxgGRrXbAXdAnTBgCS7gN4SqIACqBAkAp8/vOfJwE9KQENoAVQYwPYADaADbziFa/QoUOHgrwFJ+bYAElgVBOMYnRhb6ML46AfQBI4BiAN3wYAkiT/w0z+U9fL9gaQfFkL7AIt+mUDAMnE5B+4UBRAgYgrAJAk6Q54wQawAWwAG2i2AYCkfw4MQBIgCZDEBppsACAZPowCAKI5QBIQ0C8QkPR6AZL0vaT3gShcP0DSvwCfI6EACqBALwoAJJuT0CTm0QQbwAawAWwAINmLdzFxX4AkMKoJRsVhhB/X0NsoT4AkcAxAGr4NACSBIlGAAkk8B4AkfS+Jdh+1awZITgzS+Q8FUAAF+qVAOyD5F3/5Cv3lf/PveaEBNhCQDfzFK/6dq+mS/+IvLtO//3d/yQsNsIEAbcD0s8kQGiDpn2cCkARIAiSxgSYbAEiGD6MAgGgOkASKRA0QJOV8AJL0vaTYepSvEyDpX4DPkVAABVCgFwXaAcm/vvXLmvvLY5rxvQO80AAb8NkG5vz0mP7uk081AZDJQMT8/6r/+z/o0DMztOuJq7XzcV5ogA34aQO7n5ymHb+5Wv/lP/23Tf0RINmLdzFxX4AkMKoJRjG6sLfRhXHQDyAJHAOQhm8DAEmgSJRhQZzPDSBJ34uzfQ/KtQEkJwbp/IcCKIAC/VKgHZD82zu+r9c+L93wBC80wAb8toHX/EG68mtrmwBIKyA5+5X/k7ThBpVXXqvSCl5ogA34aQPVVdepuOJa/e3/9t819UeApH+eCUASIAmQxAaabAAgGT6MAgCiOUASKDIo4CBu5wmQpO/FzaYH8XoAkv4F+BwJBVAABXpRoB2Q/K/v+LZuflZNuYM4PJDNNfBQfr9t4KanpVd9dVkTAGkFJGf+f/+jKiuvU2YRPvwg+rycc7TtNrf4Gpk2+q//K0CyF1+i074ASWAUDiU20GQDAEngGIA0fBsASEbbMSVwiG/7ACTj27b028FpW4Bkp7Cd7SiAAigQjgIASeBcv+FcEusHSA6Oz0p8Ee+2AkiG42sAJIFRTTAqiTd/rnmi0w2QDB9GAQDRHCAZb8eWwCW67QuQjG7b0G+S0zYAyXCCf2pBARRAgU4KACQn5kbIFaFHGDYAkEyOz0t8E+22Bkh28hL82Q6QBEgCJLGBJhsASALHAKTh2wBAMtqOKYFDfNsHIBnftqXfDk7bAiT9Ce45CgqgAAr0qgBAEgAXBoCjjol2BpAcHJ+V+CLebQWQ7NWLcLc/QBIY1QSjcAwmOgZJ1AMgGT6MAgCiOUAy3o4tgUt02xcgGd22od8kp20Aku6Cd0qhAAqgQNAKACTJByUxB9bvawZIJsfnJb6JdlsDJIP2MmrHB0gCJAGS2ECTDQAkgWMA0vBtACAZbceUwCG+7QOQjG/b0m8Hp20BkuEE/9SCAiiAAp0UAEgCJPsN55JYP0BycHxW4ot4txVAspOX4M92gCQwqglGJfHmzzVPdLoBkuHDKAAgmgMk4+3YErhEt30BktFtG/pNctoGIOlPcM9RUAAFUKBXBQCSE3Mj5IrQIwwbAEgmx+clvol2WwMke/Ui3O0PkARIAiSxgSYbAEgCxwCk4dsAQDLajimBQ3zbByAZ37al3w5O2wIk3QXvlEIBFECBoBUASALgwgBw1DHRzgCSg+OzEl/Eu60AkkF7GbXjAySBUU0wCsdgomOQRD0AkuHDKAAgmgMk4+3YErhEt30BktFtG/pNctoGIBlO8E8tKIACKNBJAYAk+aAk5sD6fc0AyeT4vMQ30W5rgGQnL8Gf7QBJgCRAEhtosgGAJHAMQBq+DQAko+2YEjjEt30AkvFtW/rt4LQtQNKf4J6joAAKoECvCgAkAZL9hnNJrB8gOTg+K/FFvNsKINmrF+Fuf4AkMKoJRiXx5s81T3S6AZLhwygAIJoDJOPt2BK4RLd9AZLRbRv6TXLaBiDpLninFAqgAAoErQBAcmJuhFwReoRhAwDJ5Pi8xDfRbmuAZNBeRu34AEmAJEASG2iyAYAkcAxAGr4NACSj7ZgSOMS3fQCS8W1b+u3gtC1AMpzgn1pQAAVQoJMCAEkAXBgAjjom2hlAcnB8VuKLeLcVQLKTl+DPdoAkMKoJRuEYTHQMkqgHQDJ8GAUARHOAZLwdWwKX6LYvQDK6bUO/SU7bACT9Ce45CgqgAAr0qgBAknxQEnNg/b5mgGRyfF7im2i3NUCyVy/C3f4ASYAkQBIbaLIBgCRwDEAavg0AJKPtmBI4xLd9AJLxbVv67eC0LUDSXfBOKRRAARQIWgGAJECy33AuifUDJAfHZyW+iHdbASSD9jJqxwdIAqOaYFQSb/5c80SnGyAZPowCAKI5QDLeji2BS3TbFyAZ3bah3ySnbQCS4QT/1IICKIACnRQASE7MjZArQo8wbAAgmRyfl/gm2m0NkOzkJfizHSAJkARIYgNNNgCQBI4BSMO3AYBktB1TAof4tg9AMr5tS78dnLYFSPoT3HMUFEABFOhVAYAkAC4MAEcdE+0MIDk4PivxRbzbCiDZqxfhbn+AJDCqCUbhGEx0DJKoB0AyfBgFAERzgGS8HVsCl+i2L0Ayum1Dv0lO2wAk3QXvlEIBFECBoBUASJIPSmIOrN/XDJBMjs9LfBPttgZIBu1l1I4PkARIAiSxgSYbAEgCxwCk4dsAQDLajimBQ3zbByAZ37al3w5O2wIkwwn+qQUFUAAFOikAkARI9hvOJbF+gOTg+KzEF/FuK4BkJy/Bn+0ASWBUE4xK4s2fa57odAMkw4dRAEA0B0jG27ElcIlu+wIko9s29JvktA1A0p/gnqOgAAqgQK8KACQn5kbIFaFHGDYAkEyOz0t8E+22Bkj26kW42x8gCZAESGIDTTYAkASOAUjDtwGAZLQdUwKH+LYPQDK+bUu/HZy2BUi6C94phQIogAJBKwCQBMCFAeCoY6KdASQHx2clvoh3WwEkg/YyascHSAKjmmAUjsFExyCJegAkw4dRAEA0B0jG27ElcIlu+wIko9s29JvktA1AMpzgn1pQAAVQoJMCAEnyQUnMgfX7mgGSyfF5iW+i3dYAyU5egj/bAZIASYAkNtBkAwBJ4BiANHwbAEhG2zElcIhv+wAk49u29NvBaVuApD/BPUdBARRAgV4VAEgCJPsN55JYP0BycHxW4ot4txVAslcvwt3+AElgVBOMSuLNn2ue6HQDJMOHUQBANAdIxtuxJXCJbvsCJKPbNvSb5LQNQNJd8E4pFEABFAhaAYDkxNwIuSL0CMMGAJLJ8XmJb6Ld1gDJoL2M2vEBkgBJgCQ20GQDAEngGIA0fBsASEbbMSVwiG/7ACTj27b028FpW4BkOME/taAACqBAJwUAkgC4MAAcdUy0M4Dk4PisxBfxbiuAZCcvwZ/tAElgVBOMwjGY6BgkUQ+AZPgwCgCI5gDJeDu2BC7RbV+AZHTbhn6TnLYBSPoT3HMUFEABFOhVAYAk+aAk5sD6fc0AyeT4vMQ30W5rgGSvXoS7/QGSAEmAJDbQZAMASeAYgDR8GwBIRtsxJXCIb/sAJOPbtvTbwWlbgKS74J1SKIACKBC0AgBJgGS/4VwS6wdIDo7PSnwR77YCSAbtZdSOD5AERjXBqCTe/LnmiU43QDJ8GAUARHOAZLwdWwKX6LYvQDK6bUO/SU7bACTDCf6pBQVQAAU6KQCQnJgbIVeEHmHYAEAyOT4v8U202xog2clL8Gc7QBIgCZDEBppsACAJHAOQhm8DAMloO6YEDvFtH4BkfNuWfjs4bQuQ9Ce45ygogAIo0KsCAEkAXBgAjjom2hlAcnB8VuKLeLcVQLJXL8Ld/gBJYFQTjMIxmOgYJFEPgGT4MAoAiOYAyXg7tgQu0W1fgGR024Z+k5y2AUi6C94phQIogAJBKwCQJB+UxBxYv68ZIJkcn5f4JtptDZAM2suoHR8gCZAESGIDTTYAkASOAUjDtwGAZLQdUwKH+LYPQDK+bUu/HZy2BUiGE/xTCwqgAAp0UgAgCZDsN5xLYv0AycHxWYkv4t1WAMlOXoI/2wGSwKgmGJXEmz/XPNHpBkiGD6MAgGgOkIy3Y0vgEt32BUhGt23oN8lpG4CkP8E9R0EBFECBXhUASE7MjZArQo8wbAAgmRyfl/gm2m0NkOzVi3C3P0ASIAmQxAaabAAgCRwDkIZvAwDJaDumBA7xbR+AZHzbln47OG0LkHQXvFMKBVAABYJWACAJgAsDwFHHRDsDSA6Oz0p8Ee+2AkgG7WXUjg+QBEY1wSgcg4mOQRL1AEiGD6MAgGgOkIy3Y0vgEt32BUhGt23oN8lpG4BkOME/taAACqBAJwUAkuSDkpgD6/c1AyST4/MS30S7rQGSnbwEf7YDJAGSAElsoMkGAJLAMQBp+DYAkIy2Y0rgEN/2AUjGt23pt4PTtgBJf4J7joICKIACvSoAkARI9hvOJbF+gOTg+KzEF/FuK4Bkr16Eu/0BksCoJhiVxJs/1zzR6QZIhg+jAIBoDpCMt2NL4BLd9gVIRrdt6DfJaRuApLvgnVIogAIoELQCAMmJuRFyRegRhg0AJJPj8xLfRLutAZJBexm14wMkAZIASWygyQYAksAxAGn4NgCQjLZjSuAQ3/YBSMa3bem3g9O2AMlwgn9qQQEUQIFOCgAkAXBhADjqmGhnAMnB8VmJL+LdVgDJTl6CP9sBksCoJhiFYzDRMUiiHgDJ8GEUABDNAZLxdmwJXKLbvgDJ6LYN/SY5bQOQ9Ce45ygogAIo0KsCAEnyQUnMgfX7mgGSyfF5iW+i3dYAyV69CHf7AyQBkgBJbKDJBgCSwDEAafg2AJCMtmNK4BDf9gFIxrdt6beD07YASXfBO6VQAAVQIGgFAJIAyX7DuSTWD5AcHJ+V+CLebQWQDNrLqB0fIAmMaoJRSbz5c80TnW6AZPgwCgCI5gDJeDu2BC7RbV+AZHTbhn6TnLYBSIYT/FMLCqAACnRSACA5MTdCrgg9wrABgGRyfF7im2i3NUCyk5fgz3aAJEASIIkNNNkAQBI4BiAN3wYAktF2TAkc4ts+AMn4ti39dnDaFiDpT3DPUVAABVCgVwUAkgC4MAAcdUy0M4Dk4PisxBfxbiuAZK9ehLv9AZLAqCYYhWMw0TFIoh4AyfBhFAAQzQGS8XZsCVyi274Ayei2Df0mOW0DkHQXvFMKBVAABYJWACBJPiiJObB+XzNAMjk+L/FNtNsaIBm0l1E7PkASIAmQxAaabAAgCRwDkIZvAwDJaDumBA7xbR+AZHzbln47OG0LkAwn+KcWFEABFOikAEASINlvOJfE+gGSg+OzEl/Eu60Akp28BH+2AySBUU0wKok3f655otMNkAwfRgEA0RwgGW/HlsAluu0LkIxu29BvktM2AEl/gnuOggIogAK9KgCQnJgbIVeEHmHYAEAyOT4v8U202xog2asX4W5/gCRAEiCJDTTZAEASOAYgDd8GAJLRdkwJHOLbPgDJ+LYt/XZw2hYg6S54pxQKoAAKBK0AQBIAFwaAo46JdgaQHByflfgi3m0FkAzay6gdHyAJjGqCUTgGEx2DJOoBkAwfRgEA0RwgGW/HlsAluu0LkIxu29BvktM2AMlwgn9qQdHlQFwAACAASURBVAEUQIFOCgAkyQclMQfW72sGSCbH5yW+iXZbAyQ7eQn+bAdIAiQDA5LXPlTUNeOvuQ8VNXdeUebdfGe29fuGT/3t2wAgCRwDkIZvAwDJaDumBA7xbR+AZHzbln47OG0LkPQnuOcoKIACKNCrAgDJ9nkSckhoE5QNACQHx2clvoh3WwEke/Ui3O0PkARI+gYGDWg00HH2g0XNnlcDj9c/XNSNjxb16sdqr5seLeqGR4q69uFauVkPFjVnvGxQN3aO691pBEiGD6MuAcATljZ2ep3s4/l1qrvTude3dzpOArcDJAfZsZ2j9Mjs8dcspUfMa7bSC+eMvwb52uJ/7gDJOLax6ZP1ftnQJy/1yzhe82BfE0DSXfBOKRRAARQIWgGApPf8CTknNOvVBgCSg+3HAinj034AyaC9jNrxAZIAyZ6BZB1Cmhvwa39T1O1PlfT+P5b0heGy7l1W0Y/WVDRvc0WPbK3op+sr+vbKir6ysKL3/aGsNz1d0user0FKAzENnGT0ZP+dOYBkhIFfAkHdJVgb82sHSA6SE2tAxyylh6crPTxjHD5eo/Si65VZfKPSi29QetG1NSAyPEMpp5wpO3O87CBda/zPFSAZgzY2oNH0r+Hptf42MrP2MMCi65w+6fTLRdcrvfAapw/W+qTpu7N4aGBhNNofIBlO8E8tKIACKNBJAYBk//MxvcIt9h+8NgRIRsMfBSzSDgDJTl6CP9sBkgDJroGkmX7VQMSbHy3q7b8r6auLy/rtror2n7dUqkpVS6rakmVL9vjLfDYvs61YkQ6lbA0drOq7qyt697Ml3fJ4bWSlOa4ZRYkj1R8NAJJ9AJInLO08a+nQRVuHL9rOu/k8+WW2mXJRhHSbTlo6cKHz+R+8YGuzgYtmtGTMIaOX6wNIDoDzW4eQI7OVWXKzMsvfoNyaf1Bu010a3fF1je39kYqH5mns4C9V2HWf8ps/p9za9ym78i3KrHiTMktvkRPkGEAJCKlpEQEYApAcgL7Xzk6cPjnDsSXTvzLL36jsyrcqt+5Dym/9sgp7v+f0yeLBB1TY+0ON7rhXuc2fVXbl25RZdqsyi2+qPSRw6cGCAdainUYD8j1A0p/gnqOgAAqgQK8KACT7k4Mh95Vs3QGS+ODA0GjYAECyVy/C3f4ASaCXZ+hnRjCakYxm6tV3PVvSvC0Vnc7ZDny03dldUykDKS8WpOf3V/WFkbJe/3htvUkz+hLHLHwNAJLhg7L1Jyydzds1eC/J9KV2r+MZWwb+bYgS0DthaceZ2sMI7c67/n3Fkradjtj5RwCMAiSj4YC2DATq0GPx9cquuN0BjcVjT6uaOyLZFcmujr+sl3uubY1/V5Gqo7LGTql8ZqlGt9+t7PI3KWNGUTojJs1IrghfewLODSA5gPZX75NmBOSKN2l0+z0qn10uq3BCdrXQ0C8n98nxflnOqnJhi4pHHlN+02eVWfa62qhmAyYXmumWB1CTAT9ngGRTeMQXKIACKNAXBQCS4edfyHmhOUAS35v4Ixo2AJAMx/UASAIkPQE/s06kGb345qeL+sWGik5mbQea+GmuZnTl0qNVffSFssyakwZ+4qCFqwFAMmQgOQ4WcyWD7Dr/Hc9GDEiOn78ZzWlGRXf6M2UAks02BpCMhgM6MRCYU5uSdeEcZ9TV2IFfOMDDAZCdDL3ddtuSlT+m4sEHlVv7gRqYrE8vOeBAYaJ2UWzP1ucEkGytSzTb00yXPFPpRTcou/pdGtv/c1VzByTzAEBXf2bqjrIqFzc7o5ozK95QA5JOnxwkXQb/XAGSXRkwO6EACqCA7woAJMPNvZDrQm9jAwDJwfdloxk7oavXdgFI+u5WtDwgQBIg6Rr2GRhp4OCHnitp3fGqM5KrpVX59OWFgvTA5ore8GTJgaBM4RqeowaQbIZFXqbe9FrWjHTcfc7SWMVd54ncCEkDJBtGeHa6CjNlM0Cy2cYAkhFzls2adCOzlFl2i0Z33adq7tD46MdOFu52uy27Oqbii08ru/LN46MlzXp2EdMhAecDkBwQm3PWiZzuTMs6dughWaUL/vZJ21IlvUv5LV9oeFBgQLSJQT8FSLq9d1AOBVAABYJVACAZXt4FGInWdRsASOJzkweIhg0AJIP1MepHB0gCJF0BSQMjDRD8x5Gyjlzs9in0utm5fzdrTy49auktvy05MBQoGY7DBpBshkVeIaOX8gZInsrZzvqqbnpH1ICkOf/tp90DVYBka/sCSEbDAXUCAWc6yOnKrXu/ymeW+ws9WnTyyvl1yq3/aG3kFyOzQoeyAMkI9b12YM30yZGZyq55jzP1cYtu5NtXdiXvTOVq1phMj9TWpyRBELyNACR9M2EOhAIogAI9KQCQDCfnUgdRvKO3sQGAZPC+Jv48GruxAYBkTy6E650BkgDJjkDSwMi5DxX1lUVlXRxzMR+ja/NzX3DdcUvvfLY2UhKHLXiHDSDZGhh5gYxuyxqYt/OMe5hnek2kgOT46MiTHoAqQLK1fQEkI+Igj8xSaniGcps+5YyWcn+n6q2kNXpMozvuUXqhmZKSkZJuggW/ygAkI9L3poKRC+cqt+kzqmb39dbRXO9tq3xmsYCS4dkGQNK1cVIQBVAABQJVACAZfL6FnBYaT7YBgGR4PqdfMSTHiWebASQDdTEuHRwgCZCcEkiaEYmzHyzqI8+V9FKmPzCybq0G8LzpqZJzPpNv3vzvr0MHkGwNjNxCRrflDIw0Zc/mbU9TIEcJSJpr2H3Wkln71e0fQLK1fQEkI+DQOjBypvLbvqrq6EtuTdq3cmZk1ti+H9SAJCMlQxspCZCMQN9rCyNnO3YwuvNfZBXNFK3h/r0MJWeGZo9JTW4AJMO1bWpDARRAgXYKACT9za2Qq0JPNzYAkIxwPNIuTuH7WMZHAMl23oG/3wMkAZJTAkmzZuTbflvUhhMeaIO/NnrpaFVbenZP1TlfM2rTzU2dMt3pBJBsDYzcgkY35RwYecJyQH/F4yzIkQCSJyyZa9h+xlKu5O1hBYBka/sCSPY7CJmj1NBVzvpx/YCR9ZudNXZGo9u+qtTQ1UovrMGYpAKKsK4bINnvvtemfmcd15nKb/msrNLFehcJ9922VTrxgtKLrqE/Bpx0AUiGa9rUhgIogALtFABIdpdDIfeEbr3YAECyTTwQsP8ZVrxJPYPTvgDJdt6Bv98DJAGSbcGegZGvfqyox7f3H0bWzd5MGfvNFRXNnoez04uz02lfgGRrYOQGNHYsMw7yNp20dCRlq9xF9+o3kDQgsg4jU11M4wyQbG1fAMk+O6nD05RdfYcqF9bXbzl9e69e3O6sX5keNlCyz7okoH6AZBRtbI7Sw9OVW/MeVXP7+9YXTcV2KaXCrvvG15OcQ58M6DcBINlXM6dyFEABFLikAECSXFOnfBHb/bcRgGQU4xHOKYm5CIDkJXcg0A8ASYBkWyBpoN+H/lRSugvgYKw2X5IuFGydyNraftrS2uOWDqdsncnbypa6t+s9Z23d9mRJjJL03wmqO5YAydbAqCNsPDnFfuMQb+MJS1tPWzJrLppRv9389QtI1kGkgal7z9ueR0bWrxUg2dpOAJJ9dPiHZyi95DUqHf9D3Uz7/l4+NaLM8tscKJPEQCDMawZI9rHvtYNbwzOVWf5GlU8v6aovmumPreI5WaPHVc0ekFU44Uz5alfHujpeJbtf2ZVvZX3Xdu3lw/cAya5Mk51QAAVQwHcFAJLB5Vnq+Rbe0XiyDQAkIxiP+ODfhhnTUpc/NgSQ9N2taHlAgCRAsiWQNKMjX/ubop7Z4334loEsBkB+d1VFn3ihrDc8WdJ1j9QcjhsfLertvyvpG8srDpQZLbe0yym/zBRtfWdVWbMeLMqscTn5Rs7/vWsCkGwNjKYEkmY9yPFXHdw1vpt9t56ytP+CLWPDXbJIp28EBiTbnP/6cZi6+ZSlHWcsHc/aKnucZraxUwMkW9sXQNIfB7IbRzw1dKVGd39LsiqNpur+s11x4Ec1d1Dl82tVPrdKlfROB4LY5az740wqWTjwC6UMLGXq1kBHpQEk+9f3WvZXs37q4hs0dmjepB7h4l+r6PS90d33O6OMM0tf60y3mll2i3LrP6qx/T+T5awP6+0ubNsVFY8+Of6AAKMkW7Zbj0kbgKQL+6YICqAACoSgAECy93wKOSk09GoDAMmIxSM9+rVB+MocMxwbAUiG4GhIAkgCtFoCPTM68sPPlZQtekvYFMrS8/uqetNTtRGMZhRj42vu+P9z5xV1y+NF/WhdRSez3uowXWP1i5aufajovLze6Cnf2TkESLYGRm2BZB1GnrRkRg9uPmlpy6naa9tpS7vO2s70rA6I9G7uTXeDQIDk+DWY83euYfz8DUQ160TuO2/rVM5WyfszCk3nD5BsbV8AyXAczCZHfmiaMivfosq5NU226uYLu3RepWNPK7f2fePrzJnrqK03l1l2q0a3f12V8xtkW96fwKlm9ii37oNKLbgqUCDXpEnCAjCAZJ/6Xks7M1O1zlBu/UdkV3JuuuClMlY5peKhB5RZ9voaxHfWoJxdG9XofJ7lfM6tea/KZ1d4fgChmtmv7LJblTbHannuUdJx8M4FIHnJlPmAAiiAAn1VACDZOV9CTgmN/LYBgOTg+a7EA/FsM4BkOC4IQBIg2QQkDTS8+dGifrXJ20iRfFn6xYaKbnykKAMcHWDYRl+zzYzCNHV9ZVFZOY9TuJoRWh95ruTs77cjwPGKAki2BkbtgKSZgtUAu0MXbR1L2zLA0MC7s6O1aU0tHyBk4y0hCCBpoOnBCzVw+mLGdqaUNdMrXyzYKvoAIRvPHyDZ2r4Akv1xaFMLrlRh1zdldzE60ho9ptHtX3UASnqkBjscWHEJfsx2thlAUjz6lOxqobEruPo8ZkZJDpm1JIEgQQV9AMn+9L2W7TkyQ5klr1bpxHOu+ke9kGXWedzz3XH4OEvphWYU4+SRjHNqMNGsF7v8VpVODtV3d/VulzMq7P1erb83HTtCGg4oLAVIujJDCqEACqBA4AoAJIFt5MTCtwGAJL50y9hoQP36Qb4WgGTgboZTAUCyDTBL8g141ryiM82qmX7S7Z9tS0uP1kYtGtDoVj8zEvOmR4v6xcaqKu6r04VRW19bWnagptu6KOe+XQCSrYFRKyBppmU9fNFW2WdoN1Xf8xVIjo+MNKM3w/oDSLa2L4BkH4KQ4enKrLhdlbPLPJq/rWpmt3IbP1GDhc6Iqcnwo349BoKYKSiv09j+f5Nd8TaFazW1Xdk171V6iFGSQQU2AMm6rfb73YyOnKn8ho/Kro6675PVggy4v/QwQMfA3dRztXKr3yMrd8h9PZLK51YrNWKmUW7X3/ut4eDWD5D0ZIoURgEUQIHAFABIus+bkGNCK79sACA5uD5sUDEqx+2PTQAkA3MvJhwYIAmQbIKHZm3G9/6hpHzJPaA4N2rrrqFybWSkR01nPlBbV3L7Gff1mRGVP15XkQGarCPpvxMIkGwNjKYEkh6A+oRf4S7+AUi6b59WbRbV7wCS4TucqQWvUn7rV2SX0556opU/qtymT8msPekaTIzMVmp4msYO/kLyOH3r2N4fK+UASSBIEIEZQDL8vteyHc3oyKWvVfnkfA/90Vb59BKlF15bGx3ZEUaOX+v4KObR7f8s2e6fKDLrxGaWv4FpW93q7KEcQNKD2VMUBVAABQJUACDpf37FL2jFceLbNgDJiMQjHnzXlvEM+w/80hYAyQAdjIZDAyQ9wrO4OwBmvcfrHynqX1e4n67VTEe5+HBtdKTZ36tGBiq+/vGintntPiFkRqM9vr0qA08Bkt4179RGAEn3wIsRkg13FJcfGSHZ2r4AkmEHIXMcyDe2/2cuLXe8mG2pePQJpYenewMgC+c6QDK76u2qXNjgqc7y2eXKrHhzrU6CHN+DHIBk2H2vTX3DM5Vbb0ZHjrnuH1bhhLPeZHq4Pk1rm2O36DdmKuTsqrfJrNXq9s8qnld+8+c8930SFp3bBSDp1gophwIogALBKgCQ9D+/0in/wnY0B0h29hXxp9EoDBsASAbrY9SPDpAESE4AiGbtx1t+U9RTO93DwXTR1teXlp31HLuBg2YdSQNBv7/GGwT9/W6AZFCOK0CyNTBqNbIOIFm/nbh/B0i2ti+AZMgO9shMmbUdS55GY0mV7H7lNnxsfMSi93NOLbhCo3t/INtyv3iyNXZC+c13yewbhhOetDoAkt7t2HcbMWuwLr5RxUPz3N9MrIqKLz4zvm5kF2usmt+AJTdr7OCvZFfyrl7W2BkV9nyHdSRbAN5ebQIg6d70KYkCKIACQSoAkASOBZVn4rjtbQsgGYF4JAD/tlf/mP3DtwuAZJAexsvHBkgCJCcASbP+421PFLXwkHsgeXbU1seeL8uMjuwGSJp9zEjHLwyXX7bMDp/GqtJDWwCSQTl0AMnWwAgg2aFjutwMkGxtXwDJcJ1NMwWqGY1Vze13abm1YsWjjys1NM39VK2TAxuzbuXKN6tybq2negt7vq/U/MsBkpP19OF/gGS4fa9lYG36xfI3qJLe4bpf2KULym36zPhoxW6mMzbru85WduXbVNj3QxX2/kCFvd9v/zJl9nzXeSAhbQCqD7bHMV62PYCka9OnIAqgAAoEqgBAsj00Cir/wnHRHCD5sk+If4wW/bQBgGSgLsalgwMkAZITgOTsB4u6/amStp12vyDe6ZyttzxdcoBkN45UHUh+caF7IJkuSt9ZzRqS3ejtZh+AZGtgBJC8dO/o6QNAsrV9ASTDdbzN+pGj2/5ZdnXUvT1XCirs/pbMvt07yXOc/Q3Y9PLnjARbdD1TRQYAgQCS4fa9ln1neIZy6z8o23bvC1rZ/cosvsmH9RwNzPTyioBeAfSDlu0SYj0ASS93BMqiAAqgQHAKACSBY25yRpTx104AkvjX/fbFqb9mgwDJ4PyLxiMDJAGSE4CkGan41t+WdChly0CDSodX1ZYOXLB1w6PFroGkGVl5wyNF/cDDlK1mVOaXFpZlRnTiCPmvAUCyNTACSDbePrr/DJBsbV8AyXCDkNT8v9fozvs8GbJVOKX8li8qNXRlD0ByrkzdY/t/Isl2XX/l4hZl17xXqeGre6qbQKPZzgCSzZqEaicjs5VefP14n3DZJeyKii89q/TC2R6A5FSjKL0AyamO02ctQwSIftsIQNKl7VMMBVAABQJWACDpf36FnBWadrIBgCQ+tN++NcfrzqYAkgE7GeOHB0gCJCcAPWfK1idLenx7RX/cW9Xv90z9em5fVT/dUHamar32oe6cjJkP1qaJXXzY/TSxR9O23v37krNuZacbO9u9twtAsjUwmgpIGngf1t/xjK1NJy2Z9StbnZOn78wxTljKltyDkV6vEyDZut0Akt05jN062qn5r3SmZvRiz9XMbuXWfWh8ytbuz9cZnbnzX2SX066rt0spjW79So+jM7s/5251HoT9AJJ9tovhGcosu1XVC+vc94ey6Q9fGoeRkwGhmYp1ltLD05UanqbU0NXOKz08o/ad8/8053N6ZGb30y8PMPyLYr8ESLo2fwqiAAqgQKAKACS950/IOaFZrzYAkOxzPIJfz0PP4zYAkAzUxbh0cIAkQHICkKzfRA1c9PKq7+f13QBQMyrz7sVllS13QMQUW3TI0ux5tXP0WiflOzuLAMnWwKgV6DNQ8OAFW6NlW+WqunrZ7kz/0g93EEDyQqH78zeA0csfQLK1fQEkwwxCzLSpV2rs4C+8mK4q59cpu/KtcsBGD0GLWb8yv+kuWfmjnuov7PmOM7oyijBhkM8JIBlm32uuy0BDs46jF0Bv5Q4ru+yWiaMjR2Y7ANKAyMziG5VZ/kbnuNnV71R27fuU2/hJZ93Y7Oo7lF31dmVX3K7MklfLQElzDqwL2dw2YfZrgKSn2wGFUQAFUCAwBQCSnfMl5JTQyG8bAEj21w8N0+elrmi3NUAyMPdiwoEBkgDJtkDSTKXq5uV1ZKRZM3KuAZHzirr50aK+trSiFzPuicy5hulazbH8dgQ4XlEAydbAqBWQNKMLt56ytPusrb3nbO3x+Np33tZYZcLvcsd/fAWSJ2vXuvOs93OvX+upnC2XzxM41waQbG1fAMkQHVMzReTILBUPP9yxvzUWqFzcqOzqd/gEJD+tau5I4+E7fjYAtbf1K0PUuAdgG3aQBpDsp13MUXp4pnLrPya5fjrHVvnkcMN0reYYM5ReeI2yK96s/Po7VTz4a1UubJA1ekJWOT9xemSrJGvstKrp7TJrueY23+U8aOCsRzk8HTDZp74LkOx4C6AACqAACoSiAECSHBM5sfBtACDZz3iEusOOv6NcH0AyFFdDAEmAViBAz4BCM/qx8TX7waJmPFAbEXn9I0W9/XclPby1qqJZiNLD39rjtq5/pOSM4MRRCsZRAki2BkYtgeQ40DNg0uvLjK7cfMpSvuyhA0gKAkh6PXdT3pky9oSlY2lbXroxQLK1fQEkQwwEHCA5Q8XD8zx1vmpuv3IbPubDlK1XaHTHPbJK7qdsNSdaPPa0A13S5vz7BA3iWC9AMsS+N9luHVu+VqO7zHqu7vxB2yqqeGhebXSkmXLVmfL1NhV2fVNmWmXb9jhsX7aqucMqHnxQudV3KL3o2tp0rgsnTwXbR50m6xbD/wGSnm5HFEYBFECBwBQASAaTYyF3ha5T2QBAEj87jnH2IF4TQDIw92LCgQGSAMlAgOSNjxR16xMTX296qqR3PVvSp+aX9G/rKw68mWCNLv55KWPry4vKDuhkdGRwDh1AsjUwmhJI1sGkh3cD9LZEBUh6OO9LOoyvYQmQ9MdeAJJhBiFmytbLNXbgJy7uPC8XMaOq8lu/pNTQlT0BwdT8v1dh3w8lj+CkdGqhs9aeGVE2iM59VM8ZIBlm35tUl1nrcfHNGjvy2MsdrcMnu5JTYc/9zshKA+dz6z+s0ulFHfZyt9kqHFdhzw+UXfHG2khJ4H9ovzUASXc2SikUQAEUCFoBgGRweZapgBTbkq07QHJSjBDDh++iGgtzXhNtDyAZtJdROz5AEiDpO5A0oyLf+UxJz+2r6rm9Vf1xb1V/2lvV8qOWzNSO3f6dHZX+dXnZWXMSGBmsswaQ9AcwXQJ37WAfQFIdNWqnXQy/B0hOdASDdoxT81+pwt7verol2dWCCrvv73kdR1P32OGHPNVtClcubFJ2zR1Km/XuCNJ80wAgGW7fm2C7ZnTj0tepfGaZ6/5gly5qdPPnHGBY2H6P7LGzrvd1W9D0tfzGTyg9MocpXEP6rQFIurVOyqEACqBAsAoAJIPNtQAe0beVDQAk+xiPhOTrToiBqNO3WN5vXQGSwfoY9aMDJAGSvgPJmQ8U9fEXSnUb8+X9ZNbW99dUHBh5DW3me5tNdogAkgBJV6CQEZK+AlWAZLhBSGr+5Rrd8XXJ9raIa8lMmzpi1qvrctpUM7px8c0qn1ro+f5YzexTbv1HlBq6KrIOvN8BQRjHA0iG2/cmtOnwdGWWv0nV7AHX/cEaO6Xcmvcov/lzsovnXe/ntaBVeEmjW788Pk3yLPpcwIkTgKRXC6U8CqAACgSjAEASYDY5P8T/wdsEQLKP8UjAPu6E2Ie6Ih9TASSD8S0mHxUgCdzyHW75BSRLVel0ztbyY1V9Ybisax4qChgZvCNknE2AJEASIBmSDTSM9ARIhhuEpBZc6YyAsvJHJ/tGU/5v5Q4pv+HOrqdtTQ1dodHtd8sqnpuynlYbq/mjym38JEDS50AOIBlu32sMylPD05Rd+RZZRfejHK3Rl5Tf9k+yckdadRNfv7OL5zS68xs1KMmakoEmEACSvpouB0MBFECBrhUASIaTcwHyoXOjDQAk+xePNMYmfKYdAJJduw+edgRIAiQjCSQtW9p80tJnFpQ07YGiZj5YdIBk4w2bz8E5cADJkGAUU7b6OsLQFURtAIBRKw+QDNn5HZ7ugBAvU0XWPazi4UdqQNLr+nLD05VefKPKp4brh/L0bhVOKL/5LhmYSrDkn70AJP3T0qtd1oDkW2XWhXT7Z1dHVc3uc1u853IGShoAmjb912cYzvFetj2AZM+mygFQAAVQwBcFAJLB5VnIYaFtOxsASL7sE+Ifu9HCLCsxe3zN+5lKj5jXrPGXmclpDnFLl3EbQNIXV6LjQQCSAMlIAsmyJa07bumbK8q649mSbvlNUWZtyrkP4cC0c2D8/B4gCZB0BeuYstVXoAqQdON4+1jGgYmzVTz8aEdnaXKBanaPchvuVHro6log4MbZHZnpjGwc3XmfrOKFyYd09b8ZVZnf8o9KLbiCAMON5i7LACR97FcuNa8nGlJD05Rd9Q7JqrrqA/0qZABoduXblB420zX3T6841w2Q7Jd1Uy8KoAAKTFQAIBlOzulaMwOYi9e1Ec5Zujl/U8bPXFVcjwWQ7Kd/3Qj3DORr9TKwr8slW3yJHcw5zpR5mNO8HPi48BqlF9+gzJJXK7P0tUovuUnpRdfVYpXh6UqZXIV5oNKASgCl6xgOIDnRJwjqP4BkhG/ug3qj9WvK1rrRn8nbempnVZ/4c1k3PFIDk4OqzaCcN0ASIAmQDMkGGkZsAiTDD0JSC8w6kvfIrhbrtxzX75ULm5Rb9yGlzZqQ5tU20JhTCxwWznHWo7NyB13XMbmgXc5odNs/KbXgVVPUF76O7a99MM4FINnHdhqertza90m2Ndnce/rfjLg0IxvNepPW2GnZpYuS1cv65rZKJ/7M1K1tf+d6tyGAZE8mz84ogAIo4JsCAMnwAJrJb934SNHJc5nPk19m2/URzVkaUHq9i/M31zQoebB+nidAsndfsreY9JoazFt0rdItXwb0XRt+DD4yqwYWR2Yps+Q1zgxPufUfUX7rl1XY/S2NHfi5ikefUOnYbzV2+CEV9v5IozvudWZVyq55rzLL3+BAy5QBk85s3qy0hgAAIABJREFUL4yc7GQnAEnf3IkpDwSQjOjNvZ83wl7r9htI1i34fMHWt1ZWHIdt9jycml7baar9AZIhwSimbPV1hKEriNoAAKNWHiAZfhBiHPPMijerfGZ5/Vbj6b2a2aP85s/WnjgculpmtJczgsqMomp8KnHJzSrs/aHsUncjI+snZVcLGt1+D0DSZygCkAy/79UCwdqTvvmNH/cNSFpjJ1U+vUSFvd/T6JYvyATsuQ0fd9ZtLR59rDbVa3Ws3qU8vdvFC8pv+zKjJH3uf/WkAEDSkzlSGAVQAAUCUwAgGXyuyYwa/OgLJX13dUU/WFPR99u8zLYP/LGkGx4uKkojJa95uKibHy3qX1dU9IO1U5//N1dW9OrHWIJpqvyb2QaQ7FM8MjzTgXxmzfjCnu+psOe7rV97v6/85s8pvfgmpReGMFJyZHYNRC66TtmV71B+61cc8FjN7JZtl139/tullMpnV6qw/yfKb/yEMstvq03tCpicEiwDJF2ZV8+FAJIASd+fVjJA8pN/7uUp9PZ2nS3a+un6il7zGCMlOzk0vWwHSAIkXcE6pmz1FagCJPsRhMxx1mM0wYfs7qaMtAonNbb/J8qtfb+yK97sOPqZZbcqs+JNyq56u/KbPqXyyT/LtryPwpx8N3SA5I67ZUZ21pP4vPduNwDJ3jXszg4NkJyl/ObP9A4k7aoqF9Ypt+6DNWDorKPSON3SLOf7zNLXOdM0e1mzsrEflk+NMO0RQLLRJPiMAiiAArFTACAZLJA0U7WaB+wXHXYXe/xsQ0U3PRqt5YvMUkoGlOZLdkf7zxSlNzxZ0uwHg9W1l/xXFPYFSPYnHknNv1yF3d92BfnKZ5cra0YcBr2EwzgwNLmFwt7vyxp9sWM/61zAVvncSuW3fN4ZaelcgzOVa3907y52DOdcAZKdrcmPEgBJgKTvQHLWg0V9+E8lncrZOp23dTZv69yorQsFW6PuHuSY0rbHKtJDW6q68dGizJNZUXAe4nYOAEmAJEAyJBtoGLEJkAzHwZzs/Jq1FbKr36XKhY1T3ns6bbTLWVVS21Q+s0jlU8Mqn1utav6YbPk3FaV5ynF025cZIekzEAFI9qfvOWuZjMxUfsOdPQFJA+pLJ55TZvmt49Mnm6mI6i9zbfXPc2pQcvENKuz7cW0a104de9L2auFEbapmAnjfH4pghOQkY+NfFEABFOiTAgDJYHNMZnTkzY8Vtf9CZ5hnTOBn66MFJA1QNfmv76yuqFjpbKQpgKSrnCVAsh/xyBxnFKKZRcXNX/nMsuCBpJnBaelrNLrj66qkd7s5LU9lbKus8ok/K7f+o0qP1GarmZwfSfr/AElPJtV1YYAkQMvVzdELcDMOymt/U9SdL5T0qfklfXaopC+MlPXPi8v65caKFh6qau85W8ez3QPKdNHWfSsqmslTVr63n2lrgGRIMIopW30dYegKojYAwKiVB0j2IwipwYrU0FXO2ox2Od21QxXGjmYtPDNVTGrBFb7DgCQHHgDJ/vU983Rubt0HugeSVsWZviiz6LrxkYsursWMnlw411l3xfY4fattlVQ88ojSQ9PHQaeL+nwG6HHtqwDJMO4i1IECKIACnRUASAYLJOfMK+quobLO5N0BSTNDWJRGSBqgataFHD5UleXiEi6OMULSTT4VINkHn3rILN9yuyrnVnf+YZRUPrM0WCA5PE2Zpbeo9NIfJLnoXK7OunUhu3hOhZ3/Wpt+NugRnwMWCwEkW9uM398CJAGSgQAtM7+9cVTqLzOlg/OaV7w0VcN7/1CSmX7i8EXblSMz2fg3nbScqVtNHW5u8JRxrxNAEiDpCtYxZauvQBUg2YcgpO4cj492Gjv4K8nyYSj/5BtWm/8NDLGro222Nn9tRlzmNn5SqaErAZL1tvPhHSDZv76XGp6m7Jo7ugaS1ez+8fVQZnnrE87Tx7eodOKF5o7W4ZvK+TVKOYG7GXnZP+3iVjdAsoPhsRkFUAAFQlIAIOk+b+I1x1TPkz23r6qKy0lUogYkTV7vfX8oO7OguTFJgKQ7ewJIhu9Tm4d8R3f8i6ySu4eSAwWSJjZZfptKJ+a76Va+lLHLGRX2fk/phdcoPTKDuGY8rgNI+mJeHQ8CkARIBg7zjNM14TUOKo0jY6Z3feczJS05bKnq8QGQTNHW91dXnGN4dQQpP7VTBJAESAIkQ7KBhhGbAMnwg5DGhH7KBAEr3qTSiedlRkEF/WemeDXTTFZSW11XZeBLbv1HZEZ0Np47n3uzHYBkb/r1Yn+poWnOWqvqps9Vixrb/1Olhw2M9AoHa9O3mhHHXvt7NXtQ2eW3Kz0ym37oI5AFSLq+FVAQBVAABQJVACA5da6kl1ySmeHLzCTmdnSkaegoAUmTw7v+kaL+uLeqqkugCpB0Z08AyZDjkaFpyix7vcw0rG7/AgOS43mI8ulFbk/Ft3Jm6YvCvn9TetG1So/PItNLbBeHfQGSvpnXlAcCSAIkAweSUzlsBlTOfKCoNz9d0opjLj2aBpPedtrS6x6vjcScqh62uXOC6joBJEOCUUzZ6usIQ1cQtQEARq08QDLkIKRVIt15MvFWFV98RsY5D+rPAJCxAz/X6OZPq5rd57qaamq7cmve56x1EQdnPyrXAJDsX99zRkiufJvsStZ1P6gXrGYPKLP8DV2DQfMQQnb5G1U+s6J+SFfv1tgZ5bd8kaC91W9oD98BJF2ZH4VQAAVQIHAFAJLecif1HEqn99kP1pY2WnzEku3hYfyoAEmTu5s9r6jPDZdlllBy+weQdGdPAMkQ45GRmTJxgLOmvIeYPxAgOTJTmUXXOw9Fu+1TfpezqyWN7vzX2gwwPHApgKTfFtb6eABJgGQTkJwwmnHy6MZJ/3dyutxsN/XNeKCojz5fUq7Y2lDbfXtu1NZXFpdl5uF3Uxdl3OkEkARIuoJ1TNnqK1AFSIYYhEyVNDdQcsnNGjv0gOzShXa3n66/N9O0Fl/8ndKLrlF+yz/KKp5zfazK2aXKrrhdZt29qMC8OJwHQLJ/fa8GJN8sq3DCdT9wCtpVZ30VZ5Rit4HzyBwHZo7uuNdT3QaeFvb+YLwfeh2Z2T+to95XAZKezJDCKIACKBCYAgBJdzkTL7klMzPYjY8W9ZvtVY1VvDVdFICkWSbJDCT40J9KOpJyDyPNlQIk3dkTQDIkH3lkhvNw7+j2r3qOP/wHknOccynsvl92OeXth8Hn0tXMXuXWvp8HnxfOBUj6bFvtDgeQBEhOAHn1aVSNw9TpZZ7wmusTCDTHuvWJkl7YX21nqy2/z5akH62rOE9qGbDpxSmkbHu9AJIASYBkSDbQMGITIBlSEDIVjKxvM08qLrxGo9v+SZWLmz2t89jyZjX+pRlZVTz0oDJLX6fUn/9Ohd3fkSz3T+KUXvytAzLT42teRh0wDMr5AST72PecUcm3qXJxy1Rdp2mbGcE8tv/n46Mju4eCZvrj/IaPS3KfXHPqPvRrgGT999Knd4Bkk5nzBQqgAAr0RQGAZPs8idcckgF55uF7M6vXLzZVlCu79zfqjd9PIFkfFWnyfh/+U0nbT3s/f4CkO3sCSAYdj8yReRAyvXC28lu/KLMUitc/34Hk0NXKrr5D1fROr6cSSPnSi79TZvFNSg9PT/TDz4yQDMS8mg4KkARiORDPOBo3PFLUHc+W9KWFZVevLwyV9dan3d1cOzluxlEzr28sKzcZ6VRfmIXAn9xZdeApQNKftjBtBZAMCUYxZauvIwxdQdQGABi18gDJoIMQr8efo7RZW2LpazW2/2dO0GKX3S14P/m+ZZUuqHJ+rfKbPjW+YPxspea/UmMHfzm56JT/jx34mVILXtXFenlerz1Z5QGSfWzv4RlOHyufWDCl7U/eaPri6Pav+QIkzTTIquQmV9H+f7ui4rGnxoP17mHooAD7sM4TINne5NiCAiiAAmEqAJDsPa9iHvQ3INLkqEyO7U97qzK5q27++gEkr32oKDNoYMaDRd3yeFF3Ly7rqMeRkfVrBUi6syeAZEDxiJlJxYBIJ+a4RYW9P5TtYYaiuh2bd1+B5PgML2apmK7+rLKs0RdVvbhN5VOLVTq5QOVza1TN7pVVPN/VIc1Dl6Pb70n8Q5cAya7Mx/NOAEmApAMkjcN082NF/Wqj+/kjSlVbP11fdkCicVg6QcepthtHzThsnx3yBiSNxS85YsksDg6Q7K0NGtsHIAmQdAXrmLLVV6AKkAwoCOl19I4TxExXZvkbNbr7WzKLzVv5I850rnYlL7Me5KU/25JdLcqu5JypWKu5AyqdnK/89rsd6FJ72tAADDM9y1UqHnv60q4dP9hVFXZ+Q6n5f5/oJxaDgCMAyT72vZFZyiy5ScXDD3fsAo0FrOJZ5dZ/xAcgebWyq96pau5g4+E7fLZVOv7H8aesAZJ+9UmAZAezYzMKoAAKhKQAQLJzXsXkv8wD9WbkoFk+yKyt6AC8B2p5rZseLeodz5T0zRVl7TnnfVRhY1MHASRN7sw5/4dq5+9cw4NFJ682/YHadd36RFF3/rmkp3dVVXCfJmw8deczQLKzPZlcHECy23iktgSDM4PQyMwaTBue4fjpJt42IyIzy29VftNdKp9eKNneZuVrNGg/gWRqwRUa3fYV2WNnGqtw9dkunVfp6JPKrnl37WHnoem16x6apvTiG5Xf+mVVzq2RLO/5dTNrTXbVO5QeujqxOQeApCsz7LkQQBIg6YBE44yYOe2/u9q9p1G1pT/srco4Y70CSXMDnvbroj7yXFmWR39t+2mrNmVrj1C0Ecgl/TNAEiAJkAzJBhpGbAIkuw1CwtivHujUgpzsyrdqdPvdGtv/ExWP/Kb2ROLpRc6adsXDD2ls34+dQCCz9PXOKMtagDT7Zad+ZIayy9+k8tkVrh05q3BS+c2fkwle/AIAHKdmOwDJMPpQmzoM8F90rQp77vc0bao1dkrZNXeMA8k2x3bxMEJtDcu3OlMzu+6MzgjJpxkh6UJfL78xAEnXFkhBFEABFAhUAYDk1ADJ5M7My8wwZh7qNyMIb3uiqNufLjmjIT81v6yfrK/0DCLrjRwEkDQDEkzOy+QAX/NYUa9/oqg3PlXSW39b0gf+VNI9S8r6076qciWPybn6STe8AySntqd67hEg2Y0/b2L0WbXYeNH1yiy5WZmltyiz7DZlV75FuXUf1OjOf1H5zDKp8SHiBvv08tE/IGmmj52u0ovPeqneKWuXUs41mRGf6eGZ4zMn1R54Ng89p8dHhBodSsefk2z3OX5TgenxJs9Rg7nJfPASIOnZLLvaASAJkLwEJK9/uKivL6vI9uBzbDhh6Zp5NYesfiPt9n36r4v66PMllQ3p9PBngKR5Ms0PKNrtucdtP4BkSDCKKVt9HWHoCqI2AMColQdIdhOEhL3PuLNvHH0T/DhPYb78JOalwMB872w3ELIeILx8rs4TkVv+UQaquP2rXNzoPAWZMk8++gwCkn48gOTLthm6LYyY/jFb+c13ue0KTjkzFVF+02d8GCE5TdnV7/A0QtKujmns4AMASZ9/hwCSnroAhVEABVAgMAUAku0BkgGRb/tdSXcvKesHayv69aaKnthR1XP7qlp8xNLBi7aHVandNWEQQPIzC8q6f2VZ5tgPb63omd1VLThoaf0JS6kxb/m4TlcBkGxvT415RICkx3jEzLKy9DVOPDC2+36N7f+pxg4/ouKLz6p0ckiVi1ulSqGTeXra7huQHJqm3Nr3q5rZ7al+AyMLu75Vi3/qILadPz4yQ5llr1fpxJ89w9jS8T8ps+x141O3emyXduczQN8DJD2ZZdeFAZIASQdI1qec+MeRsicgeSRl68ZHegeSZsoIM83FPy32PqR81YuWZo7Pz994Q+ezO8enlU4ASYCkK1jHlK2+AlWA5KA5u3XQONV762sy60COHfyVJ+etePTJGog0MHSAHPpBOFeAZGs7DavtzBPCZmogy8MarXY5q8Lu+30Aklcpt/Z9MtMvu/2zK1mN7f1h4tdX8ds+AJJuLZByKIACKBCsAgDJ9nkUMy3r/Ssrypf9hXZTtaifQLI+snPX2S4XtJzqRNtsA0i2t6fGXBxA0ls8khq62hkBadZMDOvPLyDp5AL2/ZvMQ46u/6ySigd+rrR5mNM8/OwmH+DMynSrKmdXeZuJpnBKuQ0fU2roSnf1uDmXASoDkHRtlT0VBEgCJGtAchwIfuwFb1Omnh+19cn5ZWeEYuPN1OtnM2WEmWf/Zxu8Dyf/837WkPSqd6fyAEmAJEAyJBtoGLEJkPQWhLhywjs6vtc4Dr2ZksQENW5etQDgmu6d85GZznqSZi1Kt39mnUrWjwzOPgCSwWnrqp8O157gLZ9b7bZLOGu3jh15bHyaJvNQQHfX4CQzNn7Cdb2moF26oMKOewGSXWrerq0Akp7MkMIogAIoEJgCAMn2AMkAyW+tqCjt8yjCqRozCCBpZhkL6w8g2d6eGvNyAElvvnwNSH5A1fSusExZvgBJM7Jx8U0qn17i6bwrFzc5697XplJ1r5WBiqM77pFVOu+pvsK+Hzqz2JiZbNr57nH9HiDpyVS6LgyQBEg6QNLcCGc+WJt+4qz7h8RVtaShg5bMdK+9TJk668HavPULDnpbYLhclTNFhtnfjLJsvKHzuXs9AJIhwSimbPV1hKEriNoAAKNWHiDp3rH2zfkdme1MZWJGSGVXv3vq15r3ONszS1/78loVXSTkzXSt+Q2flJU/6tp5q6R3KbfuAw4w9e3auzj3uNYNkOxD32u0PzPl0uIbNHbgF677hClYPrdS6UXmoYIuA+XxqY5q61e6r9oqnFBuw53un05uvFY+t01qACTd2yAlUQAFUCBIBQCS7fModSDp97SmU7VnEEByG0AycrlDgKS3eORlILlzqu7j6zY/gKQ57/zmz8sqHPd0biZOctaM9Br3OFPb3qLy+XWe6qucW6PsqrcpncDlYgCSnkyl68IASSDWpRuxmTL11idKztz3Xizq4lhtlKRxzrqBgAZkznqgKDM680TW29QXmaL0vTUVmboBkt3p36rNAJIASVewjilbfQWqAElvQYgfcCy14EqN7rxX1tgZVfNHp36Nvqhq/ogzTWQv05eYKVoK+37saYH54ku/V3rR9T2BUD/0iusxAJLh972JtlSbeii/8ZOS7f6JfTNSMbfxE7XgvBvQNzRNmZW3q3Jhkxe3V9X0DqUX39g9CO3mXBOwD0DSkxlSGAVQAAUCUwAg2T6vApD0bnaMkGxvT425OICkt3hkYIHk/Ms1duDnku1+MI5VOCkTJ5kHmyfGUO40u7RcjFVy3YHtctqJs7qts5vzjMo+AEnXZtJTQYAkQPISRDTTpt74aFE/Wuf+h9FYn21LS49azr5mpGLjTbXTZwMRzfqPtz9V1NIj7pNQdas3a1i++9mSrpnnrd5O55X07QBJgCRAMiQbaBixCZB051D76aim5l+u0e33eFrovXx6sdKLb+4OggxdreyKt6hyYX39Ntb53SppdPe3ZM7Vz2vnWC/bG0DyZS36ZRep4WnKrrhd1qiXp4VtZ7qj9MIuRkma0ZEjszS64+ud+2BjCdtS6cTzSg1frfTC7qeK7ZfOUa4XINloaHxGARRAgf4pAJBsn1sCSHq3S4Bke3tqzDsCJL3FI4MJJOcoteAqFV/6g6eOVHzpj0oveU3Xs7Okhmcot/b9srL7PdWb33F31xA0yjFHp3MDSHoyk64LAyQBkpcAooGDcx4s6s7ny6p4ZINmUe+fbKjo1ieKmmFGKz7U+aZrFtSe/kBt7chfbvK2dqSxeANClxyx5EzX6qK+xps9n6duH4BkSDCKKVt9HWHoCqI2AMColQdIegtCOjmSbrabNRjyGz6mau6ga0fKTK+S3/J5mScN3dRxqczIbGfK1bGDv/T0RGTlwgZlV71DqeHp3upLwIiqS9r2eK0AyfD7XlPbDc9UZsmrVTr2pOu+6PiC5bTyW75Qm07I9RRGc5QeulKZlW9RJbXVY30ZFXZ9i/Uje+xzTe2/cK4Akp5MkcIogAIoEJgCAMn2uRKApHezA0i2t6fGvCRA0ls8MpBAcmSmMstep/LZFZ46UmHP98ZzD10+DDli9pujytmV3uo98HPVHvyclag8BEDSk5l0XRggCZC8BCTNzdA4WG98sqTNpzwSSUlVW/rDnqre/kxJMx6orUk5d15RBjwa2GkgpRmFaaaGNdvN+7ueKenXmyvKlbxN1WosPluUvr2S6VobnRi/PgMkAZKuYB1TtvoKVAGS3oKQVgltz98Nz1B2xRs9LypfPrlA6SVmlOQ0l875bKWHr1Z+06c9wU9ZJRX2mgDkSpf19EHDAMCE53bs8RwAklGwmznOqOPcug/JrmQ9BTZmClWzxmptXZVOAbOpZ7oyS2/R2OGHPNVjClu5Q8queifTtfbY51r1cYCkZ3NkBxRAARQIRAGAZHuABJD0bnIAyfb21Ji/A0h6i0cGEkgOT1Nu3QdVzex235HMbEnb/qnn2ZJSCy6XGWnp5c/MCpNZduv4g5je2qeVrz8o3wEkvVhJ92UBkgDJCUDSGdn4UFF3L/E+SrJuhgZk3DVU1tt+W9LNj9YgpJmW1YxkvOnRom57sqh3/K6ke5aUtf20dxBZr2fnWVtvfrrkQM7GGzmf3Tk8U+kEkARIAiRDsoGGEZsAyT44ueZpweFpGjvwM09r16laVPHAL51Ri6lOC72bqSGHrlRu7XtVvbC5fgtz9V45t1bZlW+Tmc5yUBz4QTxPgGQf+l4roFUfJfnS7131j8ZC1dzh2kjJhXOckcjpkZnj0LD2RHDajJ40o4yHrlJ25Vtk1mX1/GdXVTr22/H+2OUTyq2um++c3zeApGeLZAcUQAEUCEQBgGT7fIoBkt9ZWVGh0n0ey2uj/XR9xcmjmYf7p8rhuNlmBgvc8EhRe855H4Dg9bzr5QGS7toNIOktHnGA5PoPeZ6GtG6X3byXzyxVdvkbugZ0qaErVdh+t+ziOdfVW/mjym+405nqtZc42zzgPLb/p7KrY67rrqS2K7v63bXYKkHxCkDStYn0VBAgCZBscmoMOLz1yZLWH+/eSSlWpDUvWfrVporuW1HWlxeVHcj5840V/XFvVdtOW6pY3TtxuZL07VUVzTTTw9KGTW3oxhmdqgxAMiQYxZStvo4wdAVRGwBg1MoDJL0FIb045I37Guc8t+FOWfljnhwqa+yUCnvuV3rxjTJTvzqww1mXbrazNl16eEbt+4VzZUZ9Vc6u9nR824yO3H1/ItdtaGyfMD4DJPvT95rbdnyU5IaPyq6MeuovprBVOu/0yeyqtyuz5CanH5pkRf2hgcyyW5Tf8HGZdWC7+bNGjym75r21/p2goLy5nYKxF4BkN1bJPiiAAijgvwIAyfYAySxx9M+LKtp5xtKxtO359VLGVqnqrc2CAJLDh6qez71+vRcLtrN8kturAEi2t6fGnBxA0pt/afz73Jp3q3x6oYyPbsCd15ddzrg1Y6dcz0ByweUaO/BzyXa/ZFn53Jra8i1DvS3fYvQyIy3tsVOur9kupZTb8HGlhq5I1MPRAEnXJtJTQYAkMKsJZplRkuZlIOKY+9/JngzRy84GY44csnTdwyVnOtjGmzif3Tk7nXQCSAIkXcE6pmz1FagCJL0FIb4lyc1IqsU3qPTiM15uRbWyVkmll55xFonPLHuDAyed81p8ozO9SWbVO1XY+wNVC8c9H9sJeFbcztqRIYAfgGSf+l6rtq2Pkjz+nOc+U9+hmt6p4uFHVNh1n0a3flGj274is/ZK6cQLsksX6sW8vdu2isd+Nw43GR3p2+9vgw0AJL2ZJKVRAAVQICgFAJLtcyomT3brEyX9wx9K+sCfSvrAH92/3veHkj7557IMlPTy5yeQrD/M/45n3J93/RrN+X/wjyU9uaPqCaoCJNvbU2NeDiDpMR4ZmaPM4hsdWJdb+37l1vyDh9d7lVv9bpVOLvDSFdU7kHyVih5zDqWX/qjM0tfUlqZo8Js9++LDM2rTxWb3e7rm/NYvj69f6bF9ejnXPu8LkPRkIl0XBkgCJJuApLkpzplX1Gt+U9Jvd1XVw0DGrg1zqh33X7D0oT+VnHNsvIHz2Z2j40YngCRAEiAZkg00jNgESPbPyU0tuEL5zZ+TXTw/1e2n7TarcFKlUws1duhBFfZ8V2MHfy2z5kI1d7DtPlNtsEZfVG7jJ1k7MqRgBCDZv77XHEzPkZluNbf2H1TNHZmqm4S6rZrerezqOxgdGWCfBEiGatJUhgIogAJtFQBITp1XMVDSTJ86d974e/3/Du+z5xX1usdLOnixf0CyngsyU7c61+Dh3Zy/2e/f1lVkZkRz+weQnNqe6m0CkOwmHjFxw/jsRM5MRbNqvnqnz8MznNmNiseecmvGTrnegOQcpUZmqXRyvqc6i0eeUHrhtb3HICMznaVgqqntnuof3fWN8Slbk/NAJkDSk4l0XRggCZBsCSTNTdHMj3/bkyUtPepxTomuzbHzjscztu5ZWtasB5iqte64BPEOkAwJRjFlq68jDF1B1AYAGLXyAMlughCf9hmZrdTCuQ5I9DKFSue7lvcSZuqY0Z1fV2r4aqXNGpcBAgCOXbMfgKRP/cgvWzWJhYVzlN/6JdnltPdO5PMeVvGcRrd91Vlv1pwX/SYYewFI+my4HA4FUAAFulQAIOkOIHnNwxiYd9sTJR2KAJD0eu6mvDn/6x8uyozYBEj6byMAyWD8y5Z++zjELB572tOvZE9A0tS5+HqVTy30VKd54DldXxaml1hrZJYyy16nysVNnuo3D1unh2fWwG8v9Q/QvgBJTybSdWGAJECyLZA00zkYKPnO35W07VT360l2bZ2TdjQw8u4lZc0ARrZts24cy1b7ACQBkq5gHVO2+gpUAZIhBiEtHGKz1lx25dtVObdm0t0nxH917FIiAAAgAElEQVSrRY0d+GUNeJjAo8V58p3/dgKQ9F/Tnu3UTKW86FqN7f+pZJVD7ISTqrLKGjv4y9oascDIQH+TAJKTbI9/UQAFUKBPCgAk/YdNdaAHkAxG21Y5rUH7DiAZYjzSFyA5S5klr1X5zDJPv+wmFkoNXeU8rNlTfGWuedG1qpxf7bH+n4znJswDoyG2UR/rAkh6MpGuCwMkAZJTwq36dBRmvvg1L1kq94lL7j9v62tLgZFhOVUASYAkQDIkG2gYsQmQjICDO3SV8hs/oWrucNeOVdc7mvUoX3xGmWWvH4cfEdCjj4FAmAEPQDKitjY8Q5klr1bJrCdpe5gbrOtOOGlHq6jii79z1ph1poNKSH8Is+811gWQnGR//IsCKIACfVIAIBkMNGOEZDC6hpUjC7oegGSI8UhfgORMZZa/wTMQLOz5nlLz/94HGDhH6aGrvQPRQw84IzudUZoJiYUAkuE4HwBJgOSUQLJ+0zUjJV//ZElP76zq4pi3Oe97MeVsydbiI5Y+/FxJMxkZ6aqt6m3WyztAMiQYxZStvo4wdAVRGwBg1MoDJEMMQto608ZRN1Dy06rmw1u/zkxLWTz6ODCybbsEaxsAyWD1bYRO3j7X1pPMLLtVpZeelZnOOKw/u5JT8cgj4zCS0cre2q07ewJIhmXd1IMCKIACUysAkAwGnAEkg9G1l7xXlPYFSHbnP3blo/YDSA7PUHbV21S5sHHqH+BJWwu7v6XU/Ff6ACTnKjX/cpVPe5sytnjkMaWX3Ky0mb2mT7F62PUCJCcZYUD/AiQBkq4hl4GSZhrX+1ZUtOOMpWwxIKuUVCjb2nve0g/WVnTjI0WZBbSj5CzE/VwAkgBJV7COKVt9BaoAyRCDkCmd6drTg/lNn1YlvVOyg50awCqcVGH3t5VeeI3SIzMS4+iHHVhMVR9AMip9r815mH6x6FoV9n5fVuFEcM7n+JFNHYV9P1TKmTY5OdMTTdVHwtgGkAzctKkABVAABVwpAJAMJvcEkAxG17jk5gCSbeKAKeP2LvfpC5Ccruzq96hycZur3+F6oRqQ9GOE5DiQPDVSP7Sr96KZwWnpLbV1JINoiwgeEyDpyjR6LgSQBEh6An3XPFzUrAeLuvWJon64pqpNJy1dKPg3YvLcqK2tpyz9alNF73qmWFsv8iEcl7CdLIBkuEByzONMdCezttP3NowDQVfwMIiRgeP1v5jx/huw/Yylvp9/EJr0cEyAZJcBRUBOrFmrIbvyrSq99HtZxfM9O1yTD2BXx1S5uEX5TXcpPTyttlh9QNcSBkwY5DoAktHqey1tycDBkZnKb/qMKqltMv3H7z+7nFLl3GrlN39hfNpkYGTLtgjodwog6bdFczwUQAEU6E4BgGQw+SeAZDC6hp0rC6o+gGSI8UhfgOQ05dZ9SNXMHk8/zIVd3/RpytY6kBz2VH/pxPPKLLtN6eHkPDgNkPRkIl0XBkgCJD0ByfrN1zhTZgrV1zxW1L3Ly3p+f1XbTls6lraVKdqyXPAJ25ZT9sW07Yy4XHCgqq8tKTvHNMeeC4jsqm3qbdTLO0AyPCC5+ZSlM/lavzF9x83r8MUakNwYESB54IKt1Ji7czfXZ8qaBw8AkhPtDCAZYhDiNqE+PF3pRXM1uv1uVc6tlRnN2OufVTynysVNGjvwC2VX3K7U0NWMinTbHgGVA0hGsO+1bOvaFK7Z5W/S2MFfOUDfKp7ttUvKLl1U5eJWje76Vm2KVtPvW9Y/KDoN5nkCJHs2ZQ6AAiiAAr4oAJAMBpwBJIPRtZe8V5T2BUiG6L/2AUimhqYpt/FOVXMHPf1OF3bd5x+QXHC5SieHPNVfPjUiE3ulExQfASQ9mUjXhQGSAMmeoJdxqsxUrjMeKDpTq37s+ZK+v6ai3+6uauhAVSuP1UZRbj9tOdBxyylLa1+ytOhwVc/srjpl73yhBiGn/7p2LHPMKDkGSTwXgOREUBT0CMT1xy2t8/CKGsgz5+PlGkzZvsPUHkYyBmUPAMkQgxBPsKE2hauZMnJ08+dVOvGCqpndztSRdiU/tQNmV2XKGOBh1qSsnF7kwM304ptkRmCmTTDk6VyiqtFgnxdAcsDab2S2UsNXK7P4Bo1u+6pKpxY4wb0ZyWzWfpRVnrpfWmWZBwPME8qlU0Ma3fVNmXUq00NmpDJ9sl+/SQDJqc2WrSiAAigQlgIAyWDyUQDJYHSNS74OIBliPNIXIHm1chsMkDzg6ae8/0ByWNkVbwRIXnaZLrvsMr3iFa/QoUOHPLUhhVsrAJAESPoC/8zaktc+VNScebUpXQ2gNC8DGWc+WIOVNz9W226+mz6+3Uz/avYxzpk5RlyciUG/DoBkuEAyKMDFcQerHQGSIQYhXUHAOc5UJanhacose73ym+9SYf9PZaYxqZxbqcr5jaqmtjmvyvl1DugoHn1SY/t/qtFd9ym79gM12AH0iByEBUhGve+1OT+TTBiaptTIDGXXvFujO+5VYd+PVTzyqErHn1fZ9MuLW1RNbVfl4kaVzyxzvjfbR7ffo+zyN9YeDDBP/AIi+94vAZKtg3W+RQEUQIGwFQBIBpOXAkgGo+ug597q5w+QbOPvdxW3dzhWH4CkWaIlt/b9qqZ3efpJ93/KVm9rSJaO/8nJfTBlK0DSk+G6KAyQBIIFAgEdQGkgZf310MvQ8dJ3aB+I9nWHppd3gORggSzAYzzaCyDZIXAIIhjp6phm2sjZtYXdh6c5U66mhq6UmYYls+g655Uamu6ADjMdqwGYzhQnZg28hXP6nvTv1+inKNcLkByUvtfuPE2fnFVb22TY9L16v7zK6XOZRTco5Xx/1Xh/NX1yxjiEpE9GpW8CJF1E7hRBARRAgRAUAEgGA84AksHo2kveK0r7AiTb+fkBfN8XIDlduTV3qHpxq6df8cLub/s3Zev8y1U+tdBT/cVjTyuz9LWsIckISU9246YwQBIoFlkoFiXnIGnnApCMB+ACVA5WOwIkAwg2ugKOXs/DAI3xlxPcmCkfG74L5Ry8njPlGyEMQDJu9tDY/8YfIJjQJ832uF3z4F8PQNJN6E4ZFEABFAheAYBkMOAMIBmMrnHJ1QEkQ/Rl+wIkZyi78i2qnN/g6Ue8sOe7Ss1/pS+xS2rBFSqfXuKpfjOzjFluJj0y05dzGIQYjDUkPZlI14UBkgBJgCQ20GQDAMnBAlmAx3i0F0AyxCAEGJGYgMJN0AOQpO+5sRPKBGsnAMmu43l2RAEUQAFfFQBIBgPOAJLB6AqQDNY/i6X/2w8gOTJTmWW3qXJutaff68LeHyo1/1U+xO615WfKZ1d4qr948FdKL7quNhtNQnIoAElPJtJ1YYAkMKoJRsXlhs51dO/wASTjAbgAlYPVjgBJgqlYBnwDELgAJOl79L3+2wBAsut4nh1RAAVQwFcFAJLd51GmykEBJIPRdSrNB2kbIyRD9EX7AiRnKbPk1SqfXerp93ps/09qa973vPTLHKUXzVXZIxAd2/fj2uxPRrMBiOv9OEeApCcT7bowQBIgCZDEBppsACA5WCAL8BiP9gJIhhiEJMSZ9sMhT8IxAJL0vSTYedSvESDZdTzPjiiAAijgqwIAyWDAGUAyGF0HCTpOda4AyRDjkT4ByfTi61Q+PeLp97p46KHauve9AkGz/9JbVLngccrY3fcrPTKjdg4JyaEAJD2ZaNeFAZLAqCYYNdVNkm3JcKIAkvEAXIDKwWpHgGSIQUhCnOmoA4ionB9Akr4XFVtM8nkAJLuO59kRBVAABXxVACAZTM4HIBmMrnHJUQIkQ4xH+gIkZzvrMJZP/NnT73Xp+PPKLL2lBgV7yWGMzFBuzT+omtnrqf7RnfcqNXR1bZRkL/UP0L4ASU8m0nVhgCRAEiCJDTTZAEBysEAW4DEe7QWQDDEIGSCHOMmAIqxrB0jS98KyNeppb2sAya7jeXZEARRAAV8VAEgGA84AksHoCpBs71vhd7bRph9AcuEcZy3I4ou/8/R7XT63RtlV71B6eFpvU6YOT9Po5i/IGj3uvn7b1ujWLym14Ire6h6w3AtA0r2J9FISIAmMaoJRcbmhcx3dO3wAyXgALkDlYLUjQLJNwDBgDiyB3+C1I0By8NqMfha/NgNI9hLSsy8KoAAK+KcAQLL7PMpUOSiAZDC6TqX5IG1jhGSIvm1fgORcpeb/vQoHfibZVdc/2NXcAeXWf2R8HcnuNUoNXaXC7vtllzOu67ZKF5Rff6dSC64ESF52mS677DK94hWv0KFDh1xrSMH2CgAkAZIASWygyQYAkoMFsgCP8WgvgGT3DjZwAu16sQGAJPbTi/2wrz/2A5BsH7CzBQVQAAXCVAAgGQw4A0gGo+sgQcepzhUg6Y8/6cov7xeQXHCl8tv+WdbYWdc/6XYprfzmzyu14FU9QcHU0BUaO/ywbA8wtHJxm3Kr71BqqMfRmQP2gDkjJF2bZ08FAZLAqCYYNdVNkm3JcKIAkvEAXIDKwWpHgGSIQciAOcWuAiuuqesgDSBJ36OP9d8GAJI9xfTsjAIogAK+KQCQDCbnA5AMRte45CgBkiH6ov0CkkPTlV33QVXTuz39Xo/uuNcZXdlLvGKAZqmb9SuX36r08Iyu4+xezrlf+wIkPZln14UBkgBJgCQ20GQDAMnBAlmAx3i0F0AyxCAEeJeooKJTMAOQpO91shG2B28jAMmu43l2RAEUQAFfFQBIBgPOAJLB6AqQDN5Hi50f3CcgmR6ZpfTSW1Q+u9zTb3Zh34+UGjLTps7pMoafo/TIbJXPrvJU79iBn9XqM3olKH8CkPRkJl0XBkgCo5pgVFxu6FxH9w4fQDIegAtQOVjtCJAkmEqSox+lawVI0veiZI9JPReAZNfxPDuiAAqggK8KACS7z6NMlYMCSAaj61SaD9I2RkiGGI/0C0gunKPUgqtUeun3nn6zSy89q8ySVys9PLM7MDg8Q9lV71I143Fk5va7x9eP7BaEhtimPgJTgKQn8+y6MEASIAmQxAaabAAgOVggC/AYj/YCSA6mw5pUeBCn6wZI0vfiZM+Dei0Aya7jeXZEARRAAV8VAEgGA84AksHoOkjQcapzBUiGGI/0DUjOdaZeHTvwS8m2XP9uV/NHlF//EaUWXNEVkDTTtRb2fk92OeO6TrucVX7jJ3teu3IQ4xKApGsz6akgQBIY1QSjprpJsi0ZThRAMh6AC1A5WO0IkAwxCPHxCbpBdLI554m2BpCcqAf2gR79sAGAZE8xPTujAAqggG8KACSDyfkAJIPRNS45SoBkiP53P4Hk0FXKb/mirMIpT7/ZhT3f6XK0opmudabKpxd5qq9yfr2yq96h1PDVXUHQfsQSftUJkPRkKl0XBkgCJAGS2ECTDQAkBwtkAR7j0V4AyRCDEIBk4gKLqQIUgCR9byr7YFs49gGQ7DqeZ0cUQAEU8FUBgGQw4AwgGYyuAMlw/LRY+cN9BJJmHcnMkteofMbbOpKVc6uUXXG7UkNXeYrjzdqT+U13yRo94ek+Mbb/J0qZnInRKmG5E4CkJ1PpujBAEhjVBKPickPnOrp3+ACS8QBcgMrBakeAJMFU0pz9qFwvQJK+FxVbTPJ5ACS7jufZEQVQAAV8VQAg2X0eZaocFEAyGF2n0nyQtjFCMsR4pJ9AcqGZtvVyje3/mWSV3P9221UV9v1Q6eEZMlDTTcyQMmUX36jy6SXu65E5rZRyGz/e9RSxbs4tymUAkp7MpevCAEmAJEASG2iyAYDkYIEswGM82gsgGWIQkrCn/KLs8Efh3ACS9L0o2GHSzwEg2XU8z44ogAIo4KsCAMlgwBlAMhhdBwk6TnWuAMkQ45F+A8nhacqt+6Cq2X2efrut3CHlNn5CqQWXd4aSw9OVGrpaZqSjWQ/Sy1/pxAvKLLtVDtBMYN4EIOnFWrovC5AERjXBqKlukmxLhhMFkIwH4AJUDlY7AiRDDEIS6FgnHXZMdf0ASfreVPbBtnDsAyDZfUDPniiAAijgpwIAyWByPgDJYHSNS44SIBmOv+n49X0Gks40qCOzVDrxnOef7vK5Vcqt/4gzUtJMx1obMWmmVTVrRc5S2oDIBVcos+RGFXbeK2v0uLc6bEujO+51YGZ6ZI6rkZhxi5UAkt5MptvSAEmAJEASG2iyAYDkYIEswGM82gsgGWIQApBMZHDRLlgCSNL32tkG34dnGwDJbsP5/5+9N4GSo7rv/TnHWV5icJycvGy2Ezt2nMSOs/jFgB07dnxiJy+xX+Ily3v5gzBCmgGxr2IRmwEBtmMHY7/nDRtptAHaACEWGTA7aEY7Aglplu7Z932mZ6b79z+3Zkr0TE933+quW1W36jPn9Ome7upbVd/f91b9fvfTdYvvoQAKoIC/CgAkzYAzgKQZXQGSweVqscmLwwaSatrWRz8iYwdukFxm0PMBfGbkuIwfulWGn/93GXr6cw6IVFdDDv30b2XomS/I8EtfkcnmdZKbHvPe9uAhGX7hjFkgmdAxE4CkZ9tU9AWAJDCqAEbF5YTOflSe8AEk4wG4AJV2xREgSTEVmyLPsuIFIEnfo++F7wGAZEW1PF9CARRAAd8VAEhWPo5SagwKIGlG11Ka2/QZV0gGmItGAEg6V0k++VnJtD4sIjnPx/HczLhM9zVIJrVFxo/cJeOH75TJ4/dIpv1RmRlp9Nye84WZcRk/fIc427ZLXXUZYEwitC6AZGX28fotgCRAEiCJBwo8AJC0C2QBHuMRL4BkMhPepCb6UdpvgCR9L0p+TOq2ACS9lvEsjwIogAJmFABImgFnAEkzutoEHUttK0AywHokCkBSXSX52Gky8spyUfeGjMLfVPtOGfrZ/5KBxz+aWBip6jCAZDBuBEgCowpgVKmTJJ8lI4kCSMYDcAEq7YojQDLAIiRCv8BLKnyI0n4DJOl7UfJjUrcFIBlM8c9aUAAFUKCcAgBJM2M+AEkzusZljBIgGWA9EhEg6eT8j50qE0e+LTIzXu7QbPTz7HibjLxSI859KRM+VgKQNGq1E40DJAGSAEk8UOABgKRdIAvwGI94ASQDLEISnmQnFXgU22+AJH2vmDd4PzhvACRP1Oe8QAEUQIFQFQBImgFnAEkzugIkg8vVYpMXRwlIPvFx5z6QU+2Ph3bcz81MyMRr35DBJz45N11rsj0FkAzGigBJYFQBjIrLCZ39qDzhA0jGA3ABKu2KI0Ay2YlvbAo8C2EvQJK+R/8L3wMAyWCKf9aCAiiAAuUUAEhWPo5SagwKIGlG11Ka2/QZV0gGmItGCUg6U7eeKsMvnS3TfbvLHZ59/zw3MyaTzetl8Ol/TPxUrW49CJD03WaLNgiQBEgCJPFAgQcAknaBLMBjPOIFkAywCLEQmrkJMs/++wQg6b+m+BRNvXoAILlorc6bKIACKBC4AgBJM+AMIGlGV5ugY6ltBUgGmDtHDEgO7vobGXj0VBl+8UyZ6n4usGN+bmpYJht/LENP/t0cjPybRN870q1dAJLBWBAgCYwqgFGlTpJ8lowkCiAZD8AFqLQrjgDJAIsQgCTFRp4HAJL0PbcA5Tk8LwAkgyn+WQsKoAAKlFMAIGlmzAcgaUbXuIxRAiQDzEEjByRn992Bks//b5nq3CWSmy53qK7q8+xkj0wc/b8y9OTfyuDjH2NsIG9sACBZlbW0vwyQBEgCJPFAgQcAknaBLMBjPOIFkAywCMlLOAEQ6A6QxAMcB8L3AEBSu35nQRRAARQwqgBA0gw4A0ia0RUgGX4OZ10eHVEgqXQceOw0GX72SzJ5/B6ZGT7q+7E+Nz0m070vy9iBG2Vw16dl8PG/AkYuGBsCSPpuu0UbBEgCowpgVFxO6OxH5QkfQDIegAtQaVccAZIUU9YVcwuSd1u3HyBJ37PVu3HaboDkorU6b6IACqBA4AoAJCsfRyk1BqWA5Bc2ZKRzNOcppj9smJa/Wzspn/qJme0qtc35n6nt/9t7J0Vtj5e/6azIFzdl5K/vCXf78/cliq+5QjLAemQOSGZaH/RiZQfkDT/zRfMQ74mPO2By5KWlkklvkZmRJk/budjC6l6R0wP7ZfzI3TL09Odk4LFTZXDXXwMjFxnPAEgu5iD/3wNIAiQBknigwAMASbtAFuAxHvECSAZYhCySeMZpYJ998eYlgKQ3vfAXepnwAEDS/0KfFlEABVCgEgUAkmbA2ad/Min/uC4jGw7OyE8bs9qPq3dNyWfXTIoCgmGCNLX9Ckiq7XnsmP72P3gkK59bn5FP/Tjc7Q9TO511AyQDzK+f+KQMPvHXMnboVmd6VDVFqs5j4si3Zejpf5TBJz4RDMhTU6k+8XEZ2X2BTDaulemuZ2Rm+IjkpgZFcmV+2JCdkuxEp0z375NM+06ZOHKXDD/3L7Mg8vGAtt/SMReAZCWZg/fvACSBUaEmNTonZpYJPnEDSMYDcAEq7YojQDLAIsTS5NgEBKDNTwlAkr5HPwjfAwBJ74U830ABFEABEwoAJM2Nv3z63kk5/YeTcur39R+fiNiVhWp7Tv2B/vaf9oNJUfvNuF5pDQCSweeiA499VAZ2flj/8dhpMrjrk8HAyBPjFZ907vE4sPN/OOtVV02OH75TJhrvlUzqAZlqf1Smun4mU93PylTnkzLV+rBMNm+QiWPfl7H918nQs1+SgcdOl4FHP+LATWqe8j4DSJrILArbBEhyYiQxwAMFHgBI2gWyAI/xiBdAsnxySAKNRiY8AJDEVyZ8RZvefAWQLCzUeQcFUAAFwlAAIFkaHAHW0MeEBwCS3vLGZObZCk7+lTOdqwKMA4/+pTig8omPO7BS3X9S/e+8/+ipDoicvZozaIhqdywBksFkHgBJYFQBjDJxcqVNu5I2gGQ8ABeg0q44AiTtTlyTWRTFI2YAyXjEkT5odxwBksEU/6wFBVAABcopAJC0a+yGsbZ4xAsgaXceG24dMjsFbfBXb8YzZgDJclmCP58DJAGSAEk8UOABgKRdIAvwGI94ASTjmdCGW5ygqY7+AEl8ouMTljHrE4CkP8U9raAACqBAtQoAJOMBuACVdsURIGk2zySPR19dDwAkq80i9L4PkARGFcAoEhe7EhcT8QJIxgNwASrtiiNAkiRZN0lmOX+9ApD0V0/8iZ6VeAAgqVe8sxQKoAAKmFYAIMl4kIkxJtos7SuAJPlzJfkz3/HfNwBJ01nGbPsASYAkQBIPFHgAIGkXyAI8xiNeAEn/k0kSdDTV8QBAEp/o+IRlzPoEIBlM8c9aUAAFUKCcAgDJ0uAIsIY+JjwAkDSbZ5LHo6+uBwCS5bIEfz4HSAKjCmCUiZMrbdqVtAEk4wG4AJV2xREgSZKsmySznL9eAUj6qyf+RM9KPACQ9Ke4pxUUQAEUqFYBgKRdYzeMtcUjXgBJ8udK8me+479vAJLVZhF63wdIAiQBknigwAMASbtAFuAxHvECSPqfTJKgo6mOBwCS+ETHJyxj1icASb3inaVQAAVQwLQCAMl4AC5ApV1xBEiazTPJ49FX1wMASdNZxmz7AElgVAGMInGxK3ExES+AZDwAF6DSrjgCJEmSdZNklvPXKwBJf/XEn+hZiQcAksEU/6wFBVAABcopAJBkPMjEGBNtlvYVQJL8uZL8me/47xuAZLkswZ/PAZIASYAkHijwAEDSLpAFeIxHvACS/ieTJOhoquMBgCQ+0fEJy5j1CUDSn+KeVlAABVCgWgUAkqXBEWANfUx4ACBpNs8kj0dfXQ8AJKvNIvS+D5AERhXAKBMnV9q0K2kDSMYDcAEq7YojQJIkWTdJZjl/vQKQ9FdP/ImelXgAIKlXvLMUCqAACphWACBp19gNY23xiBdAkvy5kvyZ7/jvG4Ck6Sxjtn2AJEASIIkHCjwAkLQLZAEe4xEvgKT/ySQJOprqeAAgiU90fMIyZn0CkAym+GctKIACKFBOAYBkPAAXoNKuOAIkzeaZ5PHoq+sBgGS5LMGfzwGSwKgCGEXiYlfiYiJeAMl4AC5ApV1xBEiSJOsmySznr1cAkv7qiT/RsxIPACT9Ke5pBQVQAAWqVQAgyXiQiTEm2iztK4Ak+XMl+TPf8d83AMlqswi97wMkAZIASTxQ4AGApF0gC/AYj3gBJP1PJknQ0VTHAwBJfKLjE5Yx6xOApF7xzlIogAIoYFoBgGRpcARYQx8THgBIms0zyePRV9cDAEnTWcZs+wBJYFQBjDJxcqVNu5I2gGQ8ABeg0q44AiRJknWTZJbz1ysASX/1xJ/oWYkHAJLBFP+sBQVQAAXKKQCQtGvshrG2eMQLIEn+XEn+zHf89w1AslyW4M/nAEmAJEASDxR4ACBpF8gCPMYjXgBJ/5NJEnQ01fEAQBKf6PiEZcz6BCDpT3FPKyiAAihQrQIAyXgALkClXXEESJrNM8nj0VfXAwDJarMIve8DJIFRBTCKxMWuxMVEvACS8QBcgEq74giQJEnWTZJZzl+vACT91RN/omclHgBI6hXvLIUCKIACphUASDIeZGKMiTZL+wogSf5cSf7Md/z3DUDSdJYx2z5AEiAJkMQDBR4ASNoFsgCP8YgXQNL/ZJIEHU11PACQxCc6PmEZsz4BSAZT/LMWFEABFCinAECyNDgCrKGPCQ8AJM3mmeTx6KvrAYBkuSzBn88BksCoAhhl4uRKm3YlbQDJeAAuQKVdcQRIkiTrJsks569XAJL+6ok/0bMSDwAk/SnuaQUFUAAFqlUAIGnX2A1jbfGIF0CS/LmS/Jnv+O8bgGS1WYTe9wGSAEmAJB4o8ABA0i6QBXiMR7wAkv4nkyToaKrjAYAkPtHxCcuY9QlAUq94ZykUQAEUMK0AQDIegAtQaVccAZJm80zyePTV9QBA0nSWMds+QBIYVQCjSFzsSlxMxAsgGQ/ABai0K44ASZJk3SSZ5fz1CkDSXz3xJ3pW4gGAZDDFP2tBARRAgXIKACQZDzIxxkSbpX0FkCR/riR/5gdxMUgAACAASURBVDv++wYgWS5L8OdzgCRAEiCJBwo8AJC0C2QBHuMRL4Ck/8kkCTqa6ngAIIlPdHzCMmZ9ApD0p7inFRRAARSoVgGAZGlwBFhDHxMeAEiazTPJ49FX1wMAyWqzCL3vAySBUQUwysTJlTbtStoAkvEAXIBKu+IIkCRJ1k2SWc5frwAk/dUTf6JnJR4ASOoV7yyFAiiAAqYVAEjaNXbDWFs84gWQJH+uJH/mO/77BiBpOsuYbR8gCZAESOKBAg8AJO0CWYDHeMQLIOl/MkmCjqY6HgBI4hMdn7CMWZ8AJIMp/lkLCqAACpRTACAZD8AFqLQrjgBJs3kmeTz66noAIFkuS/Dnc4AkMKoARpG42JW4mIgXQDIegAtQaVccAZIkybpJMsv56xWApL964k/0rMQDAEl/intaQQEUQIFqFQBIMh5kYoyJNkv7CiBJ/lxJ/sx3/PcNQLLaLELv+wBJgCRAEg8UeAAgaRfIAjzGI14ASf+TSRJ0NNXxAEASn+j4hGXM+gQgqVe8sxQKoAAKmFYAIFkaHAHW0MeEBwCSZvNM8nj01fUAQNJ0ljHbPkASGFUAo0ycXGnTrqQNIBkPwAWotCuOAEmSZN0kmeX89QpA0l898Sd6VuIBgGQwxT9rQQEUQIFyCgAk7Rq7YawtHvECSJI/V5I/8x3/fQOQLJcl+PM5QBIgCZDEAwUeAEjaBbIAj/GIF0DS/2SSBB1NdTwAkMQnOj5hGbM+AUj6U9zTCgqgAApUqwBAMh6AC1BpVxwBkmbzTPJ49NX1AECy2ixC7/sASWBUAYwicbErcTERL4BkPAAXoNKuOAIkSZJ1k2SW89crAEl/9cSf6FmJBwCSesU7S6EACqCAaQUAkowHmRhjos3SvgJIkj9Xkj/zHf99A5A0nWXMtg+QBEgCJPFAgQcAknaBLMBjPOIFkPQ/mSRBR1MdDwAk8YmOT1jGrE8AksEU/6wFBVAABcopAJAsDY4Aa+hjwgMASbN5Jnk8+up6ACBZLkvw53OAJDCqAEaZOLnSpl1JG0AyHoALUGlXHAGSJMm6STLL+esVgKS/euJP9KzEAwBJf4p7WkEBFECBahUASNo1dsNYWzziBZAkf64kf+Y7/vsGIFltFqH3fYAkQBIgiQcKPACQtAtkAR7jES+ApP/JJAk6mup4ACCJT3R8wjJmfQKQ1CveWQoFUAAFTCsAkIwH4AJU2hVHgKTZPJM8Hn11PQCQNJ1lzLYPkARGFcAoEhe7EhcT8QJIxgNwASrtiiNAkiRZN0lmOX+9ApD0V0/8iZ6VeAAgGUzxz1pQAAVQoJwCAEnGg0yMMdFmaV8BJMmfK8mf+Y7/vgFIlssS/PkcIAmQBEjigQIPACTtAlmAx3jECyDpfzJJgo6mOh4ASOITHZ+wjFmfACT9Ke5pBQVQAAWqVQAgWRocAdbQx4QHAJJm80zyePTV9QBAstosQu/7AElgVAGMMnFypU27kjaAZDwAF6DSrjgCJEmSdZNklvPXKwBJf/XEn+hZiQcAknrFO0uhAAqggGkFAJJ2jd0w1haPeAEkyZ8ryZ/5jv++AUiazjJm2wdIAiQBknigwAMASbtAFuAxHvECSPqfTJKgo6mOBwCS+ETHJyxj1icAyWCKf9aCAiiAAuUUAEjGA3ABKu2KI0DSbJ5JHo++uh4ASJbLEvz5HCAJjCqAUSQudiUuJuK1GJA844wzZOHjK7UXSs3lN8jyy67ngQZ4oFoPXH6DnHPRyoJ+pvrd0rPPlLe/7Zfk0PqPim4ixXIk3XhAzwMAST2d8BM6mfQAQNKf4p5WUAAFUKBaBQCSjAeZGGOizdK+AkiSZ5vMs2lb318AyWqzCL3vAyQBkgBJPFDggcWA5EknnSQLH7/6gU/J+/7tBnnPP1/HAw3wQJUeeO+Xb5B3fHp5QT9T/e43fu0X5Oblvy/dj34SILlLP5kk8UYrHQ8AJPGJjk9YxqxPAJJ6xTtLoQAKoIBpBQCSpcERYA19THgAIGk2zySPR19dDwAkTWcZs+0DJIFRBTDKxMmVNu1K2nSB5Hu/fJOoZYmvXfElXtGM12c3iZx2a/2iQPJD7ztZxp7+G1HgRDeRYjmSbjyg5wGApJ5O+AmdTHoAIBlM8c9aUAAFUKCcAgDJaNaK1PDxjgtAkjzbZJ5N2/r+AkiWyxL8+RwgCZAEJuGBAg8AJOOd7FLMRDO+AEn9JJGEGq389ABAEj/56SfaqsxPAEl/intaQQEUQIFqFQBIRrNWpIaPd1wAkpXlj+Td6Oa3BwCS1WYRet8HSAKjCmAUiU68Ex2d+AIk8YCOT1jGX58AJEmm/U6maU/PUwBJPZ3wEzqZ9ABAUq94ZykUQAEUMK0AQNLfGo+aGT11PACQJM82mWfTtr6/AJKms4zZ9gGSAEmAJB4o8ABAkqRZJ2lmGX99ApDUTxJJqNHKTw8AJPGTn36ircr8BJAMpvhnLShguwLpdFqeffZZ23cj0tsPkPS3xqNmRk8dDwAkK8sfybvRzW8PACSDSVEAksCoAhilc7JkmXgnVQDJeMeX/hvN+AIkSab9TqZpT89TAEk9nfATOpn0AEAymOKftaCA7Qo88sgj8qEPfUgeeOAB23clstsPkIxmrUgNH++4ACTJs03m2bSt7y+AZDDpibVA8uPffEM+t1NEgRMeaIAH/PXAP+0S+YP/fYecdNJJJR/v/4+viVoW/dEAD1TvAXVO+/i3ji/a5/7i/aeI7P2syJ7Pihq05YEGeMBHD6h+te/v5CN//LZF+597Ljy0/nSRV/8n/Y9jEB4w4YFj/yi31r5v0T544403BlMZsxYUQIHIK7Bjxw7nOPFbv/Vbctttt0l3d3fkt9m2DQRIxht8ATajGV+ApD4wAq6hlUkPACSDyVqsBZLv+sy58r5/v0Xe++WbeKABHvDZA+//P7fIr33wbxYdFHIHZtXzr/3Jp0UtSz/kOIQHqveAOqe96zPnLdrvfvPXfkFuWPr7cv3S35dVZ7+HBxrgAR89oPrVDef8vvz2r//iov3PPe8t+6d3yM3L34v2PmrP8YzjueuBW859n3zyw7+6aB8ESAYzMMBaUMAGBXbu3HniOPGWt7xFlixZIvX19TZsujXbCJCMJrACJMY7LgBJIJtJyEbb+v4CSAaTrlgLJN3BIZ5LX8GGPuiDB/AAHsADeAAP4AE8gAfwgK0eAEgGMzDAWlDABgXygaR7TDv11FNl8+bNNmy+FdsIkIw3+AJsRjO+AEl9YARcQyuTHgBIBpOqACTLTEnpJrk8M4iDB/AAHsADeAAP4AE8gAfwAB4I1gMAyWAGBlgLCtigwGJAUh2Tf/u3f5spXH0KIEAymsAKkBjvuAAkgWwmIRtt6/sLIOlTMlGmGYAkQPLElCcMrgQ7uILe6I0H8AAewAN4AA/gATyAB0p7ACBZpqLnYxRIkALFgKQ6jv7cz/2cnHHGGbJ79+4EKeL/rgIk4w2+AJvRjC9AUh8YAdfQyqQHAJL+5xWLtQiQBEgCJPEAHsADeAAP4AE8gAfwAB7AA5H0AEBysTKe91AgmQqUApLujztOO+002bJlSzIF8mGvAZLRBFaAxHjHBSAJZDMJ2Whb318ASR8SCY0mAJIMPERy4MEtJngu/Ytx9EEfPIAH8AAewAN4AA/ggTh7ACCpUdWzCAokRAEdIKmOh7/zO78jq1evlp6enoQo499uAiTjDb4Am9GML0BSHxgB19DKpAcAkv7lE6VaAkgCJAGSeAAP4AE8gAfwAB7AA3gAD+CBSHoAIFmqnOczFEiWArpAUkFJNYXrmWeeKfX19ckSqcq9BUhGE1gBEuMdF4AkkM0kZKNtfX8BJKtMIjS/DpBk4CGSAw9x/pU3+8ZVDHgAD+ABPIAH8AAewAN4QM8DAEnNyp7FUCABCngBku4xVk3hunnz5gSo488uAiTjDb4Am9GML0BSHxgB19DKpAcAkv7kEuVasRZI/scH/1auPO3f5OKPfIkHGuABnz1w9Uf/j3z0HR8oC6s/9s4PilqWfshxCA9U7wF1Tjvjg59ZtN/98m/8upx6+Xly6mXnykcureWBBnjARw+ofnXaFefJW3/zvy/a/9wBzT8541/k9JUXoL2P2nM843jueuBj114i7/jYRxbtgwDJciU9n6NAchSoBEiq87iawvX2229nClcNqwAkowmsAInxjgtAEshmErLRtr6/AJIaiYIPi1gLJJ8/4y7JXvWEDF/6EA80wAM+e0CufUau/dh/LDoo5A7MqudVHz9D1LL0Q45DeKB6D6hz2otnfHvRfvcbf/YBuWKqVS6fTMll48080AAP+OgB1a+unGmT3/zwhxbtf+5578yXdspK6UF7H7XneMbx3PXAKhmRj11/6aJ9ECDpQ9VPEygQEwUqBZLqXP7zP//zzhSuDQ0NMVHDzG4AJOMNvgCb0YwvQFIfGAHX0MqkBwCSZnKLha1aCyQf+dfV0n3hZmk6dx0PNMADPntAwaVLT/3yooNC7sCser78tH91YCT9kOMQHqjeA+qc9ui/3r5ov/v1D/6hnN9xUFa07Zfz0nt5oAEe8NEDql9d0HVI/vuflp4Z4N8e2yQX9R9Bex+153jG8dz1gAKTaiaA/DzTfQ2QXFjC8z8KJFeBaoCke0w5/fTTZevWrckVscyeAySjCawAifGOC0ASyGYSstG2vr8AkmWSBJ8+Bkj6DHIYlK9+UB4Nw9cQIBl+DOgHyYsBQJKBeXdgnudgvQCQDFZv/I3ei3kAIOlTdU8zKBBzBfwAkgpMvuMd75DbbrtNent7Y66Y990DSMYbfAE2oxlfgKQ+MAKuoZVJDwAkvecNlXwDIAmQ5OpCPFDgAYBk8mAYADT8mAMkGaRfbJCe98z7AiBpXmN8jMblPACQrKSU5zsokDwF/AKSCkqqKVyXLFkiTOE630cAyWgCK0BivOMCkASymYRstK3vL4Dk/JzA1H8ASWBUAYwCTIQPJsKOAUASD4TtwSSuHyDJgH25AXs+N+MRgKQZXfErunrxAEDSVLlPuygQLwX8BJJM4bq4NwCS8QZfgM1oxhcgqQ+MgGtoZdIDAMnFcwO/3wVIAiQBknigwAMASYBkEoFg2PsMkGTw3svgPcv65xeApH9a4ku0rNQDAEm/y3zaQ4F4KmACSLpTuK5evZopXEUEIBlNYAVIjHdcAJJANpOQjbb1/QWQDCZ/BEgCowpgVNiD8qw/fBgGkAw/BvSD5MUAIMlAfqUD+XyvOu8AJKvTD/+hnx8eAEgGU/yzFhSwXQFTQFJByV/4hV+QM888M/FTuAIk4w2+AJvRjC9AUh8YAdfQyqQHAJLBZIoASYAkQBIPFHgAIJk8GAYADT/mAEkG9f0Y1KcN7z4CSHrXDJ+hmd8eAEgGU/yzFhSwXQGTQNKdwvW0006TLVu22C5VxdsPkIwmsAIkxjsuAEkgm0nIRtv6/gJIVpw+ePoiQBIYVQCjABPhg4mwYwCQxANhezCJ6wdIMsDv9wA/7el5CiCppxN+QieTHgBIeqrhWRgFEqtAEEBSgcl3vvOdctttt0lfX1/itAZIxht8ATajGV+ApD4wAq6hlUkPACSDSXsAkgBJgCQeKPAAQBIgmUQgGPY+AyQZ7Dc52E/bxf0FkCyuDb5Bm6A8AJAMpvhnLShguwJBAUl3CtezzjpL9uzZY7tsnrYfIBlNYAVIjHdcAJJANpOQjbb1/QWQ9JQyVLwwQBIYVQCjwh6UZ/3hwzCAZPgxoB8kLwYASQb+gxr4Zz3zvQaQnK8H/kCPMDwAkKy4nueLKJAoBYIEku4Urqeffrps3rw5MToDJOMNvgCb0YwvQFIfGAHX0MqkBwCSwaQ7AEmAJEASDxR4ACCZPBgGAA0/5gBJIEAYEIB17hWAJH2PfhC+BwCSwRT/rAUFbFcgDCDpTuG6evXqREzhCpCMJrACJMY7LgBJIJtJyEbb+v4CSAaTKQIkgVEFMAowET6YCDsGAEk8ELYHk7h+gGT4A+JAiWTGACCZzLjT36MVd4BkMMU/a0EB2xUIC0gqKPmLv/iLsmTJEtm7d6/tMpbcfoBkvMEXYDOa8QVI6gMj4BpamfQAQLJkiuDbhwBJgCRAEg8UeAAgCZBMIhAMe58BktEaHAdWJCceAMnkxJp+Hd1YAyR9q+9pCAVirUCYQDJ/CtctW7bEVmeAZDSBFSAx3nEBSALZTEI22tb3F0AymPQGIAmMKoBRYQ/Ks/7wYRhAMvwY0A+SFwOAZHQHyoEY8Y4NQDLe8aX/2hFfgGQwxT9rQQHbFYgCkFRg8l3vepeoKVz7+/ttl7Rg+wGS8QZfgM1oxhcgqQ+MgGtoZdIDAMmCtMDIGwBJgCRAEg8UeAAgmTwYBgANP+YASTsGzYEb8YsTQDJ+MaWf2hdTgKSRWp9GUSB2CkQFSMZ5CleAZDSBFSAx3nEBSALZTEI22tb3F0AymNQRIAmMKoBRgInwwUTYMQBI4oGwPZjE9QMk7RtAB3rEI2YAyXjEkf5odxwBksEU/6wFBWxXIEpAMq5TuAIk4w2+AJvRjC9AUh8YAdfQyqQHAJLBZIoASYAkQBIPFHgAIAmQTCIQDHufAZJ2D6YDQ+yNH0DS3tjR7+ITO4BkMMU/a0EB2xWIIpCM2xSuAMloAitAYrzjApAEspmEbLSt7y+AZDCZIkASGFUAo8IelGf94cMwgGT4MaAfJC8GAMn4DKwDSeyKJUDSrnjRv+IZL4BkMMU/a0EB2xWIKpBUUPK//bf/Jmeeeabs3bvXapkBkvEGX4DNaMYXIKkPjIBraGXSAwDJYFIYgCRAEiCJBwo8AJBMHgwDgIYfc4BkPAfZgSfRjytAMvoxoh/FP0YAyWCKf9aCArYrEGUgmT+F69atW62VGiAZTWAFSIx3XACSQDaTkI229f0FkAwmfQFIAqMKYBRgInwwEXYMAJJ4IGwPJnH9AMn4D7gDVaIZY4BkNONCf0lWXACSwRT/rAUFbFfABiCpwOTv/u7vyu233y4DAwPWSV4MSP7RV74j/2uXyN9v4YEGeMBvD3z+UZHTV+8T94cNpZ4/9T9+VeTQ34vUf0ZkNw80wAO+eqDhsyKvfEb+8PfeWtAf3/KWt8jx48etO69HcYMBkgBJgCQeKPAAQBIgmUQgGPY+AySTNfgObIlOvAGS0YkF/SK5sQBIRnGogG1CgegpYAuQVDBBTeG6ZMkS66ZwLQYk3/7+v5Lf+4cL5F2fOY8HGuABnz3wu39/gfzGR75YAEAWA5O//eu/KOd9+V1S84V3yPJ/5oEGeMBPD9R+4Z1Ov/qVk3+uoD8CJP3LCwGSwKgCGBX2oDzrDx+GASTDjwH9IHkxAEgmdyAeCBNu7AGS4eqP/9FfeQAg6V+BT0soEGcFbAKSLkg4/fTTxaYpXIsBSXd/eD6pYJAaTdAED+ABPBB/DwAk/cswAZIASYAkHijwAEAyeTAMABp+zAGSDMoDZsLxAEAyHN3xO7rnewAg6V+BT0soEGcFbASSapBaTeG6evVqK6ZwBUjGf1AdcEKM8QAewAPePQCQ9C/DBEgCowpgFGAifDARdgwAknggbA8mcf0ASQbn8wfneR2cHwCSwWmNr9G6mAcAkv4V+LSEAnFWwFYgqQZ+f+mXfknOPPNM2bdvX6RDBJD0PkjNwD6a4QE8gAfi7wGApH/pC0ASIAmQxAMFHgBIAiSTCATD3meAJAP1xQbqed+sNwCSZvXFv+ir4wGApH8FPi2hQJwVsBlIuoPVUZ/CFSAZ/0F114s8E2s8gAfwgL4HAJL+ZZgASWBUAYwKe1Ce9YcPwwCS4ceAfpC8GAAkGbTXGbRnGf99ApD0X1N8iqZePQCQ9K/ApyUUiLMCcQCSavD3937v95wpXAcHByMXLoCk/uA0A/lohQfwAB5IjgcAkv6lLABJgCRAEg8UeAAgmTwYBgANP+YASQbwvQ7gs7w/ngFI+qMjfkTHajwAkPSvwKclFIizAnEBkmoAW03hetZZZ8n+/fsjFTKAZHIG1wEpxBoP4AE8oO8BgKR/6QpAEhhVAKMAE+GDibBjAJDEA2F7MInrB0gymF/NYD7frdw/AMnKtcN3aOeXBwCS/hX4tIQCcVYgTkDSHQQ+7bTTZMuWLZEJG0BSf3DajSHPaIYH8AAeiL8HAJL+pSoASYAkQBIPFHgAIAmQTCIQDHufAZIM7Ps1sE873rwEkPSmF/5CLxMeAEj6V+DTEgrEWYE4Akk1iB2lKVwBkvEfVAecEGM8gAfwgHcPACT9yzABksCoAhgV9qA86w8fhgEkw48B/SB5MQBIMshvYpCfNsv7CiBZXiN8hEamPQCQ9K/ApyUUiLMCcQWSamBYTeG6ZMmS0KdwLQYk/+G9p8m3/vY8ufWTS3mgAR7w2QNf/3St1PzF50QHEr39Pb8rn/7GjfKp26+TT/JAAzzgqwc+dccq+eTqa+WXf/3XCvojQNK/DBMgCZAESOKBAg8AJJMHwwCg4cccIMmAv+kBf9pf3GMAycV1wS/oEqQHAJL+Ffi0hAJxViDOQNIFEWFP4VoMSN72qaUi1z4tQ5c8yAMN8IDPHsit3CVP/PudBQDEPS7kP7/zE6fLSukSlTtdOtbEAw3wgI8euGwyLZeONsmv/sHvF/RHgKR/GSZAEhhVAKMAE+GDibBjAJDEA2F7MInrB0gy+B/k4D/retNvAMk3tcAXaBGWBwCS/hX4tIQCcVYgCUBSgQd3CtehoaHAw1kMSK76q/9Phi59kPEjxhDxgAEP9Fy0RbZ88cYCAJIPIt3Xv/PRv5SL+l6XFa37JKy8jfVSM8TVAyvaDzj96u3vfXdBfwRI+peSACQNnEiSOJDOPscLYAEk4xVP+qcd8QRIktTHNamP+n4BJOl7UfdoErYPIOlfgU9LKBBnBZICJBV4+OVf/mU566yz5MCBA4GGFCBpR+1IjR+vOAEkqUeSkO/bsI8AyWBSDoAkQJJfN+GBAg8AJOOV3FKs2BFPgCRFiA0Jehy3ESBJ34ujr23bJ4BkMMU/a0EB2xVIEpB0r4ZSU7hu27YtsNABJO2oHanx4xUngCT1iG25e1y3FyAZTLoBkARGFcAoEpt4JTaVxBMgiQcq8Q3fqc43AEmKkLgm9VHfL4AkfS/qHk3C9gEkgyn+WQsK2K7A888/XzCFmgvu4vz87ne/W26//XYJYgpXgGR1NR01MfpV4gGAJPVIEvJ9G/YRIBlMpgiQBEgCJPFAgQcAkiTRlSTRfKc63wAkKUJsSNDjuI0ASfpeHH1t2z55AZJbtmyRr3zlKzzQAA8k0AOf/exnEwkk3SlczzzzTONTuAIkq6vpqInRrxIPACSpR2zL3eO6vQBJgGTJRPORf10tavC2kgM93yFBwAOlPQCQLK0P/kEfEx4ASFKExDWpj/p+ASTpe1H3aBK2zwuQvOyyy0rWiXG+Sop9O4nYn4QGSe8Hp59+umzdutXYiCFAklrXRK1Lm6V9BZCkHklCvm/DPgIkjaUX8xrmCkmujgPq4oECDwAkSyeLJNPoY8IDAEmKEBsS9DhuI0CSvhdHX9u2T16A5KpVq4BSQCk8gAcS7QE1hesdd9xhZApXgCS1rolalzZL+wogST1iW+4e1+0FSM7jhsb+AUgCowpgFIlC6UQhCfoAJPFAEnwetX0ESFKExDWpj/p+ASTpe1H3aBK2DyDJVW9Jv+qN/acPePXAW9/6VlFTuB48eNDXAUOAJGMBUauTk7A9AEnqkSTk+zbsI0DS15SiaGMASYAkQBIPFHgAIEkRkoSkP2r7CJCkCLEhQY/jNgIk6Xtx9LVt+wSQBMZ4hTEsj2fwwKwHPvrRj8r27duLDvp5/QAgyVhA1OrkJGwPQJJ6xLbcPa7bC5D0mjVUtjxAEhhVAKOScLJnH0sn2QDJ0vrgH/Qx4QGAJEVIXJP6qO8XQJK+F3WPJmH7AJLAJeASHsADlXvgPe95j9x5550yPDxc2chg3rcAktS6Jmpd2iztK4Ak9UgS8n0b9hEgmZcQGHwJkARIAiTxQIEHAJKlk0WSafQx4QGAJEWIDQl6HLcRIEnfi6OvbdsngGTlIAKIg3Z4AA8oD7hTuB46dKiqIUSAJLWuiVqXNkv7CiBJPWJb7h7X7QVIVpVCaH8ZIAmMKoBRJAqlE4Uk6AOQxANJ8HnU9hEgSRES16Q+6vsFkKTvRd2jSdg+gCRABaiGB/CAPx5QU7hu27ZNe1Bw4YIAScYColYnJ2F7AJLUI0nI923YR4DkwqzAzP8ASYAkQBIPFHgAIEkRkoSkP2r7CJCkCLEhQY/jNgIk6Xtx9LVt+wSQ9AdEAHTQEQ/gAeWBd7/73XL77bdXNIUrQJKxgKjVyUnYHoAk9YhtuXtctxcgaQZALmwVIAmMKoBRSTjZs4+lk2yAZGl98A/6mPAAQJIiJK5JfdT3CyBJ34u6R5OwfQBJIAogDQ/gAX89cPLJJ8uSJUvE6xSuAElqXRO1Lm2W9hVAknokCfm+DfsIkFyIDs38D5AESAIk8UCBBwCSpZNFkmn0MeEBgCRFiA0Jehy3ESBJ34ujr23bJ4CkvyACsIOeeAAPuB5QU7hu375de0QRIEmta6LWpc3SvgJIUo/YlrvHdXsBktrpQlULAiSBUQUwikShdKKQBH0AknggCT6P2j4CJClC4prUR32/AJL0vah7NAnbB5AEnrjwhGe8gAf894CXKVwBkowFRK1OTsL2ACSpR5KQ79uwjwDJqjij9pcBkgBJgCQeKPAAQJIiJAlJf9T2ESBJEWJDgh7HbQRI0vfi6Gvb9gkg6T+AAOqgKR7AA/kecKdwPXz4cMkBQ4AkYwFRq5OTsD0ASeoR23L3uG4vQLJkiuDbhwBJYFQBjErCyZ59LJ1kAyRL64N/0MeEBwCSFCFxTeqjvl8ASfpe1D2ahO0DSAJO8sEJr/EDHjDngY99DTW6bwAAIABJREFU7GPy4IMPFh1UBEhS65qodWmztK8AktQjScj3bdhHgGTR9MDXDwCSAEmAJB4o8ABAsnSySDKNPiY8AJCkCLEhQY/jNgIk6Xtx9LVt+wSQNAcfADtoiwfwwEIPqClc77jjDhkZGSkYYARIUuuaqHVps7SvAJLUI7bl7nHdXoBkQVpg5A2AJDCqAEaRKJROFJKgD0ASDyTB51HbR4AkRUhck/qo7xdAkr4XdY8mYfsAkgCThcCE//EEHjDrgVNOOUWWLFkir7766rzBRoAkYwFRq5OTsD0ASeqRJOT7NuwjQHJeSmDsH4AkQBIgiQcKPACQpAhJQtIftX0ESFKE2JCgx3EbAZL0vTj62rZ9AkiaBQ+AHfTFA3igmAc+/OEPy+OPP35i0BEgyVhA1OrkJGwPQJJ6xLbcPa7bC5A8kQ4YfQGQBEYVwKgknOzZx9JJNkCytD74B31MeAAgSRES16Q+6vsFkKTvRd2jSdg+gCSwpBgs4X28gQfMeuDzn/+8vPbaaycGHgGS1Lomal3aLO0rgCT1SBLyfRv2ESB5Ih0w+gIgCZAESOKBAg8AJEsniyTT6GPCAwBJihAbEvQ4biNAkr4XR1/btk8ASbPAAaCDvngADyz0wNvf/nZZtWqVpFKpeYOOAElqXRO1Lm2W9hVAknrEttw9rtsLkJyXEhj7ByAJjCqAUSQKpROFJOgDkMQDSfB51PYRIEkREtekPur7BZCk70Xdo0nYPoAksGQhLOF/PIEHzHngL/7iL2Tjxo0yPj5eMNgIkGQsIGp1chK2ByBJPZKEfN+GfQRIFqQFRt4ASAIkAZJ4oMADAEmKkCQk/VHbR4AkRYgNCXoctxEgSd+Lo69t2yeApDnwANRBWzyAB/I98C//8i/S0NBQdIARIMlYQNTq5CRsD0CSesS23D2u2wuQLJoe+PoBQBIYVQCjknCyZx9LJ9kAydL64B/0MeEBgCRFSFyT+qjvF0CSvhd1jyZh+wCSAJN8YMJr/IAH/PeAmqL1+uuvl3Q6XXJQESBJrWui1qXN0r4CSFKPJCHft2EfAZIlUwTfPgRIAiQBknigwAMAydLJIsk0+pjwAECSIsSGBD2O2wiQpO/F0de27RNA0n/4ANBBUzyAB1wP/Pmf/7ls2LBBxsbGyg4mAiSpdU3UurRZ2lcASeoR23L3uG4vQLJsmuDLAgBJYFQBjCJRKJ0oJEEfgCQeSILPo7aPAEmKkLgm9VHfL4AkfS/qHk3C9gEkAScuOOEZL+ABfz3w5S9/Werr67UHEAGSjAVErU5OwvYAJKlHkpDv27CPAEntdKGqBQGSAEmAJB4o8ABAkiIkCUl/1PYRIEkRYkOCHsdtBEjS9+Loa9v2CSDpL4AA6KAnHsADulO0LhxRBEgyFhC1OjkJ2wOQpB6xLXeP6/YCJBdmBWb+B0gCowpgVBJO9uxj6SQbIFlaH/yDPiY8AJCkCIlrUh/1/QJI0vei7tEkbB9AEngCQMMDeMA/D/zZn/2ZbNy4UWuK1oVDjQBJal0TtS5tlvYVQJJ6JAn5vg37CJBcmBWY+R8gCZAESOKBAg8AJEsniyTT6GPCAwBJihAbEvQ4biNAkr4XR1/btk8ASf9ABFAHLfFAsj3gdYrWhUONAElqXRO1Lm2W9hVAknrEttw9rtsLkFyYFZj5HyAJjCqAUSQKpROFJOgDkMQDSfB51PYRIEkREtekPur7BZCk70Xdo0nYPoBksgEKAI3444HqPfArv/IrsmrVKkmn01WNHgIkGQuIWp2chO0BSFKPJCHft2EfAZJVpRDaXwZIAiQBknigwAMASYqQJCT9UdtHgCRFiA0Jehy3ESBJ34ujr23bJ4Bk9TACoIOGeCC5HlBTtG7YsEFGR0e1BwOLLQiQZCwganVyErYHIEk9YlvuHtftBUgWyw78fR8gCYwqgFFJONmzj6WTbIBkaX3wD/qY8ABAkiIkrkl91PcLIEnfi7pHk7B9AMnkghQgGrHHA9V5QE3R2tDQ4NtIIUCSWtdErUubpX0FkKQeSUK+b8M+AiR9SydKNgSQBEgCJPFAgQcAkqWTRZJp9DHhAYAkRYgNCXoctxEgSd+Lo69t2yeAZHVAAqCDfnggeR5QU7Red911kkqlSg76ef0QIEmta6LWpc3SvgJIUo/YlrvHdXsBkl6zhsqWB0gCowpgFIlC6UQhCfoAJPFAEnwetX0ESFKExDWpj/p+ASTpe1H3aBK2DyCZPJgCQCPmeKByD/zpn/6pb1O0LhxKBEgyFhC1OjkJ2wOQpB5JQr5vwz4CJBdmBWb+B0gCJAGSeKDAAwBJipAkJP1R20eAJEWIDQl6HLcRIEnfi6OvbdsnL0DyyiuvFEBG5SAD7dAOD9jtgS996Uu+TtG6cKgRIMlYQNTq5CRsD0CSesS23D2u2wuQXJgVmPkfIAmMKoBRSTjZs4+lk2yAZGl98A/6mPAAQJIiJK5JfdT3CyBJ34u6R5OwfV6A5JEjR2THjh080AAPJNADN998c2J/kPC2t73NmaI1nU6bGR2caxUgSa1rotalzdK+AkhSjyQh37dhHwGSRlOME40DJAGSAEk8UOABgGTpZJFkGn1MeAAgSRFiQ4Iex20ESNL34uhr2/bJC5A8UcnyAgVQIHEKPPvss4kEkh/60IecKVpHRkaMxxwgSa1rotalzdK+AkhSj9iWu8d1ewGSxtMMZwUASWBUAYwiUSidKCRBH4AkHkiCz6O2jwBJipC4JvVR3y+AJH0v6h5NwvYBJIMp/lkLCtiuwM6dOxMHJL/4xS8anaJ1oScAkowFRK1OTsL2ACSpR5KQ79uwjwDJhVmBmf8BkgBJgCQeKPAAQJIiJAlJf9T2ESBJEWJDgh7HbQRI0vfi6Gvb9gkgaabYp1UUiJsCSQKSaorWa6+9VlKpVKBhBEgyFhC1OjkJ2wOQpB6xLXeP6/YCJINJOQCSwKgCGJWEkz37WDrJBkiW1gf/oI8JDwAkKULimtRHfb8AkvS9qHs0CdsHkAym+GctKGC7AkkBkmqK1o0bN8ro6GjgIQNIUuuaqHVps7SvAJLUI0nI923YR4BkMGkHQBIgCZDEAwUeAEiWThZJptHHhAcAkhQhNiTocdxGgCR9L46+tm2fAJLBFP+sBQVsVyAJQDLoKVoXegIgSa1rotalzdK+AkhSj9iWu8d1ewGSC7MCM/8DJIFRBTCKRKF0opAEfQCSeCAJPo/aPgIkKULimtRHfb8AkvS9qHs0CdsHkDRT7NMqCsRNgTgDSTVF6zXXXBP4FK0LPQKQZCwganVyErYHIEk9koR834Z9BEguzArM/A+QBEgCJPFAgQcAkhQhSUj6o7aPAEmKEBsS9DhuI0CSvhdHX9u2TwBJM8U+raJA3BSIK5D8kz/5E9mwYYOMjIyEHjKAJGMBUauTk7A9AEnqEdty97huL0AymDQEIAmMKoBRSTjZs4+lk2yAZGl98A/6mPAAQJIiJK5JfdT3CyBJ34u6R5OwfQDJYIp/1oICtisQRyD5hS98Qerr6yMTGoAkta6JWpc2S/sKIEk9koR834Z9BEgGk44AJAGSAEk8UOABgGTpZNGKZLp2nTTV1DmPxuVrxXksm3tevnb2s9o6aVLL0QcioQFAkiLEhgQ9jtsIkKTvxdHXtu0TQDKY4p+1oIDtCsQJSJ5yyily7bXXhj5F60JPACSpjxkfCN4DAEnqEdty97huL0ByYVZg5n+AJAPx4QzEKxAyB0u0nolToHECSAafgFad9M8BSAc8nrNGmpavlZZL75f09Q9K++qd0nnXk9L1/34mnXf9VNpu3ymtNz4kLRdulMala2Yfy9ZKk+qX9LXQNABIxqcIOTe9V2rTezQe8dlnmwsSgGR8fajXD/eI6rM2ezgO2w6QNFPs0yoKxE2BuADJD37wg5GZonWhRwCSFo4FUMOHVsP7NX4CkCQXj0M+H4d9AEguzArM/A+Q5MQd/Im7pk6aL9ggrTc9VP5x88OSvm6bNJ+3PvjtTLA3AJKWFSE1ddJ4zr0OgOz89pMysOOgjB9slcnGXsmk+2WqY0ime0Zkun/MeVb/Z1oHZPJ4t4zsbpb+7fuk8+6npPmiTbNwUl1ByZWTgR9zAJLxKELOTe+Ri1r3y6r2w3JzR/HHVztek2vaD8n5rfuAISHDIIBkPPpefgGsAOOK1r2ysv1QyX6o+ugNHYfl4vR++mHI/RAgaabYp1UUiJsCcQCSUZuidaFHAJKWjQUkeNzKLxgYhXYAkvGrR/JrE17bE1+A5MKswMz/AElO3oEOujcuWyMtF22SgR0HJNM2UP7RPihje1qk5eL7uHorQK8CJC0pQhSIXLrGAfuDu16TyaZeme4dldzUjKczRjYzLdN9ozLxRrcM7jgobbc94lxhqa6yjEJynpRtAEjak6SWKijObqmXu3uOS2NmVNqnJqStyEN9tmukS65sPyA1qT1cnRUiDAFIxqPv5ffLZakGubr9kDSMDZTth4cnh+XWrtedK5rz2+B1sL4ASHpK3VgYBRKrgM1A8m1ve5szRWs6nY50/ACSlowFBDg+lJR6PMz9BEgGm3eS56N3MQ8AJINJUQCSnMSDAw5qitZz66T7R89JdnJa2+FTXUPOlV/O1K7EK5B4ASSjX4Q0nrNG0qu2y+CjhyTT2i+5bE67T5VaUMFMdQXl8DNHpfXGB0Wtp6kGMBlEcQKQjEdSvKSlXrYPtpfqZic+2z8xKFe3H5TlAMlQgSxAMh59L7+oXJpqkNs6Xz/R10q9GM5Oy9e7jwIkQ/xRgIodQLKUS/kMBVDAVcBWIBnlKVpdbd1ngGT0xwKCqE1ZR7A+AEjGrx7Jr014bU98AZJuNmD2GSAJ4AoEcKl706mrI9WVV1Ndw55craacVPfCA0gGlxABJIPT2nOiX7PO6UvdP3hWJhp7JDed9dSftBfOiQM6++6rl+aLNoq6N6XnbeX46kkzgKQ9SWqxgqI2tUcubN0nz4/2anW1hvEBWQmQDBVGqlgCJO3ve/l9Uk2brKZsvaevWasf9s5k5GsAydD7IUBSy64shAKJV8BGIPnP//zP0tDQYE3sAJIRHgugvvZUX9s0fgGQjFc9kl+b8Nqu2AIkg0lXAJKc0AM5oaurrFJXbnbua+fV2gDJ4BNigGTwmmsly+r+q+euk74H9sjMwJjXrlTR8tnxjIy83CQtV21xQKjWdnJcrei4CpC0K1FdrLBQ07V+o/sN6Zia0OpvAMloxBwgGY04LNanKnlPTdd6RdtBUf1L5w8gGY34AyR13MoyKIACNgHJU045Ra655hqJ+hStC10FkIzoWAA1dkU1ti3jFwDJaOSjldQefCdesQNILswKzPwPkOSkbvykrq6sar5woww8ckgk531aSYBk8AkxQDJ4zcsmyrV10nz+Bhl64rBkx6fMnBFKtDq2v1XS122bvbdkbQT1icGxHCBpdyLrXpX1+HCXZEXvXAeQjEbMAZLRiIMfxby6MlLdk/XbPcckk9ObQQAgGY34AyRLJGF8hAIocEIBW4DkBz7wAVm/fr0MD3ubHerEjob4AiBJrVt2bCIGtXfU9hEgGY181I96hDbsjiVAMpgEBCDJidQskFT3jaxdJ2p6yUohCkAy+IQYIBm85iUTYmfK47XSv32fuSlaNc4540c6JX3tVmlcxvStJeNV4XkFIGl34npWS718s/sN6Zme1OhNs4sAJKMRc4BkNOLgR/HuXh15YGJQux8CJKMRf4CktmVZEAUSrYANQFJN0VpfX29tnACSERsLqLC2NFGv0qY5bwAko5GP+lGP0IbdsQRIBpO+ACQ5uZsDkrWz97pru2WHTHcOVexogKS5pKdYQgmQDF7zYrFQQL9x6Rrp/uFzMjOkNw1kxZ1N44sjzx+T5ks2MX2rgXMHQNLexHVpqkGub39VDo57O9cBJKMRc4BkNOJQbfG+fO4erjuGOmRG8yplddoDSEYj/gBJjSSMRVAABSTKQFJN0Xr11VdLa2ur1ZECSEZoLMBAzVl03IF1mRsb1dAWIBmNfLTaeoTv2x9HgGQwKQxAUuPEwAm7soTMuW/kFQ/I2P50VW4GSFamfzW+BUgGr3mxeKkpj9tueUQyqb6q+pFfX85Nz0jv+lekacV6aazhSslicavkfYCkncnrOakGubLtoLw41iczHqclB0hGI+YAyWjEoZoCXsFI9f2NA2kZz854OuUBJKMRf4CkJ9uyMAokVoGoAsk//uM/tnaK1oVmAkhGZyygkpqS79gZP4BkNPLRauoRvhuPGAIkF2YFZv4HSAIkjfwK6MR9Ix8+UNF9I/PtDpAMPqECSAav+aKFgzNV6xoZee4N8XCxR373efN1NifTA2OSm/I2UPtmA2++mh4Yl9abHpqdupX7Sfp2DAVI2pXAqnvVnZ1qkK92vib7xgdlyiOMVD0KIBmNmAMkoxGHSop41Q/VNK2Xth6QncOdMpKdfvNkpfkKIBmN+AMkNQ3LYiiQcAWiCCT/6Z/+SRoaGmITGYBkRMYCGKv0rc5edKwlYvoCJKORj1ZSj/CdeMUOIBlMOgOQjNhJyIYTZdltrKmTxto66freMxXfNzLf/gDJ4BNigGTwmi/WrxTYb7/zMZnuGcnvEtqvxw6kZWD7fme6V9VO2y0PS/vtj0rXd5+W/s17JNM6oN3WwgX7t+6V5gs2iNrGxbad97x7CCAZ7URWgQ/1qE3vkXNaGuTC1n2ytj8lqamxhd1D+3+AZDRiDpCMRhx0inm3H7ogsia9R/6z+6jzo4BMLqvd9/IXBEhGI/4AyXxX8hoFUKCYAlECkieffLIzRWs6Xd2MUMX2Naz3AZLe6zhqXzSr1gMAyWjkozr1CMvEO1YAyWCyD4AkQNJfmDB338jWmx+WqfbKYUe+/QGSwSd3AMngNS9IYNXVkcvXysgLx0WyufwuUfZ1dnRS+jbVS2rllhPQ8PhXfiKNZ98rzvM5a6T5/A3SesNDMrBtn8wMeAcqmbYBp301NXPBtnNcrUgTgGQ0ElsXOirwqGBHTWr2scx5bpCr2w8500K+NjEsoxVcjZXfgQGS0Yg5QDIaccgv7vP7odMX5/qhmppVXRF5Ses++W7vcXllrF96pzP53crza4BkNOIPkPRsXb6AAolUICpAMk5TtC40EkAyAmMB1NMV1dM2j0sAJKORj+bXI7xOZkwAkguzAjP/AyQ50ft6oldwokXdN3JvyjfHAiSDT4gBksFrvjB5VjCy7ZYdMtU55KkvZVL90vndp6VJ/Thg6ZrZKxhr6+b3c/XZ8joHUCow2XX3096hZC4nXf/vGWc9TTUL2ue4Ol9vTT0AkuEmvAqArGjdK5e1HZDrO16V2zqPyDe735Dv9TbKmv4WeWioQ/aPD0rr1LiMebxHXbFODJAMN+ZukQmQjEYcTsQjvVcubt0v17Qfkq92vi5f7zoq3+05Lj/pa5YHBlvlxbF+acmMycDMVLGu5el9gGQ04g+Q9GRbFkaBxCoQBSAZtylaF5oJIBn+WMDCsQH+j39MAJLRyEfdeoTn5MYDILkwKzDzP0BSc6CYBKB8AqAAioIb/Q/u93xFVyl7AyTLa++3PwGSwWs+L4bOlcZrpe++esmN6w+4ZiempPM7T0nj0nu1p1JtXLZWmpbXSd/G3aK+7+Wv/+ED0nzhRu11zdtHjr0F0BIgGW7Sq666urHjsLw01iftUxPSNT3pXHmloIe6L12l00GW6lMAyXBj7haaAMloxEHFoza1Ry5u2y/bh9qlbWpcOqcnpWc6I/0zGRnOTsu4Tz8GyO+XAMloxB8gme9KXqMAChRTIEwgecopp8jKlSultbW12ObF4n2AZMhjAdTJBXVyEsYRAJLRyEfd+pDn5MYDIBlMKgOQ5GTvz8l+7r6R6sqs7Hh1U2cttD5AMviEGCAZvObzkmw1XevSNTLW0CziYbbW4WffkOaLNonnaVRr1jpgcbS+WXIepocdfu4Nabn0PoCkT+cRgGS4Se85qQZZ3fm6cwXkwvOQqf8BkuHG3C00AZLRiIOKh5oi+dK2A/LCWK+pblfQLkAyGvEHSBZYkzdQAAUWUSAsIPlHf/RHsmHDBhkZGVlkq+L1FkAy5LEAn2rLeeMLtOnPuKdBHQGS0chH3fqQ5+TGAyAZTE4DkDR4QklMAuDeN/KmhyTTNui7cwGSwSfEAMngNZ93vKipk9RVW0R5X/cvO5aR9q895h1GqmPgXB/u3fCKp6skxw62SuryB8S5ypJjadVFDkAy3KRXAcnbOl+XxsyobrerejmAZLgxdwtNgGQ04pAPJJ8Z7am6f+k2AJCMRvwBkrqOZTkUSLYCYQDJz3/+81JfX58Y4QGSIY8FUFdXXVfPG1uxRE+AZDTyUbc+5Dm58QBIBpPuACQtOTlF+YTq3Dfy8gdktL6lvGuzOZnuH5OpXv0BX4Bk8AkxQDJ4zfP7uJr+uOs7T3m6r+PIS43Scun90rhsTWUJfE2ddHxzl8wMjpfvx3NLZJp6HXDq+YpMjruLxgggGW7SC5AMV/8wiz6AZHRi714hCZCMTkyC6psASe30iwVRINEKBAkkTz755ERM0brQUADJcMcC8scFeJ2cWAAkk5f7BpVjsx5v3gJILswKzPwPkGRgfNGBcd3E58R9I7ftldxM+bklp7qGpWfNizJxrFvb0QDJ4JMwgGTwmuf3OXXFYe/6VyQ7qj/9cd8D9dJ8/nppqqmrrE+rqzKvfECmuoe1++bE6x2SunIzV0j6dB4BSHpLFP1OrAGS4ervdzy9tAeQjE7sAZLRiYWXPuTHsgBJ7fSLBVEg0QoEBSTVFK3r16+X4WH92igugQFIhjsWkD8uwOvkxAIgmdwc2I88mjb88w9AMphsBiDp00ByIhMFdd/ImjrpvPspLXCSHZ+SnnUvS+rqrQDJiPsOIBli4js3fWr/wwckl5nRPhP0/Og5aaqtm31U4q+aOmm55D6Z6tQvukdfPM49JCvRush3AJL+JZGVJOQAyXD1ryRmfn0HIBmd2AMkoxMLv/qXbjsASe2UjwVRINEKBAEk3Slac7nyP7iOYzAAkiGOBRSpExM53pgwLQCSyc2BdXNllgvGIwDJYDIbgGTCTnK+JTIKmpyzVlpveEimdO5zl83JyAvHpbG2TtJXb5GJ4/r3BuIKyeATYoBk8Jqf6JtO31ojI88e9XQW6PjPJ6Rx6b2VXR2pjoM1ddJ644My3Tuivd7BnYek+aKN0ri8wqsyOf7OixdAMpgEs1giD5AMV/9icQnifYBkdGIPkIxOLILoe/nrAEhqp18siAKJVsAkkDzllFPkqquuktbW1kRrDJAMcSyA+nhefXxijCQBugAkk5sD5+fDvA7fBwDJYFIggGQCTmwmTuLOfSMvvU9GdzdrOXWysUfS126T40t+7DwDJKOd5AIkQ4yPc4XkWlGwL9PcK6rvlHtMHO2S1hsfksalFd4/slYBybXS/YNnJTsyqdWn1UK961+WphVVTBPL8XdewQWQDDf5dIFkU0b/HsfanaXIgg3jA7Ky/aAsT+0Rio/w4g+QDE/7hb53geSzo/o/XCvSvbTf7p3JyNe6j0ptmn64MB5B/g+Q1LYsC6JAohUwBST/8A//MLFTtC40FEAyxLEA6uN59bGJscyotgmQjE49EmT+y7qiF3eA5MKswMz/AElO+J5P+M59I1esl/7NeyQ3ky3rzJn+Men41i5REFMBEwUmAZLRTnIBkiHHp3adpK7aLOlV2yW9apukryvxUMtcu02az99Q+XSty9dK03nrZexAq0hWb2oiNQVz262PcP9IH88hAMlwk1EFJFd3vi7NmbGy5zW/FgBIhhtztwAESEYjDioeLpB8brTXr25Wth2AZDTiD5Asa1UWQAEUEBETQPJzn/uc7N69W5I6RetCYwEkQx4L8LG+jCp8Y7sKPQaQjEY+6taHPCc3HgDJhVmBmf8BkpzsvQHJ2rn7Rt71pMyMZsq6MjsxLX0PNMyCkho1zStA0obkCyBZmCAGHbfGZWsdgK8gftnHOWsqg5FzV0Y2X7BRBncckNyU/j0rR148Ls2X3AeQ9PEcApAMN+mtSe+RK9sOyg96m+T+gbRs8vDYOJCWDf1peX1S/x6s6gQKkAw35m6hCZCMRhxUPM5N75UL0vvkWz1veOqDqr+6/fCZEW9XVwIkoxF/gGTZsooFUAAFfAaSJ598sqxcuVLa2trQNk8BgGT4YwFBjz2wvvBjDpCMRj7q1oc8JzceAMm8hMDgS4Ckj4PJSTiJK0iSvn67ZFr6ytsym5PRl5uk+cKN0qSuwDoXIGmLRwCS4SekvnhFAceCR93cDwTqHJiYvuFBZ+rlXGa6fJ92l8jmpOObu2bvHana5zjqiwYAyfCT3hXpvXJ+ep9c0LpPzvfwWNG6z5ly9afD3W4v0XoGSIYfc1VsAiSjEYf8wl/1Qy99UC3r9sPv9jRq9T93IYBkNOIPkHQdyTMKoEApBfy6QvL973+/rFu3ToaHvf2YrNS2xeUzgCT1LfV98B4ASEYjH82vR3idzJgAJIPJZgCSDKRrD6Q3LlsjLZfcJyMvHddy52Rzn6Sv2y7qe25CwxWSwSc2rvZengGSdsSpbExrZq9obqqpE/VoVA/nxwHrnXtO9qx7WVQ/9fo3Wt8iLZfdz9WRPp8/AJLRSHjVfeS8PtTVlctTDfIEQNLKe2ECJKPR9/KLfnWlZCX9cFmqQe7q0ctT3XMfQDIa8QdIuo7kGQVQoJQCfgBJNUVrfX09U7QWERogGZOxAJ9r1bJjD6zvxLhnJVoBJKORj+bXI7xOZkwAkkWSA5/fBkhy0tQ6aToQY8V66bu/Qeu+kdMD49Jx108LgAVA0o7kFiBpR5yKJrrqqsUV66Xrez+T3vUvS+/aF2cfm3bL8LNHZaKxV6a6hyU7Vn7a5YXnnInXO6T1xgfSM5VfAAAgAElEQVS5OtLAuQMgaW/C68CT1B7ZBZAESKbt9bHtRbfqh+oelHcDJK3shwDJhRkX/6MACiymQDVAUk3RetVVV0l7e/tiTfPenAIAScvHAgzUqUXHHViX1niqjn4ASWoo22uxuGw/QDKYdAggyQm0/AnUvW/kt3bJzMhEWWfmJqekf+ve2akia+YncwDJ+XroJCZhLAOQtCNORb1RWyfNK9bLxNEuBzpmRyfFeYxnRLK5sn242AKTjd3Sdusjzr1gm2rryh87OL560gggaW8RApC0N3aqcOIKSbvj5xa/AEm74wiQLJZ98T4KoEC+ApUCSTVF6/r165miNV/MIq8BkpaPBVCDe6rBi46pBKwjQNLuPNatR3i2P44AySLJgc9vAyQDPslE5WTnZTvUfSNbV6n7RvaWt19OZHR3k7Rc9OZ9I/PXBZC0I7kFSNoRp/y+Ne/1HJCcah8s32c1lshlZmTkhUZp++oOaVq21pn+dd76OI76UvQAJO1NXgGS9sYOIGl37PKLfoCk3bEESGokZCyCAigglQBJNUVrQ0MDU7Rq+gcgaflYQNC1uZqdST2CXm/M1geQtDuPza9Jir1WtYp6FPuc96OhDUBSM1mocjGAZMxOYn4nASfuG/mC3v14Mql+SV8//76R+dsEkLQjUQNI2hGn/L417/UckMyk+6s6RWSHJ2ToySPSfudj0nLp/bP3n+TKSGPFFkAyGgloJYUAQNLe2Kl4c4Wk3fFz+yxA0u44AiSrStn4MgokRgEvQPKtb32rXHnllUzR6tEdAEnLxwJMjXGqcQD3UVM3+yPlYs/ucoBK7bEDgKTdeaxbj6hnFzzWpvdIuYe7rHrOb4PX4ekBkPSYNFS4OEDS1Mk6Bu2euG/kpt2Sm86WtdjM0IR0fufpgvtG5oMSgKQdyS1A0o445fetea99ApKTLX3Sfc/z0lSzVhq/8pPZooOiQruomBcTjXMCQDK8pLPahF8VELXcQ9LaIgogaW/fy++7qh9yD0l7YwmQLFtqsQAKoICI9hWSaorWuro6pmitwDUAyYDGAhS0Kwb08t8Ps/5W616wnY21dZK64gFn9qTOu56Unnuel64fPCOdd+2SttU7JX3N1tnvLM/bP9WGRj2c5GUAkvbmsKoeccGiCyDV/5e0HpBVHa/KHV1H5O6eY3JPb7Pz+HbPMbmz64jc2HFYLkrvl5p0wwlw6baTX+PwOlhvACQrSBwq+ApAkpPi4omBShiW10nHN3eJAo3l/nKT09K/fd+i943MTyoAkgElt1X6GiBpR5zy+9a81z4BSdWvp/tGZfJol/Rv2Svpa7fPFU2W61Nl/5intY9tASSDTTT9TOxV4QCQtDd+AEl7Y5ffj1U/BEjaG0uAZLlqi89RAAWUAjpXSP7DP/yD1NfXSzZb/kfVqFqoAEAygFq3dp2krtosbbc+Im2373RAnoJ5BY/bd0rqys3SdN76YKdFdUHk8rUOXOz4xhMy9OTrMv5qm2RSfTLVOSTTPSMyMzgu2ZFJmRmecF6rsYOprmGZeKPLWb77R89Li9p+F7ACJhcffz13nQAk7cxhnXGA9B5Znm6QC9P75Ztdb8ijwx1ydHJE2qcmpHt6UvpmMjI4MyUj2WnnoV6r99Rnqcy4vDLWL5sG0nJb5+tyfnqfLE/vOQE482sdXgfjEYBkYV5g4h2ApI+DyaYGqcNoV903Mn3dNpls0rhvpIiMNrRIc5H7RuZvP0AygOTWB08DJO2IU37fmvfaJyCZf9JRcDLTOTR7xeR565wfLMxbpw++S3p7AMlgEkwTiTxA0t7YKT8AJO2On9unAZJ2xxEgmZ918RoFUKCYAqWA5Mknn8wUrcWE8/A+QNLwWEBtnTOr2ODOQzLdM+r8AFiBvGKPnrUvSfP5G2ahXhA199zFCS0XbxIFFMcOtsp0/5jkZrwBfrX8zMikZNoGZPDxw9J6y465qy0V5DSscRA6+bwOgKRdeewsiNwry9J7HJD405FuacmMycDMlEzlvPUVdXgez85I73RGDk4MyY/7mp2rK5enZsGkW+vwHIxHAJIeEoYqFgVI+nwSicOAuoKRzRdvkuHnjmlZayrdL603PCgKNpbbf4CkHYkXQNKOOBXtby6QbB3Q6sNeFlJFRd+m3dJ0/obZe0pyDC173CsapwXaASSDSTBNJPIASXtjp/wAkLQ7fm6fBkjaHUeApJdsjGVRILkKFAOSf/AHf8AUrT7ZAiBpeCxAAb/adTLZ2KMVsb7Ne4IDkjVrpWnFeunbuNu5OEHV/n785aZnZLp3xLlqMnXVFueWMEDJ+T4DSNqTx6qaY1lqj6xsPyg7hjqcKx1nJOdHV3HaUFdSNmbGZF1/Si5u3S+AyWC9AZD0zcolGwJILhgQ1h04jutyjWoqhRXrpXf9y3r3jRyekK7vPi1Ny9ZqDcoDJOcnHVH1EUDSjjgV9Y9BIKnOKNnxKRnYccC5Ktq51yzHUa3jX9F4zekHkAw20XQhhh/PAEl7YweQtDt2+f0XIGl3LAGSJWt2PkQBFJhTYDEgyRSt/toDIGl4LKCmTlpvekimu4e1Atd3f4N5IKmuWKxZK6krNsvIc2849b7WxnlcSF01qUBs1/99erZ+VuOPjCU4GgAk7chja9SPWVv3yj19zdKcGavoakjdbjOWnZH6sX65ueM1B4CqWie/9uG1GT0AkroOrW45gCQnvzcTAPVLrZq10v6NJ5z538tZK5eZkYGH9kuTmr5RM5EASBpObn3yM0DSjjiVTN7PWydd339W+u6rl/77G6R/2z6nv448d8z5taOagrWav1xmWvo2vDJ7paRm/y+5vT551+Z1ACTNJJRBJOoASXtjp/zBFZJ2x8/t4wBJu+MIkKwmK+O7KJAcBfKBpJqiVcGzjo6O5AgQwJ4CJA2OBdSuc6Zr7d+2V3TrceNAcg5Gtt26Q8Zf7RDJ+nelVzG7Tg+MSe+G3dKs7o3JWAJA0hLQVpPe48DILYOtMpqtbjytWN9Y+L7qjepelD/sbXbuK1mb3gOUNOwXgORCF5r5HyDJIPgJIOncN/KarTJxvFvLbWN7U87Urk1zN7p2plxwbn69bnZO+EVeNy5dI+lrtsnEcb3pKdSGZNL90nLJ/bP3rFukTaZ68D9hBkj6r2kooOy89c6vKdU9J5ov2CjNF26Ulsvul9Q1W51fZXbd/ZQMPnpIZgYntPr8woWmuoYkfe02aVxWfrrmUPbfsuM7QNLewXSApL2xA0jaHTsXRqpngKTdsQRILsyy+B8FUGAxBXbs2CEnnXSSvO9975N169bJyMjIYovxXhUKACQNjgUsr5PUyi2SSfVpR8gokHQuSqhzZj1T93oM8k9NBwuUfNNrXCEZ7TxWgcALWvfJQ0PtMpGbCbKrOOtSAFTdW7Im3SC1hoFcfn2VxNcAyWDsDZC0bMDa1KB+Y81aab5okwzuPKjlvEzrgKTVfSOX3jv7iyb1qyaNR+PZ90ragZ5egeR9s9PCLrYOlUQRR181AEi+mRha7a25/qKmYnYey9c6v8hUVyq7fbfloo3SdtsjMtqQklzO+68h+7fskeYLuJ+kHz4BSEa7CCmVjAMk7Y2diitXSNodP7dvAiTtjiNAUqsEYyEUSLwCjzzyiHziE5+Q3bt3SzabTbweJgQASBoaC5i7OnLw4QMiM/reNQYk566MbP/6YzLVOWTCSmXbnBmekJ4fPz87lqXGLhI8rgeQjG4eq66MvLB1nzwy1CGTOf2+W7YDeFxgaGZKftDbKMvTe5wfYro1EM/+egcg6dGYFS4OkEzwCS//ZK+ujlRXTo3WN5e1Um5qRkZebpKu7z0j3T94Vrp/qP/o+t7PpHfjK5Lp1JsvX23MdN+o9K55Sbp/8EzBunrueV46735SWi65T5oAk74lcABJQ0VI1I43tXWi7gGpAGXqqs0yWt8i4jG/Ujenb1U/TtC8j2z+cYfX830GkPQ3kQwyMQdI2hs75ROApN3xc/s6QNLuOAIky5ZgLIACKCAiAwMDcvz4cbQwqABAcn6N5kvNqn4gvGytM342MzDmKXrGgGRNnaSv3SoTx7o8bY/fC091DjoXOzQtr5udaS1qYyYBbQ9AMrp57NJUg6ztT0kmRBjp9ru+mYx8q/uYnJ2qZ+pWQ1eKAiRdt5l9BkgGdHLxJYkxuK0ngOQrTeUdl8tJdjQjaoqFSh7ZsYyom1lr/2WLry87OimTx7odIMLc8/4lzgBJ/7SMet93tk/9WlNByWu3S6ZjULtrugv2bdztTA2rrsK0Yn8NHkur2X+AZHSLEBd4FHsGSNobO4Ck3bHL75MASbtjCZB0syqeUQAFUCBcBQCSPo8FqB8BL1srHd/aJVOV1Nr3Nzi1tq/jXTV10nzRRhndXf6ChJJuzInkJqq/l97IS43O7WXUj6Wrqadt/i5AMpp5rIKRt3cekebMeMmuEOSHDeMDsrL9kCxLNQAlDUBJgGQwbgZIRnRgOugTqScgGYw3tdcy3TUsrTc/xM2wffQyQNLnIsRrbBabmrjYe35dGTx3teTAzoOSy3ibE3/kZ0edq5STXED4ccwGSEazCMkHHsVeAyTtjR1A0u7Y5fdJgKTdsQRIapc+LIgCKIACRhUASPowFqCmQ527P2PTuXXSs+ZFmerWnyUsP8C+XyGpxhVq62RgxwGRaQ8XCsxt1HTvqAzsOOjMmNZ2205pvfEh6fj6Y9Jb95IDOD1dfDDXZnZ8Sjq/+7QorZI68xlAMnp5bE1qj1zcul+eHekV7zc3yu/F/r6ezuVkXX9KlqeYujW/FvTrNUDSX78Waw0g6RUUxHR5m4HkVPugtN4EkPQDiLhtACR9KEIqPFY0n7/BmT655YoHpOXy8o/mCzdK03k+bW9NnaiiYrrf2zQy44faJHX5A0zbWmHM3X4HkIxeEaKb1AIk7Y2dijFTttodP7efAiTtjiNAsli5zvsogAIoEKwCAEkPtbUDHufgowKQLoSce1bjVMM/OyrZkcmKg+grkHTuG1kn7V97XKY9Th2rbt00/PQRabv5YWm+YKMzvaqaZalx6b3SuGyNMyahxgR67n1RpntGPO/vaENLoq+SBEhGL4/9Sku93NvXXPFUrQocvjY5LI8MdToAUbX10FCHvDLWL6mpcZnKVY45mzKjclvX66Ku4HRrIZ798RBA0vPhu6IvACSrHEB2B5JtfwZIekg6E+AZgGQ4flBXGKriYOJol0x3D2s9Bh89JC2X3u/cC7Lq45CauuWS+2Sqy9uvNzMdQ5JaudWZ9rXqbUhA/yqmEUDSnwQyjEQcIGlv7JRfAJJ2x8/t8wBJu+MIkKyoludLKIACKOC7AgDJMmMBc1DPmULVhZDuc806ab5wg3R87XEZ+tkbMqXAXLZy6KCC6yuQVFdHnrdORnVu1ZTnrNx0Vno37ZaWS+9zan5nZiS1z27tPqeJGldU77Xf8ajnMQV1O6jWrz48O/OZas9tOyHPAMlo5bHq6shLWw/Iy2P9eT1B/+XhiWH5r+435PK2g85VluermjO9Vy5q3S9XtB2Qq9oOyQ96myRV4VSw6qiyvj/lAElVA7n1EM/VawGQ1Pd5NUsCJBNycit3MgdIJi/hKeUJgGQ4fnCA5Ne9/Vpx4minpK/Z5g8MVAXKuXWSSXtLunKZaUmvetCfbUjwMRkgWX3yGFYCDpC0N3bKMwBJu+Pn9nuApN1xBEhWU9LzXRRAARTwTwGAZImxgFoFHDdK+rpt0r76Uen41k+l6/vPSO/al6Rv8x4Zfv64U0vPDI5LrkoQ6UbUNyA5Bw07vrFLskMTbvPln7M5Gdi+f/bqxXPWOFdGlhpLalpe5/xYuvv7z0p2Yqp8+3NL5LJZ6X9wvzSv2JDI2zEBJKOVx6qrI7/bc1z6ZvQ97Jr90MSwfLXjdTkn1eDc57EmvUdqncdeUa/VVKvqM1W7rGp/VZ4c7papnPfpk18c7ZMr2w467bn1EM/V+wgg6TrZ7DNAMsGD3/lJBECyRNKZQI8AJEPyQ02dtN78sKhpiHX/1D0c1H0bGs++t/pfEc7dp3LieLfu6meXy+Wk9eYdAMkqjxUAyeqTx7AScICkvbFTngFI2h0/t98DJO2OI0DSW+rF0iiAAihgSgGAZPGxADVupgBkpqVPZgbGZWZoQmZGJyU7npHs5LRIFVMwFounb0DSvTqyoaXYqhZ9X11NOXt7ljX64w3L65xpXYeefF1yM/pXiI4fbpfmCzf5M/tTlbV5/nhpEK8BktHJY1VNoaDhE8Pdnu8d+cbkiNzedcQBjrVlrlxUny9T96lM75eXx/oW7X+l3uyezsg3uo/K2S31XCFZRmu3XtR5BkiWcp1/nwEkLTtJmToRAiSLJ52mNI9yuwDJkPxQUyepq7dKptXDFYrZnLSv3ukbkGy+aJOoKVi9/Kmb0KdXbZfGpR6KFI69BQUdQDI6RYhOopq/DEDS3tipOAIk7Y6f2xcBknbHESDpJfNiWRRAARQwpwBAsvhYgBo361n7oqcr/6qNlC9AUl0dWVsnHd/a5UBU3W3KDk/OjjWcs7b8lZEL6vvG5XXS+tUdDqzVXd/M4Ngs/Fw+O/VrlMfM/N42gGR08thlqQa5tfN1OT45qmtdZ7nWqQn5r+5jzlWR6opIt0Yp97y0pUHu6DziefpWhfrr+ltEXc1Zbh18ru8vgKQn21e8MEBywUnT75OKLe0BJIsnnbbE0M/tBEiG5IfaOmm5ZJNMtvR6Oqh3/+g5p8Bw7mNRzTGtpk7abn1EpvvHPK1/qnvYAanqpvZ++jBpbQEk9ZPEqCXUAEl7Y6e8BJC0O37u8QAgaXccAZKeUi8WRgEUQAFjCgAki48FOEDy3hdkZtjDlKdVRsoXIKmujqxdJ8M/O6p/T8tcTgZ3HJLm8zeImobVa22ubkejpredONyhrYCa4rX9zkdnxzYSdh9JgGR08lgF+H7U1ySj2Wlt76oFHx7qEAUXvcBIVceoGkZ9b+tgm2Q8Tt26fbDdmQbW6zrd+onnQt8BJD3ZvuKFAZLVDN7H6LsngOTu5orNFNYXpzqGpPWmhxI5z7zXpFB3eYBk8SJEV8OKlqtdJ6ovjh9q99Sdxg60SmrlluqmTJ27p4SCm9mRjKf1TxzrltSVm6VxGUCyorjPnUsAkoXJoC0JMkDS3tgpjwEk7Y6fe5wASNodR4Ckp9SLhVEABVDAmAIAyeJjATYDyZaLN0nGw61hspkZafvqw874REU1rhpfOG+9dN39lAztek2Gnnpd1BSuRR9PvS6Dj78qbat3zsJPgKScdNJJiz5+56N/KRf1vS4rWvdxZZyPU3W6NcWSlt2ybajN0zG2dyYj3+45JmelKrta8exUvXyz+w3pmJ70tN4nRrrlwtb9UpPSvyLT3U+eF6+dAJKeLFjxwgDJGEHFipKEuf1Xv15queQ+GXziVZnqHJKprqHZZ/Xaz0fHoEz3jEh2akbbtLnpGZnuHl50O9T988YPtTnTRVZ9dRheOPGrN4Bk8SKkmn5W9rsKSJ6zRgZ2HpKclz4yk5Xu7z0jTTVqKhXvv150tkt9r6ZOhp4+IjLj7Ybao3tapOWy+ysvVuh7Tt8DSC6eENqQKAMk7Y2d8hdA0u74uccIgKTdcQRIapdGLIgCKIACRhUASBYfC7ASSCqwV1snnXc96dzvUtc8E0c6fanxm1esFwVD1Xhj2cfFm6T5gg0nxqXKjp/EaByBKySjkceqKw1XtO6VZ0Z7dLuKs1zDeL9c1X7QufekW5t4eVb3rLy+47AcmRzxtN4XxvrkirbK1+tlG5OyLEDSkwUrXhggGaMTWNUn6/PWS8vl90v6mq3GHqkrH5D2Ox+TyRb9G/ZOtQ9K680PS3rllsLtunabpK7aMjuNBLH0LXEDSBYvQqruZ2V8qn4c0PWdp2V6wNu0qeoG8Kmrt1R2H0fn6si10nn3U56na1Vnn75N9dKkpnJRU8GU2T8+L+4tgGQ0ipBKEm2ApL2xU/EGSNodP7fPAiTtjiNAsuJ6ni+iAAqggK8KACSL12t2AsnZGn3widckN637w+Oc9G/bNzvOVm2NX1snaoxD91HxD6wtH4cASEYjj1X3j1zV8aq8OjHk6bj6wECrnN3SUPEVqwqEXpjeJw1jA57Wu3d8UK5tf9W5b6VbE/FcnZcAkp4sWPHCAEnLT1p+D+47ScI5a5yrtNSVWn4/ji/5sTO1o5riUfcvk+qT5gs2SuPZ9y6+PWqayIRN5+B33Be2B5AsXoQs1Mr3/2vqJHXFA5JJ9+t2kdnlsjnpv7/eKRqcqVN1+4S6MnLZWgdmTjZ6+xWYWrG6z8PsVC5M11qtFwCS1SWOYSbeAEl7Y6d8A5C0O35u3wdI2h1HgKS3tI+lUQAFUMCUAgDJ4mMBVgLJmjpnPG2yRX98Qc1S1n7HTgciLlrjzs2u5PwgWQHLYo9KZ29K4DgtQDIaeezSVIN8vesNaZ3Sv09sz0xG7uo+Jl9JVQ4kVT2j7l3p+crMsX65pv2QLGPK1ophsFtLus8ASVPZxfx2AZIJPNEtmlAEpIMCnOlrt8nEcX3wocBMy6X3c/VVQDFS/gBIFi9CjPcf5z6Sa2T0xcb5R2uN/7LjU879GRTQVH3NKQwWKwLUe24RUVvn9MnRV5o01lC4yNiBtC9TuRjXNcD+U+m+ACSjUYS4iaiXZ4CkvbFTcQZI2h0/t68CJO2OI0CyMMfiHRRAARQIQwGAZPGxAAdIrnnB09Sn1caw7/6Gyq9UnJuute22R2RmaFx7Uyabe0XNbqb290Rt68yqNAcf1evzZu8R2bRivTRfuFFSV22W5kvuE/W/unek8/nC71hQk5/Y34C3FSAZjTxWAcn/6jkmXR7u5diYGZXVna/LOVUASVXHqHU/P6o/m6Dq0M+N9srlbQcqnirWraN4ftN/AEntU0VVCwIkAz7JhHVyi8p6AZLFk9uoxEhtB0Ay3DipK5U7/nOXqHukev1T07CMHWpzpjludH6puG7+LxYdGDl7H4nmCzdI77qXRU2LLNmc11WJSE56fvLiXLHBdK3V9mGA5JtJoG0JMUDS3tgprwEk7Y6fe7wASNodR4BkBWkYX0EBFEABAwoAJIuPBZy4QnJoQpXClT08xqw6IDn7Q+See56X7HhGb825nAzuPORARmc8QY2Zuj9oPm+9pFdule4fPy8jzx8TdduYTEu/TPeMyHTfqDN+kUn1y/ir7TL83BvS/aPnpOXKB94cL1DjEwpSMg5boAFAMhp57NmpevlOz3Hpm9HsLyJyeGJYbuw4XNW0qc6Ura37ZM/4oF4/nVvqieEuubB1n9Sk9/h2haBbWyX1GSDpyYIVLwyQ5ERYcCI0mRwAJO1IvgCSIcdp7peEIy8cr/jgroqC4eeOSff3n3HgZMsVm50rGdtu2SHdP3xG+rfvk4nXOkRdVVnpn7rRvbq367xfTnJMrfiYCpCMRhFSSeINkLQ3direAEm74+f2WYCk3XEESFaajfE9FEABFPBXAYBkibGA2jppXbVdun/wrPTc+4L0/MTD48fPS+/6l2Wmf8xTwKoGkueuk4GHD0huakZvvdmcdN/z/CxEVABx+Vrnddd3npbR+hYHOmbHMuV/0JzNiVpuqntYRl5sFPX9pvPXS1PN2lnAybjBvHEDgGQ08tizW+rle72NMjSjP06mIOLK9oNVXaW4PLVHbu44LMcmvV2U8OBguwMjFdB0ayKeq/MSQFLvVFHtUgBJToLzToImYaRqGyBZIrmNkBcBkhGI07K10n7n486vDSs+0KsiYDQjM4Pjs79Y7Bt1XqvCIJeZrrhZ9cXsxLR0/tdPZ+8rURMBvSLUfyo9jgIkq0scw0y8AZL2xk75BiBpd/zcvg+QtDuOAMmq0jK+jAIogAK+KQCQ1KhtnSlJ3alJNZ/PXSctlz8gmdYBT7GqCkgqoHjuOhl9pXn2ak6NNedmss5sTe59IdUPkIeeOiLZYf176hWsJpeT7MikjNY3S9vqnW/CzhjU8JXW/gu/B5CMRh6r7uP4w94mGclOa18E/exoj1zcur+qqxTVetf3p2Qiq/nDgblOdm9fyrn3pFsP8Vy9jwCSBUdwI28AJDkBAiTxQIEHAJIaRYhp36h7SdbUyeAjByWX8ZaUGDlbLGh06LFXZ6dxWc5UrQuLiUr/B0hWnzyGlYADJO2NnfIMQNLu+Ln9HiBpdxwBkgsSLf5FARRAgZAUAEiWGQtQsxmpKUyd26N4eF6+VlouvS94IHneOsk06d+XTt0CJn39g9K4dI10fvtJmWzpEwUp/fpTP5ZWYwktl90/e/UlU7g643EAyWjkscvTe+T6jlflnr5mWdPXIveWedT1p+SOriNVXZ2opltVQHPPuLcfK3ROT8jXu47K2VXcu9Kto3h+038ASb+O9qXbAUiahgq0Pw92cYVkmeQ2In4BSEYkTqpouWiTjLzcVPpIHvCn4wdbJXUNU7VWCh6LfQ8g+WYSaFtCDJC0N3bKawBJu+PnHi8AknbHESAZcDLH6lAABVCgiAIASUNjAbV1DoQL+grJ1JWbZbpHfxrI6cEJUd9pv22nTHUNFXFJdW/npmdkdG9K0ldvnYWSERkHK1anB/E+QDI6eewKVR86j32yIl36cX56X1Uwsja915nqddtQu0zn1I1p9f9eGuuTq9qqmyrWraN4ftN/AEl9D1azJECSE988YGj6RAuQNJTc+uxjgGR04qTuz5i6arOMv9ZRzbHet++OH2yb/cXkMnXvh+joZPrYFUT7AMk3k0DbEmKApL2xU14DSNodP/d4AZC0O44ASd9SNRpCARRAgaoUAEgaqnHDAJK1ddJ2yw6ZGdC/b+Vkc590fuMJmTzeXZWPdL488XqntN700OzVpgkfWwBIRiePdWr79F5R92XUeajl3XrEy7P63tKWeudqzEEP96x0+9aG/rSc05ffZQwAACAASURBVNIgla7fy7YmaVmApOsws88ASZ9BThCD1javAyBpKLn12ccAyWjFSUHJ1pselomQoeT4oTkYec4abkTvc59Tx3WAZGWJfBSSY6doSe2RXcPeCveG8QFZ2c6vGsOOIUDS3r6X7x3VD2tSe+TunuOeqqfemYx8rfuoM+CQ3x6vg/UFQNKTbVkYBVAABYwpAJA0NBYQNJCcm1q24+uPy8zQuJ5fciJTbQOSSfeLeLxaS28FhUtNNvZI+hp1pWSybwUDkAw27ww7z1d1yzmpBvl691FJT+n/YMDtQccmR+SWztdkKdO1VgSDS8UfIOm6zOwzQNLAoLLNwND0tgMkDSW3PvsYIBmxOKliokZdKblFhp4+KrnMtNkzw4LWs5PTMvj4YUldraZpBUaaOk4CJO0tQgCS9sZOFSMASbvj5xaUAEm74wiQXJB88S8KoAAKhKQAQNLQWEBIQLLz20/JzPCEtpv8vF+k7kqHn3tDmi/YKI3L1wY6g5upur6SdgGSduexbj2i86xqlmWpPXJTx2F5dWJYt5vMW259f8ppQ035qrNOltHXCSA5z2rG/gFI+gxyKjnxJOk7AElDya3PPgZIRjBOteucBF0l6j3rXpbp3lHzv1rM5WSisVdUEdN84UZRV2o21Sb7l4smj9cASf0kMWoJNUDS3tgpLwEk7Y6fezwASNodR4CksXqfhlEABVDAkwIASUNjASEBya7vPyvZ0UlPHii7sLrVXTb35qPKqynVD6B77n1xFkYmdLwBIGl3HuvWI+We1RSwy1MN8u2eY9KcGRNvd42c7ZkHxofkuvZX5ZzUHmCkASALkCx7BvBlAYCkzyDH5GB1HNo+ASSberUNnGkbkJZL75+dV554BfKLMYCkoSLEB/86vxpcsV5ab3xQBrbvk+meEf/BZDYn6t4RfffXS0pNn1JTl+hfKwZ17AVI2luEuEDySY9Ttu4dH2TKVgNFRLlCcOHnAEl7+15+LF0g+R2PU7b2z0w50yWpAYL89ngdrC8AktqlEQuiAAqggFEFAJKGxgICB5J10lS7TnrWvijZ8YwvnsnN5GSyqVcGH3tVejfslu4fPSc9a1+SgYcOyPjhdslNzVS8nqmuIUmt3JzYcQeAZLB5Z9B5vlOnpPfI+em9ct9gqwxUcM9I1bl6piflrp5jznSvqs2g9yMJ6wNIVnwY9/RFgKQPgCCoweo4rMcBktdsk/GjXZKbntF6qIQHIGkoKS7if4BksHp77ttzgFBdLZm+dpv0baqX8SNdkp2YEmeKFa8/s8rlnO/NjEzKaH2zdH33aWd62OYV62cLgoT+StFzXIr0J912AJL2JtQukHx8uEumczntxytj/QDJCBRSAEl7+15+UewCyW/3HNfug6q/dk5Pyp3cQzL0AQ2ApKcanoVRAAVQwJgCAElDYwEhAcm+TbudcYJqDZNJ90nn3U9K6ooHpPnCTdJ8/gZpOm+dNK1Y78ym1HLZ/aLuVznxRldFq1LjGL0bX5ltsyZ5szIBJONRj+TXJu5r9aNHdZ/7a9oPyTOjPZLJ/f/svWlwZOd57zdVzoekbj7EubGd5Lpukuv4JrHle32rUpbtcpIvcSkfUrGrbiI79pVEcmYADGcoksPhJoq0aEuWZGqJJdmWRC3kDGa4zHDTUNwlkRIpiuQAs2H2wdLdQANo7Gig9+4n9ZxGE81pDPqcPst7lh+quqYHOP129+/9H/T7nh+e9633dI7o4wYXUtKv7fGHlL7NXRCSPcXT8YMQki4vINu90MxxG4M63Qtv7xFJ3/WUtXG1bl7d7Za++ykZv/lIIJWB9FOznxCSPk1CPP59M6ZicvchazKQOnBMMvc/J7PfesPa77FwYVoq08tSWypYe042qnVp3eqlmlSXClKZWpb1k2lZfPaUzPz9j61qyNTtT1h/SWktz5rAiYDJ3wEIyehPQu6YOiP3ZUds3+6cOmv9lWRrssK/ZjKAkDTD3a+83zp52vY5qOfrvdkR+eTkKd8mtX69z7i1i5B0PI/nARCAAAR8IYCQ9OlagCEhOX/4HakXKr1npSGyfjIjkw8et/5YeWz3weYfLeu1Av3DZb0msXFdYnz3IeuaROFURnpZi1KLESZufzKRVZIIyXjNR3Sc3qqKvDl9Ur45Nybj5XWp93Ji6ArJIvKD5azckjklfZkh5i0+/lEzQrL3jwsnj0RIeiwITF7Mjsxz6154uw+JVkvauu0+iIwMOKcISZ8mIX7148YEQCcH+ntg4tbHJXXgqCX+0/c8LZlPPSuTDz4v2S+8ZE0kdBlW/b7+YYBWH0/c8pg1mbDOR91InopII79zEJLRn4ToXz7uTg/ZvunxcZMKUXw/CMnon3vtudPJv5PzcHd62Lpg0N4G94PPBELSyRSeYyEAAQj4RwAh6dO1ACNCclBy33tL6us9LtnaaMjyjy5a1w2sP1judp1goPkH05m7n5L8z0cdby2je0lqFaZ1bbPbc/l1bcVQuwjJ4Meefo73W1WR92XPyY/zOVmv976c8XqjJk8uTcotk6eojPRRRLbygJD0b3zR3jJC0tCHTWTkIXyMiAnT+UBI+jQJCeJ80klA36Gm9Ne/XmyJf/0jgNb33//eNX/dGMTr4zmu+zsFIRmvSUhrQMu/4e9XhGT4+4jzKP59hJBsn6JzHwIQgIA5AghJn64FBC4kD1t/aDz7rZ9Kfa3UU6DKk0uSue8ZGdv5qLWKkq3rVFqAsOugtfpSZWbV0fPqsq3LL400l4NN2GpNCMl4jHVbVZF7tCpyflQmyutS67EqUk+e2WpJvjM/LpbgZJnWQP6YGyHp6Nd2zwcjJLk4ft2L47YGG/CLJT+EpE+TENPniy6ZbPo18PzX7QOEZDwmIYiT6PUjQjJ6fcZ5Fr8+Q0j2PJ/ngRCAAAQ8JYCQ9GnObEhIznz9x1JbLTrPSL0h80d63NNxQyYu/eCUqGR08qVbz0zc+kTilm1FSEZ/bKvSsC8zLHdNnZWXV2dkrV51Ev2OY0dLa/KV3BXpSzf3oGT+E0xGEJIdUfTlGwhJLo5f9+I44sKngWgEMoeQTG7fc96b63uEZDADTAbycL42AwhJMnFtJvh/8JlASPoy16dRCEAAAo4JICR9mg8aEpLTX35VaivOhWQ5vSjpu5+S1rYwTq8T6OpMmU8/K9WFNUcZrC0XRJd81cc7fc4oH4+QDH7s6eV4v7VE60Ozl+V8aVWqjYaj3LcfrI8cWl+Sv565ILq1hLbt5Wulre2zhpBsT6N/9xGSEZBDUf5Q5bX7NJj1ObcIyWj2G+dbtPsNIbn9wJCBM3z8ygBCkmz5lS3atZ8thKR/E35ahgAEIOCEAELSpzll0EJSrxkNDMrU516Q2tK6kwhYez8uPXdSJvY+JuO9Lp3aP2g9fuX1S46qJOvFikw/9LL12scTtMITQtL+mDFM42tdonUgc1JunTwtTyxmZKHa436tG2dooV6TF1dn5O6ps1a1pbYdpvebhNeCkHT2cdHr0QhJn8UOgsCnwRz95utfiyEkyS2/u4LPAEKSwXYSBvhhfI8ISc69MOYyaa8JIdnrdJ7HQQACEPCWAELSp3mgCSHZPyjpO49JdS7vLCT1huS++UbzmtPAYG/XnvRxNx+R+cO/kEa5Zvv566WqzP7T6+6eO4LXCxGS0ZuPWEu0poflM9Pn5RdrC1JuOFueuP2k0KrIq6V1+cbcqOzNnLKqIlV2Jm0+EIb3i5BsT6Z/9xGSEfygQhT4NEAkC+8PNBGSZIzfM8FnACHJgDsMA/AkvgaEJOdeEnMftveMkPRvwk/LEIAABJwQQEj6NA80JCTHbz4suvyqky/d93HqCy+4WzZ1Q2TqHpZa9Wj3q1GuytzBty2ZqRWeSbkugZCM1nykPzMse9In5dvzY5KuFKT3BVpFivWavLQ6I5/Kjoi2259miVaT8xSEpN3f1u6OQ0gioRLzAZ+UgYwX7xMh6dMkhN83/L7ZJgMIyWhNQkwOknlub7OCkPSWJ/mEZy8ZQEi6m9TzaAhAAAJeEUBI+nQtwJSQ3HNY1s9MOopHbb0s6fuekbFdB93N3/sHZfLB56W+bn8Zy0alJgtHh2R875Hel4vdZs7txfUyP9pASEZj/KxViyoNPzl5Wp5dzsp63X7177UnoUrM0fKafH3uqlUVqSKSqkjzOUBIXptUf/6PkIzgB5UfH3606dOgM6L5QkiSB34nBJ8BhKT5wWcvF9F5TPT7DSEZ/T7kPIx+HyIk/Zns0yoEIAABpwQQkj7NA00IyY0Kw5U3nO3jWJlZkfTdT8nYbndCcqzvkKQOHJXaStF2DFVIzj/2LhWSO3bIjuvc/us/+J/l1oWLsnfyFEt6BrisqSUj08Ny99SIvJGfk4qLJVpL9bq8tDor91IVGboMIyRt/7p2dSBCMqLCCFng0yCRPFh/AYeQJF/8jgk+AwjJ6F9QR4pEsw8RktHsN863ePUbQtLVnJ4HQwACEPCMAELSp3mgKSE5cFgWnxmWRqlqOyO1fFHS97qvkFQhmbnnaamvlWw/t77O3PfebFZmsmTrllISIRn8GFhl5O70kPz19AU5VViWuotFWicrRWupV90rso+qSISk7d+O8ToQIYmAcrcEA/xiyQ8h6dMkhPMllueLV/IWIRn8xAKhAXPNAEKSHPC7wHwGEJLxusjAu4EABKJLACHp07UAI0LysOg+jLP/8BNnUlD3kPxbt3tINp97+qGXpV6wv4ek7jep+06ODzQf79VcO+ztsGSr+bHo9eYDLRn54PR5OVtc6VlF1qQh764vyl/PXLD2iWSvyHD2ORWSwYxfEJIIAgQBGejIAELSp0kIWevIWtgnBkG+PoRkOAek15uY8P349BdCMj59yXkZ3b5ESAYz+edZIAABCHQjgJD06VqACSGp1x/6ByV11zGpzuW7df3mz+sNyX3rp825e69Vivq4mw9L7vtvSaNsvzqzXizL1OdfbO4fqVIyIddQEJLhHcNqFeMD0+esykjd97GXr5VaVY4tT8r+ydPSlxmWgcxw6CoDmUc1M4iQ7CXhzh+DkEzIh1tSPsR5n94M2BCS3nAkj3B0kgGEZHgnIQzO4903CMl49y/nbzT6FyHpfCLPIyAAAQj4QQAh6dMc1qCQVDG4fipjPy6Nhiw+d1om9j3WFIO9XDftH5SJm4/I0vNnpFGt237uer4omXufFl3u1clcOurHIiTDOV7dnR629nl8b32p58rI0fKafDV3xZKQWhWpFZfMT8LLACFp+9e1qwMRkr18sPKYRA0Moj6w6eX1IyR9moTwu4PfHdtkACEZ3kEpE4Z49w1CMt79y/kbjf5FSLqa0/NgCEAAAp4RQEj6dC3AlJDcqHBceGpY6g4qFUvpBUnf/bSM7e5NDKpQTO1/Ukrj846yWbg0IxO3PoGQ3LFjy/0jd+zYIewhGczYdmBDHL68OiP2lfoH436htCp/O3vR2n+Sqshg+s3t3A8h+cEM+/U/hOQ2F4d7ETk8xqfBG/0UqMhBSJJjfpcFnwGEZDQGqG4HuDw+fP2MkAxfn3CeJK9PEJJ+TfdpFwIQgIAzAghJn+aBxoRkcy/G7BdfktpK0X4Y6g1ZeOw9q8pRl311dH1gQ4LOHXxbGuWa7efUSsqlF866q8yM6LVDKiTDN/bdmRqS7y9MyFrd/pLD7WG/UlqTL85ekl3pIdnDEq2RqQpFSLan2L/7CMmIflg5GgzwHp0NnuAlCEmfJiFki3NxmwwgJMM3CUGKJKNPEJLJ6GfO53D3M0LSvwk/LUMAAhBwQgAh6dO1AFNCUuefunzqLY9JaXTOSRSkMr0smU89K2M7D8q4g/0cx3YdlNQdx6SUWnD0fPVSVWb+/kfN5+p178pt5tthvo6KkAzXOFUl4t/OXBRdbrWXr/Hyunwpd3lDRobrvTEn2r4/EJK9JN75YxCSEf2wCvMHKa/NpwFsgFlFSEa/DzkPo9eHCMntB4YMnOHjVwYQkmTLr2zRrv1sISSdT+R5BAQgAAE/CCAkfZpHmhSSKvf6D8v8kXelXnRQ7dUQWX71vKT2H5Wx3SolbVRK7j4kE598XJaeO+Vo70jNcnVuVVIHjiVuuVa9doOQtD9m9Ht8rXs86vKqr6zOOt43siEiqfK6fGX2styUHpK+9LDVlrbn9a1/o032pPQ2OwhJP0YWnW0iJAOUPAgCnwZ29KHnVWcISbLK76vgM4CQ9HYg6fdEhfbj018Iyfj0JedldPsSIdk5Uec7EIAABEwQQEj6NA80KST1mln/oLWnY9lh1WKjVpf826OSuUf3kzxotWOJyfaKSb3fP2jtN5m6/UlZfumcaLWjk69GvS5LPzwj4zcfaT5Hwq7zISTDM4bdmR6SL+cuy1TFwRLHG2HPVUvyrbkxUUl4y+QpuXXytO+3vZlTkVkONQpzNYSkk9/cvR+LkEzYhxySwafBZcxyhJAkJ/yuCD4DCMnwTEKiMFDmNXqXF4SkdyzJJSx7zQBCsvcJPY+EAAQg4CUBhKRP80DTQlKrGwcGZeHoCak72NfRylajIcWL0zL12Rea+ztuCM6xvkPNasaBQWuvyfQ9z0j+7TFpVO3vG9nKbnVxTTL3P5vI6ki99oKQDMcYWkViX3pIXl6dcVwdqVmerhTlF2uL8s76ory3vijv+njT9t9aW7CWltUlZnsdg/O4D2YPIdn6rezvvwjJmIkkJIJPg8eE5QQhSY74XRJ8BhCSHxwIMjCGR1AZQEiStaCyxvNcP2sISX8n/bQOAQhAwC4BhKRP80DTQnJDIqbuPCblySW7cfjAcdXFdVn92RXJfeunMvW5FyR97zMy+VfHZfqrr8nyD89IeWpJpKGLVjr7atQbsvzSiEzsTWZ1JELy+uPDoMfOKva+OHtR0uWCsxBvHF2XhuhNz4IgboVGTf5hblRuTJ1ASGa8yRFCsqfoO34QQjJhognJ4NPgMmY5QkiSE35XBJ8BhKQ3A8igJy08X/T7DSEZ/T7kPIx+HyIkHc/jeQAEIAABXwggJH2aB4ZBSG5USc4dfFvq6+Xe8tNoSKNclXqxYrVRL1Ss5Vl1addev8ozK5K5/7lELtXauu5ChWQ4xrI3pE7IkcW01HsQ673m383jSghJz0UsQtJNIu0/FiEZM5HU+jDjX58GkQnJC0KS/PA7JPgMICTDMQlBbCSvHxCSyetzzvPw9TlC0v4EniMhAAEI+EkAIenTPDAMQlKvZ6mU3HtEVl67IG4kolcZVDGa++YbMq77UOprS8g1t2vfJ0LS/NhUl2vtTw/Lj/I5r+LteztFhCRC0veU+fMECMmEfthd++HH/30adEY0XwhJ8sDvhOAzgJA0PwlBUiSzDxCSyex3zvdw9TtC0p/JPq1CAAIQcEoAIenTPDAsQlKvUfUdktQdR2X9zKTTeHh6fKNal6Xjp5v7UvYnV0bqtReEpPlx6e70sDyQPSfniiue5tzPxhCS3ueGCkk/E7vZNkIyosIIWeDTIJE8WH+RhpAkX/yOCT4DCEnvB5MIB5jayQBCkpzYyQnH+JsThOTmBJ17EIAABEwSQEj6NA8Mk5DckJK6/2M5vWgmbvWG5N8bl9T+J2Ss71BiKyNb110Qkv6OM+2M429Kn7D2Y5yv9ricsYEzCSHpfW4QksEEGSGJgEr8B39rAMC/mwNvhOQmC3IBi6AygJD0fjBpZ+LBMXBHSJIBfg+YzwBCMpjJP88CAQhAoBsBhKRP89+wCUldIrV/ULIPvSyl8TmRAPfMa1RrsvrTy5I+cMyq1gxqvh3m50FImh+L6v6Rg4tpqQV4LnT7fdzt5whJ73ODkOyWOm9+jpBESCIkyUBHBhCSPk1CyFpH1sI8KQj6tSEkvR9MIhlgaicDCElyYicnHONvThCS3kzuaQUCEICAWwIISZ+uBYRNSOq1iY19GzOfflbW3h2XRqXuNj5dH18vVGTp+ClJ3faEjO+mMrJ1zQEh6e840844/hOp9+ToktlljLueQNccgJD0PjcIyWtC5tN/EZIIAgQBGejIAELSp0kIWevIWmsAzr+HBSHp/WDSzsSDY+COkCQD/B4wnwGEpE+zfZqFAAQg4JAAQtKnawFhFJKWlBxs7il52xOy9INTUl8rOUyMvcN1v8jS5KLkvvemTNzyGJWR11wbQkiaH4t+PPWe/GA5ay/QITkKIel9bhCSwYQbIXnNhwAXxX0afME5UiIGIcl5wO/C4DOAkPR+MIlkgKmdDCAkyYmdnHCMvzlBSAYz+edZIAABCHQjgJD0aR64ISQrMyvduuADP194algm9j1mLa/q6xy9b9B6nplv/FjWT6YtMdmoua+YVBFZnV+TxedOSfrup5vXxfoHI3V9zFfuG9dKEZL+jjO7jeP3ZE7KTakT8urq7AfOv7D/pyp1+ce5UbkxdUK6vUd+bi9jCMlgUo+QRJQxECADHRlASPo0CSFrHVkLYnAfledASNobIDKQhpPXGUBIkimvM0V7zjOFkAxm8s+zQAACEOhGACHp07UAFZL7j0rx8qzU8iXbt/kj7wYjJPVaxYYonLjlcZn67A9l6YWzUplekUapKpacrDe6xcf6eaNSk/p6WYqjc7L0/BmZfOAHMn7zERnrOyTjA8jIra5PICSdjx29HG+rkBxID8uLqzOSr1cjc5uvleRruauWTPWSR5LbQkja+jXv+iCEJIIAQUAGOjKAkPRpEkLWOrK21WA8qd9DSJqdhCR50J30946Q5NxL+jkQhvePkHQ9r6cBCEAAAp4QQEj6eC3g5sMycdsTkrr9Sds3a3nTIK8jDAw2xWH/oEzsfUxSB47J7MM/laUfnpH8z67K+plJKY8vSHVhXer5klVJWVstSmV6WYpXcrJ+IiULR4dk8rM/lIlbn7DasEQnVZHbXgtBSIZjPnLr5GnZP3UmUrd9mVOiQjUM4/k4vAaEpCdDia6NICSD/GDnubb9AE6qhAjj+0ZI+jgJ4fcAvweukwGEJIPoOAzgo/geEJKce1HMbdxeM0Ky67ydAyAAAQgEQgAh6e+1AK0SHNtt/9aqWgz8utFAs2LSqmrcc1gm9h6x9n6c+OTjlmhM3faEZD71rGTuf05Sdxy1ROvErY+LVldqNaS+buuxiEhb1z8QkuGYjwxkhqUvHZ1bf3oYGemxjEVIBjLUEITkdS4MB/5hz+uw9SFNv/g7OG7xRUgGw7nFm3/hrRlASIZjEhK3i/y8n+65Qkh2Z0SOYOR3BhCSwUz+eRYIQAAC3QggJJmbdlyf0GVWVSxuSEZLqqpY1du139s4rqMNrnlue80TIclY2++xNu3byxhCstsowZufIyT5UNz2Q5FBRDIHow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HiGJjOqQUe0fitxP5iAJIZnMfud8N9vvCEl7A0QG0nDyOgMISTLldaZoz3mmEJL2Ju8cBQEIQMBvAghJs3NC5uTJ5I+QdD52ZLwNMz8ygJD0e5TRbB8hiZBESJKBjgwgJJM5CGbyY7bfEZIMqP0YUNNm91whJLszIkcw8jsDCMlgJv88CwQgAIFuBBCSZueEzMmTyR8hyVjb77E27dvLGEKy2yjBm58jJJFRHTKKAVAyB0Dt/Y6QJAPteeB+MHlASNobIDKQhpPXGUBIkimvM0V7zjOFkPRmck8rEIAABNwSQEgGM/djjg3n9gwgJJ2PHRlvw8yPDCAk3Y4i7D0eIYmQREiSgY4MICQZHLcPjrkfTB4Qkgyo/RhQ02b3XCEkuzMiRzDyOwMISXuTd46CAAQg4DcBhGQwcz/m2HBuzwBCkrG232Nt2reXMYSk36OMZvsISWRUh4xq/1DkfjIHSQjJZPY757vZfkdI2hsgMpCGk9cZQEiSKa8zRXvOM4WQDGbyz7NAAAIQ6EYAIWl2TsicPJn8EZLOx46Mt2HmRwYQkt1GCd78HCGJkERIkoGODCAkkzkIZvJjtt8Rkgyo/RhQ02b3XCEkuzMiRzDyOwMISW8m97QCAQhAwC0BhKTZOSFz8mTyR0gy1vZ7rE379jKGkHQ7irD3eIQkMqpDRjEASuYAqL3fEZJkoD0P3A8mDwhJewNEBtJw8joDCEky5XWmaM95phCS9ibvHAUBCEDAbwIIyWDmfsyx4dyeAYSk87Ej422Y+ZEBhKTfo4xm+whJhCRCkgx0ZAAhyeC4fXDM/WDygJBkQO3HgJo2u+cKIdmdETmCkd8ZQEgGM/nnWSAAAQh0I4CQDGbuxxwbzu0ZQEgy1vZ7rE379jKGkOw2SvDm5whJZFSHjGr/UOR+MgdJCMlk9jvnu9l+R0jaGyAykIaT1xlASJIprzNFe84zhZD0ZnJPKxCAAATcEkBImp0TMidPJn+EpPOxI+NtmPmRAYSk21GEvccjJBGSCEky0JEBhGQyB8FMfsz2O0KSAbUfA2ra7J4rhGR3RuQIRn5nACFpb/LOURCAAAT8JoCQNDsnZE6eTP4IScbafo+1ad9exhCSfo8ymu0jJJFRHTKKAVAyB0Dt/Y6QJAPteeB+MHlASNobIDKQhpPXi2OvVwAAIABJREFUGUBIkimvM0V7zjOFkAxm8s+zQAACEOhGACEZzNyPOTac2zOAkHQ+dmS8DTM/MoCQ7DZK8ObnCEmEJEKSDHRkACHJ4Lh9cMz9YPKAkGRA7ceAmja75woh2Z0ROYKR3xlASHozuacVCEAAAm4JICSDmfsxx4ZzewYQkoy1/R5r0769jCEk3Y4i7D0eIYmM6pBR7R+K3E/mIAkhmcx+53w32+8ISXsDRAbScPI6AwhJMuV1pmjPeaYQkvYm7xwFAQhAwG8CCEmzc0Lm5Mnkj5B0PnZkvA0zPzKAkPR7lNFsHyGJkERIkoGODCAkkzkIZvJjtt8Rkgyo/RhQ02b3XCEkuzMiRzDyOwMIyWAm/zwLBCAAgW4EEJJm54TMyZPJHyHJWNvvsTbt28sYQrLbKMGbnyMkkVEdMooBUDIHQO39jpAkA+154H4weUBI2hsgMpCGk9cZQEiSKa8zRXvOM4WQ9GZyTysQgAAE3BJASAYz92OODef2DCAknY8dGW/DzI8MICTdjiLsPR4hiZBESJKBjgwgJBkctw+OuR9MHhCSDKj9GFDTZvdcISS7MyJHMPI7AwhJe5N3joIABCDgNwGEZDBzP+bYcG7PAEKSsbbfY23at5cxhKTfo4xm+whJZFSHjGr/UOR+MgdJCMlk9jvnu9l+R0jaGyAykIaT1xlASJIprzNFe84zhZAMZvLPs0AAAhDoRgAhaXZOyJw8mfwRks7Hjoy3YeZHBhCS3UYJ3vwcIYmQREiSgY4MICSTOQhm8mO23xGSDKj9GFDTZvdcISS7MyJHMPI7AwhJbyb3tAIBCEDALQGEpNk5IXPyZPJHSDLW9nusTfv2MoaQdDuKsPd4hCQyqkNGMQBK5gCovd8RkmSgPQ/cDyYPCEl7A0QG0nDyOgMISTLldaZoz3mmEJL2Ju8cBQEIQMBvAgjJYOZ+zLHh3J4BhKTzsSPjbZj5kQGEpN+jjGb7CEmEJEKSDHRkACHJ4Lh9cMz9YPKAkGRA7ceAmja75woh2Z0ROYKR3xlASAYz+edZIAABCHQjgJAMZu7HHBvO7RlASDLW9nusTfv2MoaQ7DZK8ObnCElkVIeMav9Q5H4yB0kIyWT2O+e72X5HSNobIDKQhpPXGUBIkimvM0V7zjOFkPRmck8rEIAABNwSQEianRMyJ08mf4Sk87Ej422Y+ZEBhKTbUYS9xyMkEZIISTLQkQGEZDIHwUx+zPY7QpIBtR8DatrsniuEZHdG5AhGfmcAIWlv8s5REIAABPwmgJA0OydkTp5M/ghJxtp+j7Vp317GEJJ+jzKa7SMkkVEdMooBUDIHQO39jpAkA+154H4weUBI2hsgMpCGk9cZQEiSKa8zRXvOM4WQDGbyz7NAAAIQ6EYAIRnM3I85NpzbM4CQdD52ZLwNMz8ygJDsNkrw5ucISYQkQpIMdGQAIcnguH1wzP1g8oCQZEDtx4CaNrvnCiHZnRE5gpHfGUBIejO5pxUIQAACbgkgJIOZ+zHHhnN7BhCSjLX9HmvTvr2MISTdjiLsPR4hiYzqkFHtH4rcT+YgCSGZzH7nfDfb7whJewNEBtJw8joDCEky5XWmaM95phCS9ibvHAUBCEDAbwIISbNzQubkyeSPkHQ+dmS8DTM/MoCQ9HuU0WwfIYmQREiSgY4MICSTOQhm8mO23xGSDKj9GFDTZvdcISS7MyJHMPI7AwjJYCb/PAsEIACBbgQQkmbnhMzJk8kfIclY2++xNu3byxhCstsowZufIySRUR0yigFQMgdA7f2OkCQD7XngfjB5QEjaGyAykIaT1xlASJIprzNFe84zhZD0ZnJPKxCAAATcEkBIBjP3Y44N5/YMICSdjx0Zb8PMjwwgJN2OIuw9HiGJkERIkoGODCAkGRy3D465H0weEJIMqP0YUNNm91whJLszIkcw8jsDCEl7k3eOggAEIOA3AYRkMHM/5thwbs8AQpKxtt9jbdq3lzGEpN+jjGb7CElkVIeMav9Q5H4yB0kIyWT2O+e72X5HSNobIDKQhpPXGUBIkimvM0V7zjOFkAxm8s+zQAACEOhGACFpdk7InDyZ/BGSzseOjLdh5kcGEJLdRgne/BwhiZBESJKBjgwgJJM5CGbyY7bfEZIMqP0YUNNm91whJLszIkcw8jsDCElvJve0AgEIQMAtAYSk2Tkhc/Jk8kdIMtb2e6xN+/YyhpB0O4qw93iEJDKqQ0YxAErmAKi93xGSZKA9D9wPJg8ISXsDRAbScPI6AwhJMuV1pmjPeaYQkvYm7xwFAQhAwG8CCMlg5n7MseHcngGEpPOxI+NtmPmRAYSk36OMZvsISYQkQpIMdGQAIcnguH1wzP1g8oCQZEDtx4CaNrvnCiHZnRE5gpHfGUBIBjP551kgAAEIdCOAkAxm7sccG87tGUBIMtb2e6xN+/YyhpDsNkrw5ucISWRUh4xq/1DkfjIHSQjJZPY757vZfkdI2hsgMpCGk9cZQEiSKa8zRXvOM4WQ9GZyTysQgAAE3BJASJqdEzInTyZ/hKTzsSPjbZj5kQGEpNtRhL3HIyQRkghJMtCRAYRkMgfBTH7M9jtCkgG1HwNq2uyeK4Rkd0bkCEZ+ZwAhaW/yzlEQgAAE/CaAkDQ7J2ROnkz+CEnG2n6PtWnfXsYQkn6PMprtIySRUR0yigFQMgdA7f2OkCQD7XngfjB5QEjaGyAykIaT1xlASJIprzNFe84zhZAMZvLPs0AAAhDoRgAhGczcjzk2nNszgJB0PnZkvA0zPzKAkOw2SvDm5whJhCRCkgx0ZAAhyeC4fXDM/WDygJBkQO3HgJo2u+cKIdmdETmCkd8ZQEh6M7mnFQhAAAJuCSAkg5n7MceGc3sGEJKMtf0ea9O+vYwhJN2OIuw9PrJC8sd/8WVZv+OHohdwucGADHibgfrdr8rdf/DnsmPHjm1v9/7hX4geC39v+cMzmTz1M+2Nv/jKlufcr/zO/yS3r47KbctX5NbFS9xgQAY8zICeV/vXxuRXf/dDW55/rc/Cv/zpc3KgnIG9h+z5fcbv81YG7pE5+YN7b93yHPzMZz5jb2bLURCAAAQg4JoAQhJR1i7KuB9MHhCS9mQRUg1OfmcAIel6GGGrgcgKyX/4yK3yxl9+RV766Be4wYAMeJyBn3/86/LxD/3xlheFWhdm9d9P/M5HRI/lPOT3EBlwnwH9TPunj9y25Xn3n/3Gfyv/74+ekj//0TH5s1ef5AYDMuBhBvS8+oufPC2//K9/Y8vzr/W593988+/kL988DnsP2fP7jN/nrQx84t2X5EM3fHTLcxAhaWtez0EQgAAEPCGAkAxGQCH64NyeAYQkos1v0Ub79jKGkPRkKNG1kcgKydbFIf7dvoINPvAhA2SADJABMkAGyAAZIANkIKoZQEh2ndNzAAQgAAHPCCAkEWXtooz7weQBIWlPFiHV4OR3BhCSng0ntm0IIdllScqoTtx53Vx0IgNkgAyQATJABsgAGSADZCDqGUBIbjuf54cQgAAEPCWAkAxGQCH64NyeAYQkos1v0Ub79jKGkPR0SHHdxhCSCMktl0aK+oULXj8X38gAGSADZIAMkAEyQAbIQPQzgJC87lyeH0AAAhDwnABCElHWLsq4H0weEJL2ZBFSDU5+ZwAh6fmwYssGEZIISYQkGSADZIAMkAEyQAbIABkgA2QglBlASG45j+ebEIAABHwhgJAMRkAh+uDcngGEJKLNb9FG+/YyhpD0ZWjR0ShCkgsPobzwwF+zR/+v2elD+pAMkAEyQAbIABkgA2TAbQYQkh1zeL4BAQhAwDcCCElEWbso434weUBI2pNFSDU4+Z0BhKRvw4sPNIyQREgiJMkAGSADZIAMkAEyQAbIABkgA6HMAELyA/N3/gMBCEDAVwIIyWAEFKIPzu0ZQEgi2vwWbbRvL2MISV+HGO83jpDkwkMoLzy4/UtqHs9f45MBMkAGyAAZIANkgAyQgehnACH5/tydOxCAAAR8J4CQRJS1izLuB5MHhKQ9WYRUg5PfGUBI+j7MsJ4AIYmQREiSATJABsgAGSADZIAMkAEyQAZCmQGEZDAXBngWCEAAAkoAIRmMgEL0wbk9AwhJRJvfoo327WUMIRnMWAghyYWHUF544K/Zo//X7PQhfUgGyAAZIANkgAyQATLgNgMIyWAuDPAsEIAABJQAQhJR1i7KuB9MHhCS9mQRUg1OfmcAIRnMWAghiZBESJIBMkAGyAAZIANkgAyQATJABkKZAYRkMBcGeBYIQAACSgAhGYyAQvTBuT0DCElEm9+ijfbtZQwhGcxYKLJC8jd/+V/Iv/3V35Df+ZX/jhsMyIDHGfh3v/bfy6/9s1/uelFKj9FjOQ/5PUQG3GdAP9N+85d/fcvz7j/6T/5j+dV/81vW7Vf+zW8JNxiQAe8yYJ1b//a3Rc+z7Sq5/vPf/Ffyq7/7Ic4/fgeRAR8y8Gv/7nfkn/3ar2x5DiIkg7kwwLNAAAIQUAIISURZuyjjfjB5QEjak0VINTj5nQGEZDBjocgKyY996I/lnt//c9n/e/83NxiQAY8zcN8f/gf5w3/x21teFGq/WHvX7/+5FO98Sab2PcENBmTAZQaWb39OfvTnD2153v3Kh/5H+T8PfkM+fOde+b0DN3ODARnwMAN6Xv3+3fuuK0Nan3sf+sRH5Y8evEtuTg/JLbMj3GBABjzMwF3VrHz47n1bfgYiJIO5MMCzQAACEFACCMlgBBSiD87tGUBIItr8Fm20by9jCMlgxkKREJIf+9jH5NrbXXtulfv3HZD79t7BDQZkwOMMPLDvTtm3a+D98651Mfbaf+/88J/J2h3PS+rmI9xgQAZcZmD+1qfl5T/74pYXY/+L3/4f5J//y1+Xj9+yV/Z++l5uMCADHmdg3/2fkht23vT+59614079/567Dsh/+d/8S/nTY9+VvVOnucGADHiYgQOltPzenXu3/AxESAZzYYBngQAEIKAEEJKIsnZRxv1g8oCQtCeLkGpw8jsDCMlgxkKREJKvvPKKXHubOz0u5YuzUjg/zQ0GZMDjDFQv5eTSO6ffP++uFZGt/x/48Edldf9xYZAazCAVzvHmnPvkU/LSR7+w5cXYlpB87dI5uVBc5QYDMuBlBkp5uVDOy+s/f+v9z71rx536/zPzM/K7/+sfyZ88+bD4PRGifSbbScvAHYUJq/K7NcZs/xchGcyFAZ4FAhCAgBJASMZ7zsk1hXD2L0KSsX/Sxv5hfb8IyWDGQghJj0UOghRBHIcMICTDOUhl8hDvfkFIIlqRzYYygJBEsGa4CGL6ogBCMpjJP88CAQhAoBsBhGS855xcUwhn/yIkGYubHovz/M0MIiS7jRK8+TlCEiFJdSEZ6MgAQjKcg1QmD/HuF4SkIRnlZaUdbUWzchMhiZBESBrPAELSm8k9rUAAAhBwSwAhGe85J9cUwtm/CEmEJEIwHBlASLodRdh7PEISGdUho+JQ4cd7cFepipAM5yCVyUO8+wUhiZCkQtJQBhCSxmUUE/BwTMBN9gNC0t7knaMgAAEI+E0AIRnvOSfXFMLZvwhJxsImx+E892b+EJJ+jzKa7SMkEZIISTLQkQGEZDgHqUwe4t0vCElDMoqqxmhWNXrZbwhJhCQVksYzgJAMZvLPs0AAAhDoRgAhGe85J9cUwtm/CMlNIYQcg4XJDCAku40SvPk5QhIZ1SGjqC50V10YB34IyXAOUpk8xLtfEJIISSokDWUAIWlcRpmcdPLc4bjogZD0ZnJPKxCAAATcEkBIxnvOyTWFcPYvQjIc41HmBfQDQtLtKMLe4xGSCEmEJBnoyABCMpyDVCYP8e4XhKQhGeVlpR1tRbPaEiGJkKRC0ngGEJL2Ju8cBQEIQMBvAgjJeM85uaYQzv5FSCLCkKHhyABC0u9RRrN9hCQyqkNGxaHCj/fgrsoTIRnOQSqTh3j3C0ISIUmFpKEMICSNyygm4OGYgJvsB4RkMJN/ngUCEIBANwIIyXjPObmmEM7+RUgyFjY5Due5N/OHkOw2SvDm5whJhCRCkgx0ZAAhGc5BKpOHePcLQtKQjKKqMZpVjV72G0ISIUmFpPEMICS9mdzTCgQgAAG3BBCS8Z5zck0hnP2LkNwUQsgxWJjMAELS7SjC3uMRksioDhlFdaG76sI48ENIhnOQyuQh3v2CkERIUiFpKAMISeMyyuSkk+cOx0UPhKS9yTtHQQACEPCbAEIy3nNOrimEs38RkuEYjzIvoB8Qkn6PMprtIyQRkghJMtCRAYRkOAepTB7i3S8ISUMyystKO9qKZrUlQhIhSYWk8QwgJIOZ/PMsEIAABLoRQEjGe87JNYVw9i9CEhGGDA1HBhCS3UYJ3vwcIYmM6pBRcajw4z24q/JESIZzkMrkId79gpBESFIhaSgDCEnjMooJeDgm4Cb7ASHpzeSeViAAAQi4JYCQjPeck2sK4exfhCRjYZPjcJ57M38ISbejCHuPR0giJBGSZKAjAwjJcA5SmTzEu18QkoZkFFWN0axq9LLfEJIISSokjWcAIWlv8s5REIAABPwmgJCM95yTawrh7F+E5KYQQo7BwmQGEJJ+jzKa7SMkkVEdMorqQnfVhXHgh5AM5yCVyUO8+wUhiZCkQtJQBhCSxmWUyUknzx2Oix4IyWAm/zwLBCAAgW4EEJLxnnNyTSGc/YuQDMd4lHkB/YCQ7DZK8ObnCEmEJEKSDHRkACEZzkEqk4d49wtC0pCM8rLSjraiWW2JkERIUiFpPAMISW8m97QCAQhAwC0BhGS855xcUwhn/yIkEWHI0HBkACHpdhRh7/EISWRUh4yKQ4Uf78FdlSdCMpyDVCYP8e4XhCRCkgpJQxlASBqXUUzAwzEBN9kPCEl7k3eOggAEIOA3AYRkvOecXFMIZ/8iJBkLmxyH89yb+UNI+j3KaLaPkERIIiTJQEcGEJLhHKQyeYh3vyAkDckoqhqjWdXoZb8hJBGSVEgazwBCMpjJP88CAQhAoBuB6wnJz/5vN4nc+yNZuPUZbjAgAx5noHzXy/LSn31BduzY0fX263/0YbmrOiX7V0fltpWr3GBABjzMwP61cblt5Yr88m/+q45z8Zd+6ZdkdHS028coP7dBACGJjOqQUVQXuqsujAM/hGS8xRdiM5z9i5BESFIhaSgDCEnjMoq/yt38q9ykskBI2pi5cwgEIACBAAhcT0j+hw/973L8//msHPm/7uMGAzLgcQae+fcPyoP/yyc6BMhWgvKf/9a/ln//7CPyp08+LH/yxLe5wYAMeJiBPz36HfmTx78l/+l/9Wsd5yNC0rtBCEISIYmQJAMdGUBIhlNYIRLj3S8ISUMyystKO9qKZrUlQhIhSYWk8QwgJL2b4NMSBCAAATcEricktxIjfK97NRuMYEQGyAAZiEcGEJJuRhcffCxCEhnVIaPiUOHHe3BX5YmQjLf4QmyGs38RkghJKiQNZQAhaVxGJbUqkPe9WRmKkPzgJJ3/QQACEDBFACEZjwvnCBD6kQyQATLgbQYQkt6NTBCSCEmEJBnoyABCMpzCCpEY735BSBqSUVQ1RrOq0ct+Q0giJKmQNJ4BhKR3E3xaggAEIOCGAELS2wvYCAF4kgEyQAbikQGEpJvRxQcfi5BERnXIKKoL3VUXxoEfQjLe4guxGc7+RUgiJKmQNJQBhKRxGUWl4GalYFJZICQ/OEnnfxCAAARMEUBIxuPCOQKEfiQDZIAMeJsBhKR3IxOEJEISIUkGOjKAkAynsEIkxrtfEJKGZJSXlXa0Fc1qS4QkQpIKSeMZQEh6N8GnJQhAAAJuCOzbt0+4iO3tRWx4wpMMkAEyEI8MXLlyxc1HLI/dIICQREZ1yKg4VPjxHtxVeSIk4y2+EJvh7F+EJEKSCklDGUBIGpdRSa0K5H1vVoYiJLk+AQEIQCAcBL797W/LH//xH3ODARkgA2SADJCBtgx85CMfkWw2G44P64i/Co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o1Ef9oAAAgAElEQVT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hwo/3oO7Kk+EZLzFF2IznP2LkERIUiFpKAMISeMyKqlVgbzvzcpQhKSNmTuHQAACEIAABCAAAQhAAAIQiDgBhCRCEiFJBjoygJAMp7BCJMa7XxCShmQUVY3RrGr0st8QkghJKiSNZwAhGfGrCrx8CEAAAhCAAAQgAAEIQAACNgggJJFRHTKK6kJ31YVx4IeQjLf4QmyGs38RkghJKiQNZQAhaVxGUSm4WSmYVBYISRszdw6BAAQgAAEIQAACEIAABCAQcQIISYQkQpIMdGQAIRlOYYVIjHe/ICQNySgvK+1oK5rVlghJhCQVksYzgJCM+FUFXj4EIAABCEAAAhCAAAQgAAEbBBCSyKgOGRWHCj/eg7sqT4RkvMUXYjOc/YuQREhSIWkoAwhJ4zIqqVWBvO/NylCEpI2ZO4dAAAIQgAAEIAABCEAAAhCIOAGEJEISIUkGOjKAkAynsEIkxrtfEJKGZBRVjdGsavSy3xCSCEkqJI1nACEZ8asKvHwIQAACEIAABCAAAQhAAAI2CCAkkVEdMorqQnfVhXHgh5CMt/hCbIazfxGSCEkqJA1lACFpXEZRKbhZKZhUFghJGzN3DoEABCAAAQhAAAIQgAAEIBBxAghJhCRCkgx0ZAAhGU5hhUiMd78gJA3JKC8r7WgrmtWWCEmEJBWSxjOAkIz4VQVePgQgAAEIQAACEIAABCAAARsEEJLIqA4ZFYcKP96DuypPhGS8xRdiM5z9i5BESFIhaSgDCEnjMiqpVYG8783KUISkjZk7h0AAAhCAAAQgAAEIQAACEIg4AYQkQhIhSQY6MoCQDKewQiTGu18QkoZkFFWN0axq9LLfEJIISSokjWcAIRnxqwq8fAhAAAIQgAAEIAABCEAAAjYIICSRUR0yiupCd9WFceCHkIy3+EJshrN/EZIISSokDWUAIWlcRlEpuFkpmFQWCEkbM3cOgQAEIAABCEAAAhCAAAQgEHECCEmEJEKSDHRkACEZTmGFSIx3vyAkDckoLyvtaCua1ZYISYQkFZLGM4CQjPhVBV4+BCAAAQhAAAIQgAAEIAABGwQQksioDhkVzQq/rBTOZ6Vw7pqbfs+6UfXopF8RkjEQXwODMt4/KGO7D8nYroObt75D1veRm+HrY4RktIXk+eKqtN/OFVdEb+3f0/tUQYaQAULSuIzyqipwT+akDGSGpT89LH3pYdmdHtq4Nf+v39djvHo+2vGOJULSxsydQyAAAQhAAAIQgAAEIAABCEScAEISIdkmJFvyrtu/IZB7Kh5HpqRwdqr57/msFC/NSPHKrJSu5qx/i5dnpXhxpikpW8fp4+jzrgwQkuGTVXYEosrH0RsfkdFPfN8SkOP7HpPUHUcl86lnJfNXP5D0vc/IxG1PyvjAoIze8H0Z/fj3msfufBRJucd8nyMkQyiqthGILdGo0nFkQz6qbLxUysvlUl6ultes25VS3vrehdKqJShbx7Yej6AMQb8jJCMt6FRA7koPyQ2pE3JjakgG0ifl1snTctfUWbl/+px8Zvq83JcdkTunzsitk6csWfmJ1Am5KT1kSUsEpXdS0Y2gRUhG/KoCLx8CEIAABCAAAQhAAAIQgIANAghJ5NSmnLow3ZR6Kvaud7s4I8ULpoTkhoQ8l7WkYzmzKJXsslRmV6Q6n5fa0rrUVotSXytZ/9aWC1JdXJdqLi+VqSUpTyyISsr3qyipnNzs+2vOA4SkeTllR0BaxwwMytiNj1oiUuXj9JdekfnBX8jS8dOy8qMLkv/5qKyfzFi5XxtOy+pPr8jyiyOy8NSQzA++I7mHfyZTf/NDGe8/JKM3PGJVVNp+7hBIvDi9VoRkCMTUNgKyJQ5VJLakosrHifK6ZCtFyVVLMl8ty1KtIiu1qqzVmze9r99bqJVltlqSyUpBxstrlqRsr6Jstc+/BnKAkIyckFSJuHNDQt6SOSWfm7kg35kfl6eXp+TFlRl5fW1O3llflDMbVconC0vyi/UFeX0tJ8+vTMsjCxPy5dxluTc7YklJlZMqNt0INR7rTmwiJG3M3DkEAhCAAAQgAAEIQAACEIBAxAkgJK8RMcmsnstalYSVmZWmwFOJt9VtaV2q82tSGs1dV2T5w29DRJ7PSml8XvR11vMladTqjk6/RqkqtZWi9fjS2NzmEq9koKM/EZIREJIDh2Vs56My1ndIsl98SeafeE/yP79qSXonJ0ajXJPSlVlZev6MzHztx5Laf7QpJncdlDjJvii8F4SkARFlQ0C2BGFLRF4srUqqvC4z1ZIs1ypSajj7LKpLQwr1miUppytFGS2vWZWTreVdW8/HvwHmASEZKRGn1ZC6HOvnZi7KwYW0vLaak6ulvFQcnovZalFOrC/Js8tZ+dLsZVGxqVWWiEl3YrFXMYuQdDJ641gIQAACEIAABCAAAQhAAALRJICQREZZlVPFKzl7gq/ekHJ6Ibh9GTeWWC2nFqwqyHqx4smZVi9UpDqXF0tMWs/BUq7tMhkhGW4hae0LedOjMvmZ47L4zEnRamEvvrTKOP/2mMwdfNsSk2M7D1rLu0ZB5sXhNSIkAxRQDkSkisGWLBwvr1uVjk7Fx3bn53q9ZlVOjpXXrP0mzzl8bYhLD3KDkIyEkOzLDMvO9Alr+dWjS5MyVl7f7tRy9DP944Afrebk63NXLTGp0rNXscbjehOaCElHkeVgCEAAAhCAAAQgAAEIQAACkSSAkERIWnKxNDFvK8CNal1UDhZ8X+402xSlF2ekMrsqjUrN1utzepCKyfLkkhQvTjeXciUPVrUkQjK8QnJs10FJ3f6kJQ11+WRfvhoNWX3rqkw+eLxZhdk/SLVkAMvTIiQ9EEseyzytilQZqftA6nKrTqshnZyfWjWpS79eLOWt50Q0BpgHhGTo5ZtWROr+j99dGJczhWUnp5ajY3V5ZV3y9YHpc3KT7keZ6U2uISWdc0NIOooqB0MAAhCAAAQgAAEIQAACEIgkAYRk4gVUVgoXpq1qQTsJDkZIbsjIKzlr6Vhp2HllvR/TqDes6sv395dMfCamBSEZTiE5etOjkr7naVl57YI0qv5I+vYzSYXnzNd/bO0rqUvDxqEKMczvASEZoICyIS5bMlIrF/P1avup4dt9Xc51sVaRq9YyrqtWxSRiMoBcICRDKyR1r8jd6WG5Y+qMvLI6Yy137NsJ2Naw/iHCN+ZGZSB9kiVcA5KyCMm2AHIXAhCAAAQgAAEIQAACEIBATAkgJJMun85lpXg1J42yvYut/gtJXTq1uVdkLV8K9LSrLq0LUnKaCskAKuF6kWK6X6Qu0br27nig50Ultyrzh9+xZCRS0l9RjZAMQDzZEJEqAFsyUpdo1crFoL90GVcVoa2lYpGSPmcDIRlKIdmSkXdlz8ob+bmgT0NZrJXlkfmU9KWHRF8LVY/+MkBIBh5xnhACEIAABCAAAQhAAAIQgEDgBBCSiRaSzX0TdS9Fu1/+CslNGalLqQb+1WhYFZnFSzMBLEnbFH/t+zaG6T4Vkv6KJ6dCUvdynPrr41IYmQr8tNAnbJSqMvfo2zLePyhjfSzf6rT/7B6PkPRZOjmQkSokJwzJyNZJrlJydENKIiR9zgZCMpSyrT8zLPdkz8rP1xZap0Xg/y7XKvLw/Ljo/pUISYRk4AHkCSEAAQhAAAIQgAAEIAABCMSMAEIysUKyuSxqOb0gKhntfvkqJDeqNetrwVZGfuC9NxrWnpWFc01ZGyZJGORrQUiGR0iO7T4kqf1Pyvpw6gNRDfo/tYU1mf7yK83lW9lT0pflaxGSPksnm0JSqxJVBJqojLz2vF6rVzeWb10RpKSP+UBIhk626Z6Rn5w8LW+sBV8Zee15uFCtyD/Oj8qu9FDoOMVJklIheW3y+D8EIAABCEAAAhCAAAQgAIH4EUBIJlJINmVkaXxe6kVnlYi+CUmVkRdnRJdNNf3VqNSkNDEvSZaSCMmQCMmBwzI+MCjLL5wVzaXpr+LlGcnc/6yM7T7oi5CzW0kY1+MQkj4KJ5syUisjL5byslRz9tno57m5UCvLhRL7SfoqZBGSoRJtA+lhGciclO8vpMT8J1/z7E6VC3JfdkT601RK+iVBEZJ+fpLQNgQgAAEIQAACEIAABCAAgXAQQEgmTUhq5d+5rGhlZH297DiF/gjJrBQuTFuViY5fkC4nWW+IVlXWlgtSnV+T6nzeul9fK0ujZr/6s/25a6tFKV7UZVWTWSmJkAyHkNSlWnMP/0w0y26/9NxtNBpum5HVN69I6rYnhf0kvc8IQtKskGztG5mtFKXmwbni+mTbaKDaaEimUrD2k/RVytmUtrF8DQjJ0AhJ3atRpd/fzFyQ6arBFTOuOYH1PHx1NYeQ9HEvTYTkNaHjvxCAAAQgAAEIQAACEIAABGJIACGZCCHZlJC6/1zx8qxUplekUa72FGe/hGQ5tdCTPKznS1KZWpbilVlLahbOTln77KlILF7JSSW7LL3sR6kiszy5lNgqSYSk97LJcVVf/6C1VGtpNNfTuaoPKmcWZfWnl2XxB6dk/vH3ZOHoCVl6/ozk3xmTyvRyb+02GpL79s9kfKN60/H72hMCtiF9DQhJs0JSl2odK69JsdHbH7LoCaUiU5d6zderslqviu4DWW7UpS7u/hhA27tSyotK01gKQdPvCyEZGiGpS7XeNnlK3lyb7+0zSsQ639LldTlXXJXhwpIl81Xq6znp5muxVpGvzF5BSvokJRGSbtLJYyEAAQhAAAIQgAAEIAABCESDAEIyNkJSK/k2xONGFaS15OjIlCXVildzUp5altpKUcRF5YfnQlKXar0003xdTs6ZRkOqC2uWdFTR2lxetb2acZNFaXTOeft6YXm5gJB85RV55ZVXZMeOHVveDnz4o7K6/zjLd/oguEZvekQWHn/P8bLKehrpHxys/OSSZL/4klXJOPqx78noJ77fvH3suzL+ycdl+quvSf7tMZG6c1FSuDAjqQPHZGwXS7d6KWQRkuZkm4o+veV6rMhSEanLvE5VCpbUVHl4uZS39qJMlwuiVZf683qPn78qNLWNkSJ7SfoiZBGSoRCSrerIh2YvSaXHc+VscUWeXMrI381ekk9nz8mBqTPy6eyIfHn2snxnflxeWJmR6UrRyYjz/WP10/K99UVRaaqv1a+lS5PaLkLy/ahxBwIQgAAEIAABCEAAAhCAQGwJICRjISSzUrwwbYk9rYBU+agSTvdBLE8tSXUuL7V8yZWIbJ0B3grJpkTV5WMdSdINGanLvNra51ErQ6/MOl72slGqSmlsLpHLtlIhabiKb+CwVR2puXX6pX90sPjsKZnY95iM3vCItQdlhzTrH5SxGx+R1P6jsvTCiOMqYl0meeYbP2m2PTCIkPZISCMkzQlJrY4cLa9ZFY1OzzldynGmWrIqF1UYalstwakVWvp/lSS6N6VKRa2g7OVLq7PYS9KnjCAkQyHX+jNaHXlaXs33tjLAW/kFuTc7IjekTsjO9JAlDnX5VxWIu9JD1vd3p4fl73NXZKiwJJUeqqGnq0W5L3vO2uMyqeLQr/eNkOzlk4HHQAACEIAABCAAAQhAAAIQiBYBhGTUheSFaSmnF61qQa3o070PdT9F3R+yXqr2VP20XYQ9FZJWdeSs1Fcd/KV6o2FVO2pVpaP9HXXfTF0WtuLgQnC9Ye1raUt6Rj1H17x+hKRZITm2+5DMHXpbag73edXfAfOH35GxvkFb1YvWPpA3H5H5I+9Kbc3ZXl3rZyYldcdRW8/TIUQ9Enhxaxch6ZNssrEcqEpDlYVOl1bVysjZaul9Abld9Z5KShWWuixsL1JSl5Idt5ahpEpyO849/QwhGQohqbLwr7LnZaFW2W4ouuXPtHLxrqmzsjs9tO170crGm9JDsn/yjPy4B/GpyzAfXkxLX5fn8UvaxbldhOSW0eabEIAABCAAAQhAAAIQgAAEYkUAIXmNiClE6v9ZKV6cluriemCh9E5IblRHZhYdVUfqUpRW1aIuS+ukr/T4C9NWtagTWLWlwsaelNPOns/JawvhsQhJg0Jy4LCM7XxU1k6knETVOlb3h1RJ52gp1b5D1vGrb1wWqdnfO09/F8x89TUZ7x9s7ieJZHRdKYqQNCMkVRReKuVl2aEE0eVX56tlqzLyvM2lVFtScrJSEK2sdPKlR7Nsq08ZQUhuK/GCkGADmZOyL3NSBhfSTk4LaxlkrUR+IHtOVGjaea0qJXemhuS+7IiMlZ2PobW6kmVbvV+yFiHpKPocDAEIQAACEIAABCAAAQhAIJIEEJIhlEH2RduGkFxYCyx8nglJrY68PGvt02j3xesykbr8bM8ViyNTVpWkk+Vh64WKtRyu/T6Jh7hESJoUkoPWUqpa0evkS/dUnfzr5y2Z6ahycOCwjPcdkqkHj0t1Pu/kKWX5lfMycesTMt7Hsq2OmF9H3iIkfZJNXSoktTpyorwuZYfLN67Wq5bI1Mc7qcpTKanHL1TL4kxJisxVy+8vCevkOTm2S7YQkrZEnh3Z1+sxKvjunDorpwpLjj6HdCnjz89cspZkdfLce9LDMpAZln+aG3O8VHOqvC6fnDzNPpIe76OJkHQUfQ6GAAQgAAEIQAACEIAABCAQSQIISYSko+B6KSR1n0ttz+5XvVyV4pWcs6Va2/tXJeiVWdGqx3qxYutWWylYe3I6Wh62/Tkjeh8haU5I6nKrM1//iePK58VnTsrEviNiLcN6HeF1XWmmVY67D8rKaxccLWtcGp+X9J3HnFVkOn1tCToeIdlFGnURi71KN11GdapScCQHdWnX6WrJ2huyl+fV50xVCo73sLP2kSyuWkvE9vK8POY6GUNIGheSusej7v84XyvbHRZKQxpysrgsfZmmXHQiJPVYfU5d5vVscdX2c+qBk+XCxj6S9ioynb6upB6PkHQUQw6GAAQgAAEIQAACEIAABCAQSQIIyYgKo2bFXlQrJDeWa51y9lfwtZVi79WRG/1cvDBtCcbSxLyoTNnuVtZjxubE8X6Vkc5Us8ITIWlQSO46KEvHz0ijUrX9oVIvlGXqcy/I2E2P9r5saP+gTH7muFQX7C9fp38kMPU3z4vueXld2ZkgoeiWAULyOrLIJxGpck6rFbXCMVd1todqsV6T8fKa9dheJJ8uMTlaXpO1uv3zXH8h6LKyl0t5hKTXmUBIGheSuifj52cviv0/UxNrL9aDiymr0rEXidefHpbbJ0/LSysztj9v9cCZSlE+P3up5+ft5bUm4TEISUcx5GAIQAACEIAABCAAAQhAAAKRJICQjLQ8iqiQ1ErFSzNSXSrYPmkatbpUpldcC0lL5Op+kk5u5x3uVxnpTCEk3UolV4+39o88KPm3R22fG3pgaXxOMp9+1vlyre2ycGMvyHJ60dFzzx18W8ZvPiLj/UhJV32/57AgJE0IyRVr2dUlh/tHaqWiyszW8qtOpaQ+TvetXKlXHJ1v+XpVrloiNHhWTt9jpI5HSBoVkrqn497Jk3JwwdneydOVotyTHelZDO7JDFvPe3jR2b6VC7WyfGNuVFRoJkEUBvUeEZKOPg44GAIQgAAEIAABCEAAAhCAQCQJICQjLY+iKyRLozlHS0M2ylUpXXW6XGvyRKJXe11SIWmoQtISko/K+umMow+UtaGUpO9+SsZ2uZCCKiT7B2X99KSj587/fFRS+5+kSrJd7vZ4HyEZvGTT6shmpWLNdu7rjYZkK0XRZVd7lW6tykwVG06+tKJSX6/TfSt7fZ2JeRxC0qhY688My22Tp+XV1Zzt00GXTX5nbVH60ydlwMVehrvTQ/L/5a7afl49UP8gQfeeREie9DQ3CElHMeRgCEAAAhCAAAQgAAEIQAACkSSAkERIOgquN3tIZqWccVaFVc+Xttk7cqPicWRKCmc3bnpfqyBb39N/W9+LdJ83Kxi9Eo/Xa6d6KSeX3jktr7zyinXbsWOHbHU78OGPyur+4yzX2aOA6qioUyG5+6BVQezkxFx++ZxM3P5Eb/tHtl77wKCMDwzKyqsXRGr2F80rTy5Kxq0Mbb2GhP+LkDQjJMfL61JsOMh8oy6pcsG1FFShOV91JiRX61W5Usq7fu7EiEa7S7siJD0VS04r6lTs3TF5Rn6xbn9sWKrX5OnlKdHqSr05fc7W8TvTQ/J3s5edfOTKXK0sX81dQUi64N7i3/4vQtJRDDkYAhCAAAQgAAEIQAACEIBAJAkgJCMtpzYqJBft7/nmNqXuheTGa86t2n8p9YZUZrdYrnVDOOq+kLoXZHlqyVrWtTK7KtX5vFQX1qSay0tlZkUq2WUppxekeHm2KSZVTiZwKdbrCchrv4+QNFUhOSjjtzwmpbF5++eHiCw9MywTtzzuiZBcODYk9aL9ZSTrxXJzudhdBxHTLoUqQtKMkJwor0vJgZAsNNztH6kysLXcq1ZaOfnSPSR1qddel4pFRF4nYwjJnoVeu1Dq9b4KyTunzsjQuv29xdfqNTm4mHYtJPvSw/KPc86WSZ+uluSzMxd7Xiq2V05xfxxC0smnAcdCAAIQgAAEIAABCEAAAhCIJgGEZNSF5IVpqUwtS22l2NOtvu6sOsO1kLT2j5yVmpP9Iys1KU/MbwrEjf0fS2NzloCsLq5LvVCRRv36FS6NRkN02VflpMKynFqQ4sWZppxETApC0pCAvFZgDQxK6o6jUkotOPpEWX5pxLMKycXjp6Vertp/fl2+8vMvsmTrtX3Zw/8RkteRRXar3Ho4Tpc+TZXXpexASKoIae7j6G7JVmsPyZqDc21jqcgLpd73rkRIXidjCEmjQlKloArJM4UV2589Wi38T/NjroSkLvW6L3NKHl90tkz6ZKUg92bPISSpkLSdVw6EAAQgAAEIQAACEIAABCAAgSYBhGSkhWRz+U4Va1r55+h2adZaFrKcXhRp2D8dPBGSV3LiRITWS237R6rQvDhjich6wZlMbX+XKierSwVLTFqVkio5Y5AFr94DFZKGBOXAoEz0UCGZf3dcUncfcycFN5Zszb89JtJw8ktBZPZbbzSrI7WNHkQcj2nmDSF5HVnUg2i0K9502dRMpSC6L6Tdr3y9KpddVinq8zoVofr6ctWytVwrFZIeZwUhaVxI3j11VnT5ZLtfhXpNHpq9ZO0f2euSrbp/5F1TZ+VkwX5lpr4+3cdVReZAZtgot7hVTFIhaTf9HAcBCEAAAhCAAAQgAAEIQCC6BBCSsZBQKtMc3jaqDMvj84ELydJoTlRs2v3S5SN1WVbdE1KrImvLBZG6/YvH2z2PJSbn8qKvqTCClGwJTYSkOSFp7SF5eXa72Hb8TP8YIXPfszK289HehaDKxL5Djvev1D9oWDg6ZC01O96HkHQjVxGSHksmGyJTKyTHy2uyVKuIVlytdLnpMTPVkrSWXbUrPtuPU5mozzvncP/IujRkslIUlZnt7XHfg9wgJI2KNWsPyakz8uLKtAwVlrreThaW5Y21Obk3O9Lz/pEqMXelh+RLuctSbNQ6Plev9w09D99cm5fdaWSk10IUIXm91PF9CEAAAhCAAAQgAAEIQAAC8SGAkIyFkGxWSrZkkv1/s9ZSqEFXSOryq06+6mtla2lVlZG6NKsfX/oc5YmFDSmJmERImhKSh2Xspkdl/eyUo5jXlosy+eBx67E9C7H+ZnWm7rfq9GvltQuSuu0JGUNI9i6E9xwWhKQHYsmGhGwXeCoHL5ZWrYpHrXq0c3O7h2NTgjrbt1LPyfV6TcbKa5bMbH8P3PcgNwhJo0JSxdbezEk5MHXGqljUqsXtbndPjciBqbOyN3Oq59et1ZF3TJ2R99YXHX3k6R8lfHd+XHSZWa+FXNLbQ0g6iiIHQwACEIAABCAAAQhAAAIQiCQBhCRCMsAKyWYVZ3nS2dJYWhFZvDIrKg39/NJqyXJm0arEbFac9ip6o/84hKRBIbnroKy8fklkmz1RtzoP5h5925JhYz0tm9qsjpz9xzekni9t1fy231v7xaik9h91t2QsS70iJB3KRK9EnEpJp7den1tl5JVSXtbqzvaO1BNwoVZ2VZnZ62tOxOMQkqGQa/2ZYdFqyW43lYF6TK8Cry89ZC25+sOV6W0/27b64VSlKPdMjVhLxfb6/Dzu5JZ9h5DcKnF8DwIQgAAEIAABCEAAAhCAQLwIICQRkoEKSV16tTLtoAKr0ZDaalFqK4VAzrxGpSYqTHV5WPuVptEXkNe+V4SkISG557CM9R2UucFfSH3NmRgsXc1J+p6ne1u2Vasj9x2RglZmOthLr3VSrg+nJHXA5R6WCEmEpCEhGZRwUxl5sZS3lodtnTt2/602dLnWAsu1+pURhOSWgiiO4kxF5kB6WB5dnBDdh9LJV1Ua8no+Jyo048jG9HtCSDpJI8dCAAIQgAAEIAABCEAAAhCIJgGEJEIyeCE5u2L/bPHGt80AACAASURBVGk0pFGzv9+k/Yavf6RWSpbG56VwbiqxUhIhaU5IjvcPSvbzL0o1l79+SLf6SaMhs998Q8Z2HZSxfid7OQ5aS73O/sPrUl/vrQp5fWRK0nciJHteLndDxrJkqwdLb/olrFy2qzJSqzBz1ZLoHnROv3SPS7dLxQYlXiP5PAjJRAg2lZE7U0PytdxV61x0eh5OV4ry4PR5S2ialndxfH6EpNNEcjwEIAABCEAAAhCAAAQgAIHoEUBIIiSDFZIXZ6TiVLQYOK+0KrN4aUaSunQrQtKgkBw4LBP7HpPi1Zzj5Os+q1N/+2KzStKOlBw4LGM3PiKZTz8npcszPVVH6ossXp7dEJIHXe2h6FboRf3xCMl4CkmVkSoT56pl0UpHp1+VRkPSVEday9X6JjsRkrEXkrpnpArJ7yyMS6q87vQ0lGqjLrrE6y6qI33LCkLScSx5AAQgAAEIQAACEIAABCAAgcgRQEgiJAMXktX5NU9PlEa1blV2tZZ2reWLUi9UepYr1ourN6SSW03s0q0ISYNCUpdt3XVQln54RhplZ8vJaXZVpE9/6RUZ23lQxnZvIwj7DsnojY9I9u9ekvUzk67Ol/L4vKTvftp63VGXgiZfP0IyXkJSKyJVRo6W12S5VumhLrL58awiU0WctuebkEt62whJ3yST6Uq+PZmTlkS8bfK0PLeSlcVapacxqJ5/90ydpToys/X+j170M0Kyp2jyIAhAAAIQgAAEIAABCEAAApEigJBESAYnJM9lLVlSXXT+l+lbnVW632N1Li/lzKKURnNWlZbKmOKVWdFKscrUktRWils91Nb36sWK1VYSqyQRkmaF5Hj/IZl84DmpzDjYb7Ut1eX0osw+/DMZ33tERj/xfRm94RFrWdaxmx61JOTox78nE7c8Jrnvvinl9ELbI3u7q/uuWvtX7tpGgLJHZNfqUYRkfIRba4lWrWx0uk9d+1m4UqvK5VLeEpvISB/zgZCMpZDszwzLzvSQfGb6vPx8bb6n5ZL1fJypFuWh2ctUR/ooI1VoIiTbf/tzHwIQgAAEIAABCEAAAhCAQDwJICQRkpEUkvVC2RIphXNZKYxMNSsZ9f757Ob9s1NNAaoVmXXny+Q1tEpydrXZfsJygpA0LCT3HJbRXQdl9WeXe8quflxVF9Yk/9aozB9+R2b+4Scy/eVXZPqrr1n7TC48+Z7kf35VtKrYi69yaqEpJLeryERIIiQTUIWnVVQjxRVLIs5WS1Jp9L4HsopMra5UuYmM9FFGai4RkrETkrtSQ3JzprlEqy6Z3OtXvlaV786PIyN9lpEIyV4TyuMgAAEIQAACEIAABCAAAQhEiwBCMmGiqfCB95uV8sR8cELy/EaF5IKLJVsbDavqUSsgLRH5gfczLR98f9NNOXlhWqq5VWnUnF8Yrq+VpHgxeXtJIiTNC8mxvkMy9TfPSyXbW5Vk66OoUa1ZclKrGLUtryqUW+3rv1qZnL7rmIztPtRVuplcEjXsz02FpM/SyWch2qqK1P3pVuvVnpZobZ1Xa/WqjG/ISJZqDSAXCMnYCMlWVeQD0+fk1dVZa7nk1nnl9N/5WlkeXUiJLvuqNy+WJaWN63OkQtJpQjkeAhCAAAQgAAEIQAACEIBA9AggJLsJrVj/3ICQvDhjLbPa66mie0MWL8/ak5GtvtuonKzknP+FvC4Lq9VfViVmq70E/IuQNC8kVZ6N7XxU5h59W3T54DB/rZ/OSOrAUYSkyypQhGQA4skHKdleFZmrlqTsoipSz/OVWkWuIiODrQpFSMZCtu1KD1ni8HsLE3KxtOrqY3OiXJBvzF2V3elhGUBGBpIPhKSryPJgCEAAAhCAAAQgAAEIQAACkSCAkEyAXOqoGnz/PZsQktNSyfV4kUiXUJ1ediYjW+91ZEqKV3NSL1WdnZitZVstqblFBWar/Zj9i5AMh5AcHxiU8ZsPy8pPLjnLrcujdV9WJ+dK/t1xSe0/KlrVGfYqxDC/PoRk9ISkykitjJzwoCqy3mjIQrXMnpE+SOOuS94iJAMRTn5VB2r1osrIe7Mj8srqrOjeq26+zhRW5Aszl+Sm1AkqIwOUsQhJN6nlsRCAAAQgAAEIQAACEIAABKJBACEZM5F0ffm4lUwzICQvTEtldqWns6O+Vt5YPnWr99Lte1kp9PjcteVCbxI0wtlCSIZESGqVZN8ha3/G1Z9d6Xk/SScn3Nq7E7L07ClH+0uuvnlFUrc/iZCkQjLYqjYT4qrtOVVEahXWdLUoJZdVkdVGQ3TPSW2PPSMNiGmEZGSF5O70kPSlh+Vrc1flbLG38WXrM1J3G39rbV4emD6PjAxQRLZENUKylUT+hQAEIAABCEAAAhCAAAQgEF8CCMkISyNn8nErYWdISE473xOvUa9LZXrF3dKpI1Oie082yjVHZ3RThG7FL77fQ0iGR0i2lm5N3XlMll86J7qMsF9fhfNZyXz6WVl4algaDqqJl18akdStT8h43yAVki6kJBWSBkRUm2DsWkW3cWyrKnK0vCZLtYrUXe0WKVKs12SyUpBmu9FgYJdVZI5DSEZOSLaqIm+fPC1PLU3KTLXo6qMxX6vK8eVpOTB1xqq2bEky/r3+no9es0FIuoowD4YABCAAAQhAAAIQgAAEIBAJAghJhKQ4uZbaqNabeyqez0pvQjQruhyk069GuSqlsXlRYdLb805bMlP3n9SKRydf1r6VV3PunjtiOUNIhktIWlJy10FL+i0eG5LKbI/LHm8T/OL5aZn6m+dlbPdBWX39skhDa0XsfDVk7tAvZPzmx8RaYtaFkAvzcqpBvDaEZPhlnFYvqjhUgViou/vjABWZKjTHyutWm9puZARe3F4rQjJSQrI/M2xJw7+dvSi/WF+UqssKZT3vvj0/Lnszp0QrLr0WbbRnT2oiJO2MuTgGAhCAAAQgAAEIQAACEIBAtAkgJCMminqWcVu+z6ArJJtSsDQ+7/is0WotlYmuhOT5rLXka3U+7+j560WVoXPuqjO35B/eCkuEZPiEpCUldY/GgcMy/ZXXZPWnV6S+XnGU5a0Orq0UZfnlEZl84Acytuugtexq4ezUVodu/b2GSPahV2RsN/tHupWWCMnwCrlWVeTlUl7mqmXRJVbdfGlVZLZSlIulvIxsSE5kpMH+R0hGRsL1bQjDRxYnZLy85uY0lNV6VV5cmZG/spZoHZKBzHBkOMRRciIkXcWZB0MAAhCAAAQgAAEIQAACEIgEAYRkxERRLITkaE4atbqjE6ReKG/ISBcVkhvVlbr0q5Mvrc4spxYQkjt2yI5rbgc+/FFZ3X+cZTqDrAocGJTRGx6R1G1PSu47b0r+7VGpzDjLtOa/urgm6ycmZPbhn8nEzYdlbOejMt4/aFU5ltP2q5hVimY+/ZwlM90KuaQ/HiFpUEhtU/HXkpFj5TVLYDj5/Lj22M2qyDVrr0j2iwxJnyMkQy/idInW3elhuWPqjLy0MuP6XNTzulUVuYuqyFD0P0Ly2k8M/g8BCEAAAhCAAAQgAAEIQCB+BBCSCMlgl2w9l5Xi1ZzUi84qu2qrRW+E4DnnS8YiJF/pEJEtMYmQNFdJOdZ3SEZvfERS+4/K9Fdfk4WjJyT/zpiURnOWoNRzRpdY1j1TtQpSpaVWJ6+9NyGLTw/LzNd/LOm7n2qKSK28VKnaPyiZu5+W6pz9KuJSaqHZzi4qJN0KVYRkSORUm5xUaaG3tAdLtBbrdaoi29iGqiIUIRkKIXW9qj+tXFRpqJWMukSrm/rk/DVVkbr86/Wel+/bW2rVK04IyfhdaOAdQQACEIAABCAAAQhAAAIQuJYAQhIhGbyQ1H0c88Vrs7jt/1WoFM65qY7cWB51ZEqcVH/pi9LlYlXkuFsuNrzLs25VdcuSreZEo1Op1RKTVtXkgaMy9bkXZPorr8rsP70uc99/S3LffVNm//F1mf7qqzL1+RclfdcxGbvxERn9xPc/uMzqQLM6Mvfwm1JfK217Prb/MP/uuKT3P/nBtoKsGI3RcyEkwyUkW9WLurRq2cUedSpPVmoVGS+vUxWJkER+ZZxJLpWRfelheWj2srXHavvnj9P7WuX88MZekVRFOusHr6Tjdu0gJJ0mmuMhAAEIQAACEIAABCAAAQhEjwBCEiEZvJC8NCPVBWf7/nizZKtKwaxUssuOzlSt5tSqM4QkS7Y6lYVBH6/7OOrSq1o5qYJSpaN10/s3PmL9zNrrcWAL4apCsu+Q5N+6KlK3X3+y8MQJmdj3mIz3UyHptr8RkuERkueLK5b8mKmWXO0XWWnUZbZakkulvCUjtdoyVJWBvJ5mf1AhGUpRqjJSKxi/krsi6XLB0dit/eCaNOTNtXn53OxF2ZkastrcTozxMzOyEiHZnlruQwACEIAABCAAAQhAAAIQiCcBhCRCMlghae3jmJXy5JKjM0qrFItXZl1KwawUL047Wo5SX2S9UJHiZbfPTYWkW1nD47eQiF5WB/YPSur2Jx2dm7qc8dTnfkh1pEf9gJAMh6xrScPpatGVjFyrV62lXrW9VrUlMjIcfdzRDwjJ0AlJqzIyMyRfyl2WTKV3GTlXK8sTSxk5MHVGdqZPhO59Ij835SdC0tHUiIMhAAEIQAACEIAABCAAAQhEkgBCEiEZsJCctpZeLY3NSaNWt33SNCo1KU24XDZV96+8PCvVJWcXtuprZSlciJZQ3GoZViffY8lWn+WfDYE1etOjG9WN35fRG7rcbnzE2v+xZ2mrFZP9gzLztR+L7j1p96t0NSfpA8dkbPfB5h6UNt5Xz68xAW0jJM3LqpaM1GVaqw37lcLt50xdGrJQK8vV8hpVkVGpwERIhkrU7ckMiwrJz89espY6bj+/nNwfKa7I1+auSt/Gsq/Iv035F0YWCEkn6eZYCEAAAhCAAAQgAAEIQAAC0SSAkERIGhGSKgad7FPXqDekklt1t4/kyJS19Gq9VHV0ttaWC+6eN4IZQ0gaFJIby6nmvvVTmX/ihMwffmf725F3rX0itbpR95PsSfhtLNe6/Op5aVTt/6HA0g9Oy8Qtj7uToQkQjXb7BCFpXkhqJaMuDalLrfbyVWs0rCVaL5SoiuyoQgyznERIhkpI9qWH5N7siOh51OvXO+uL8sD0ObkxdUIGHO5bGUZZl4TXhJDsNe08DgIQgAAEIAABCEAAAhCAQHQIICQjKIucVLptf2xWyhPzwQvJ87p06oxUc3lHZ4q7pVOzoiwq0yuOnlP30tPHFM41H789z/hUUSIkzQpJFYvrw2mrilgF+ra3cs2qapz+u5dlbFePlYq6XOv+J60qZNsnSKMh0w+93JSgW+1JiWh0LIcRkmaFpMpIrWos1Gu2T4P2A9+XkSzRGr19MhGSoRGSfelh2Zc5Ja+uzrafXo7uv7e+KPdmz8rO9JDsQUaGpm+7SVWEpKOYczAEIAABCEAAAhCAAAQgAIFIEkBIIiQNCMnmsq3l1IKzk6bRsCRmYWTKkouO5OBIVnR5yXqx4ug5de/K0vg8QnLHDtmxxe3Ahz8qq/uPOxYvdivGEnncwGFLLK786KKjc3Pp2VMyse+xHqokB63nWzg2JLo0st2v0mhO0ncd612CIiw7zhuEpDkhqUu1XizmraVW7Z4D7cfVGw3JVctWRRf7RZrrx56rMhGSoZBWA+lh63U8PD8upYb9z6P2c/FUYVnunz4nu9JDoXhP3SQcP99cRhYh2Z5k7kMAAhCAAAQgAAEIQAACEIgnAYQkQtKR9NDlHFUkFs67rBjU/RyvzEq9UHZ0ZlmCcDQnjqSkVd2Ylcqs86W/dP/IorV/pMv3G7GcUSFpsEJyz2EZ231I5g6+LbV8yfb5UZ5cksz9z8nYTodVkrsPyuT9z0klu2z7ufTA3PfekvGbD8u4LveKXPSEAULSnMhSiThZKYpWOTr90j0j56tluVjKW3tG9izFwrykadxfG0IyFPJOqyM/nT1nnYtOz0M9Xs/jv5o+b1VGIvo2RV9UWCAke0k9j4EABCAAAQhAAAIQgAAEIBAtAgjJiIkiR1WBXd+bqSVbdWnTjSVUp5acnTGNhrX3pFW1aKdScmOp1crMiqPqL31R7+9baed5urKO1nKuCEmzQnK8/5BMfua4VGacSfSV1y5YezraXrp19yHRvSfX3p2QRt3+nnnFq7OSvuspqiM9FrEISTNC8lxxVS6X8rJad7a/sH5OqMCcq5ZEKyzPFlcsIaJSxM+bPhfS02MGCEnjQlKrI3Wp1qPLk87GhXoeSkNOF5flU9kR+cuJd+Wm1Anfb7upwPQ8MwhJx9HnARCAAAQgAAEIQAACEIAABCJHACEZM5HkTFiaFJLNZVuLV3Kie0M6/dKlV8uZRSmMZDeWU1XB2api3Lh/dkqKF6elOpe39uJz/ByFilXFudlutKSisyx88L0hJA0Lyf+/vXv9kesuDzhuiYoW2qpIDXlR9R5VRRRFEUjQF6j9F9o3hVcUCEmcBBUESVTaqnGR6EUIxAukqkIQJ3YI0EAqoEBNQgATkxRImtiO48Re22uv1+tbbK+9673+qjPrzeUcn3h2POc8s7/zsTRyZrK74/M5z2Bmvnlmis9kvGVrOv/zQ2vaYC4+a/Lk1sd7ofBKUXLsxnvTwQ9/OZ15eE8vvq/l8TH1he3pQPFntB05lM3I1Q1TQXLIkanPcLfr0nZk8bara/01t7yUji1cTIfnZ9LR+dk00eBl9efvu3i+F0BFySHOiyA59Li01q28my5tRxaPp7X+ml1aTI9MH0//cfJA2nzqUKOXey/9/E9PPZ82jq+/LcS1npc2v16QXOvk+3oCBAgQIECAAAECBAisPwFBUpBcU/AY2lu29twvbUmu8a0iVx9mxefdFbGxeAvZ2b1TK0Fy98rnSxZvB1sEy8WzMykN8CJzWlpO8yem08yln3c1cW89fq8gGRwke2/bel86/oXta3rb1uKxsXDqfDr9zafToY9+Le1//+beW7iO3byl99mSYzfdl8Y+eG/a/4HNaeJT30nnfvxCKh7Ta/k1+/xUGr/TduRqRBzm74LkEANTnzGy2DYstiPPLK79P4wpHjfFhuT88nLv9+Kfm74U93VkfiYVEVWQHOK8CJKhQXJ1O/KB04fX8tfRS1+7sLzc+/zX6aWF1PTl/KX7eOTc8VRsSd56WJQcVrQUJF8aaf9AgAABAgQIECBAgACBbAUESUEyMEiubkmu/bMkX/mIXJ5bSEvTF9PimZm08OKF3u9L5y+uObS88mcWG5gX9x1/xdblqzcI12NkXMufWZCMD5LFBuLBj341FVvEa/21vLCYLvzsYDp+z2Pp6L9+L43f9WA69LGv9d4GdvJzj6TTDz2Virc9XuuvpQtz6djnH13ZjLQdOdTtyCJsCpJDDEx9Bski7I3PzaQiaKyXXxOC5PBjrCAZGiSLsHfXxM70wsXp9fIwTD89f0qQHHKMFSTXzfj7gxIgQIAAAQIECBAgQGBgAUFSkIwNkr23WT2a5sZPrfkzHgee+it84/LiUpqfePHSW8F2K0SuRktBcgSCZLEl+aH70vEv/iQVIXCQX4vTs70N4pmdR9KF/zvcewvi+cmzqdgAXvOv5eV0+htP9SJcsXE5zM1AP2tl3gTJ9oNk8VmPg7xF5JofP0P6huW0nATJBuZEkAwLksWGYREkPzm5J11cw2cZD+khNfCPeez8SUFSkBx4fnwjAQIECBAgQIAAAQIEuiogSAqSwUGyCH4rn/nYCyXRWypLy2nh5HRaCXOrn0nZvSgpSI5GkOx9TuOt96dzP9k3WEQc4t9s5378fDr4ka+m4m1fBcRm5kOQbCA0vcamZPF2rXsvTqcXB3y71iE+vPr+UYJkQzMiSIYFyY2Hn0y3H34q3XPyYN+Pg1H4QkFy+G9Va0NyFCbbn4EAAQIECBAgQIAAAQLNCgiSguQIBMmVt26d2TPZ+/y7Zkf+tX/64tnZNLv3WKe3I4sYK0g2E5wGCXlFADz8j98c6C1WX3va+/+3xUwc/vuHehubgxyD7+lvngTJhmJTTZQstiMPzJ1PM0uL/T8Ygr9SkGxoRgTJsCB5y/iT6WMTz6Tt02t/G/HIh6MgKUhGzp/7JkCAAAECBAgQIECAwHoVECQFydEIksV52H00zT4/lRbPzoQ8nhbPza58buTu7m5GesvW/sJR24Ft7MZ70+Rnvp/mJs60/tiYfe5Ymvjn76Sxm7asfHbkraNp1PY5aeL+BMmGYlNNkCw+P/Lw/ExajN7MX8OjWpBsaEYEybAgWbxd698e3ZUOzF1YwyMh/ksFSUEyfgr9CQgQIECAAAECBAgQILD+BARJQXJ0gmTvXKxEyYWT59PyIJ9zN8hjcDmlhdMXep+vV0TR1SjX5d9tSI5edBv74L1p8rPfT/NH24uS53bsS0c++e3e27SO3bLVW7U2HGMFyYZi02sEyYn52UH+1gj7HkGyoRkRJEOD5N8d3Z1OLgz2WclRD0ZBUpCMmj33S4AAAQIECBAgQIAAgfUsIEgKkiMWJF9++9YivCzPLTT6+FpeWErzx6e9TWvpcSBIjl6QPLBxaxq78b40+en/SReeGm/0cbE0M59e/NYz6dAd/5mK7czivpvYCPQzXz1ngmRDsakmSO6cPZuOCpJpT41Pp24XJMOC5IfGf5H+YXJ3mllaavTvtWH/cEFSkBz2TPl5BAgQIECAAAECBAgQ6IKAIFkKMd3aijua5g6eHL0gWZyTYlNx99E0d+hUKj7XcejbksvLaeHMTJobP5Vm91y6v07PwuSrNkMFyVeHopEJZxvvT/s/sDkd/sRD6fRDT6WFE9ND/3uqeIvWE196LB247csrnxm5cUQtGt5WjDjngmR7QfLZ2XOpeMvWYwsXh/4YavIH2pBsaEYEydAg+U/Hnk1LabnJh87Qf7YgKUgOfaj8QAIECBAgQIAAAQIECHRAQJDsdIRaCX5rmvPl5TQ3fjrNPNvGW5uuRMnicyXnjpxOC6fOX/XGZLERWQTOuSMvrmxF7ppo6VheHfxGPXwLkqMd4YpNyQO33d/7XMkz334mXTxwck0P4/IXL01fTNNPjKUTm3ekI5u+tfJ5kTdvsRXZcvQUJBuKTZfZACyC5O7Zs+vubSKLx26x1VnE1E5tMF7mHA71+AXJkCB56+Gn0s3jT6bPTL1Q/mtp5K///MLpVHz+ZXEMt7kMxeDjMwfTO++4LW3YsKFy2bRp08jPhD8gAQIECBAgQIAAAQIECFxZQJDseJAsYl/x1qj9XuYmXkzF97Qa1IptyV0Tafa5yXTx4Mk0P3W2FxWLt5Us3tJ1ebH+bb6KzcriaxbPzKT5Y2dXNiJfmHppA7PV41hHsyZIjnaQ7G3v3bI17X//5l40nPjUd9OJ+59IZx95Ls0+O9n7TNS6//lfnlvs/fvedvDuo+nM93anY59/NI3f9WBv+7L4rEpv0Rpz/gXJ9oJkEbOKKHlg7kKanJ9dN5ciRu6bO9/7sw81yDUd/Eb95wuSQwlKg4S5Iuh9YmJXuv/0+Lq6fPb482nj4SfD3AaxHvXvESTr/p+b2wkQIECAAAECBAgQIJCPgCC5jiJRM/HsaJrZObG2SyvbkZfbKFwJk8Vbuc6+MJUujp3oveVssbFZbDz2ourU2V54LP65uK34d0XE7EXUS2Gz93awnT/vl/N9+TZBMiZIDfQ2obdsTUVELN7K9eDffCUdufubafJzD6fjX9ieTty7I5164H/T6W88mU599Wfp+OYdaerff9T79xP/8t3e1x68/cu9sDn2oftsRLa8EVk+34Jku0GyCHrFlmTxWZLr5VJsRhYhVYwcsoEgGRrWbjn8ZHrfoZ+tq8uN478INRv1uDjIn0+QzOcFBkdCgAABAgQIECBAgACBOgFBUphqd9txKN4rb+XaC4vFW64WlyKqFr9f+uzJl66v/vvi9rCQ+nLoayYqD//nL+w9nvY+8XTatm1b73K5t88qbrvjXX+Vzn3sW0JWcMjqha2N96exm7ek4u1cizi5/6/vSfvf96W0//33pLGb7ktjH9y8cr24/QObexGz+NqxW7Y6f6Nw/m69PwmSQ45Mwp1w2e8MCJLimrddDZ8BQbLu6brbCRAgQIAAAQIECBAgkI+AIDmUQDb8ILRewtXo/Tnb+GzL/M+3ILmONiT7iWkbt6YDGzM7pn6Oe519jSApSNp8DJoBQTI8Rg2yUed78vr8SkEynxcYHAkBAgQIECBAgAABAgTqBARJQXIdbkjmHwSjQ68gKd6V307U9eZnQpAMilH9btH5unw3LgVJQdKGZPgMCJJ1T9fdToAAAQIECBAgQIAAgXwEBElBUpA0A5UZECSbj08CH+PyDAiSgqQNyaAZECTDY5Rtx7y2HQc5n4JkPi8wOBICBAgQIECAAAECBAjUCQiSYlQlRkVv57n/+A1QQVIsK8cy15ufCUEyKEbZfMx387HfcytICpI2JMNnQJCse7rudgIECBAgQIAAAQIECOQjIEgKkoKkGajMgCDZfHwS+BiXZ0CQFCRtSAbNgCAZHqMG2ajzPXltVQqS+bzA4EgIECBAgAABAgQIECBQJyBIilGVGGVDMX5DMfocCJJiWTmWud78TAiSQTGq3y06X5fvJqUgKUjakAyfAUGy7um62wkQIECAAAECBAgQIJCPgCApSAqSZqAyA4Jk8/FJ4GNcngFBUpC0IRk0A4JkeIyy7ZjXtuMg51OQzOcFBkdCgAABAgQIECBAgACBOgFBUoyqxKjo7Tz3H7+hKUiKZeVY5nrzMyFIBsUom4/5bj72e24FSUHShmT4DAiSdU/X3U6AAAECBAgQIECAAIF8BARJQVKQNAOVGRAkm49PAh/j8gwIkoKkDcmgGRAkw2PUIBt1vievrUpBMp8XGBwJAQIECBAgQIAAAQIE6gQESTGqEqNsKMZvKEafA0FSLCvHMtebnwlBMihGD/vHcwAAGeFJREFU9btF5+vy3aQUJAVJG5LhMyBI1j1ddzsBAgQIECBAgAABAgTyERAkBUlB0gxUZkCQbD4+CXyMyzMgSAqSNiSDZkCQDI9Rth3z2nYc5HwKkvm8wOBICBAgQIAAAQIECBAgUCcgSIpRlRgVvZ3n/uM3NAVJsawcy1xvfiYEyaAYZfMx383Hfs+tIClI2pAMnwFBsu7putsJECBAgAABAgQIECCQj4AgKUgKkmagMgOCZPPxSeBjXJ4BQVKQtCEZNAOCZHiMGmSjzvfktVUpSObzAoMjIUCAAAECBAgQIECAQJ2AIClGVWKUDcX4DcXocyBIimXlWOZ68zMhSAbFqH636HxdvpuUgqQgaUMyfAYEybqn624nQIAAAQIECBAgQIBAPgKCpCApSJqBygwIks3HJ4GPcXkGBElB0oZk0AwIkuExyrZjXtuOg5xPQTKfFxgcCQECBAgQIECAAAECBOoEBEkxqhKjorfz3H/8hqYgKZaVY5nrzc+EIBkUo2w+5rv52O+5FSQFSRuS4TMgSNY9XXc7AQIECBAgQIAAAQIE8hEQJAVJQdIMVGZAkGw+Pgl8jMszIEgKkjYkg2ZAkAyPUYNs1PmevLYqBcl8XmBwJAQIECBAgAABAgQIEKgTECTFqEqMsqEYv6EYfQ4ESbGsHMtcb34mBMmgGNXvFp2vy3eTUpAUJG1Ihs+AIFn3dN3tBAgQIECAAAECBAgQyEdAkBQkBUkzUJkBQbL5+CTwMS7PgCApSNqQDJoBQTI8Rtl2zGvbcZDzKUjm8wKDIyFAgAABAgQIECBAgECdgCApRlViVPR2nvuP39AUJMWycixzvfmZECSDYpTNx3w3H/s9t4KkIGlDMnwGBMm6p+tuJ0CAAAECBAgQIECAQD4CgqQgKUiagcoMCJLNxyeBj3F5BgRJQdKGZNAMCJLhMWqQjTrfk9dWpSCZzwsMjoQAAQIECBAgQIAAAQJ1AoKkGFWJUTYU4zcUo8+BICmWlWOZ683PhCAZFKP63aLzdfluUgqSgqQNyfAZECTrnq67nQABAgQIECBAgAABAvkICJKCpCBpBiozIEg2H58EPsblGRAkBUkbkkEzIEiGxyjbjnltOw5yPgXJfF5gcCQECBAgQIAAAQIECBCoExAkxahKjIreznP/8RuagqRYVo5lrjc/E4JkUIyy+Zjv5mO/51aQFCRtSIbPgCBZ93Td7QQIECBAgAABAgQIEMhHQJAUJAVJM1CZAUGy+fgk8DEuz4AgKUjakAyaAUEyPEYNslHne/LaqhQk83mBwZEQIECAAAECBAgQIECgTkCQFKMqMcqGYvyGYvQ5ECTFsnIsc735mRAkg2JUv1t0vi7fTUpBUpC0IRk+A4Jk3dN1txMgQIAAAQIECBAgQCAfAUFSkBQkzUBlBgTJ5uOTwMe4PAOCpCBpQzJoBgTJ8Bhl2zGvbcdBzqcgmc8LDI6EAAECBAgQIECAAAECdQKCpBhViVHR23nuP35DU5AUy8qxzPXmZ0KQDIpRNh/z3Xzs99wKkoKkDcnwGRAk656uu50AAQIECBAgQIAAAQL5CAiSgqQgaQYqMyBINh+fBD7G5RkQJAVJG5JBMyBIhseoQTbqfE9eW5WCZD4vMDgSAgQIECBAgAABAgQI1AkIkmJUJUbZUIzfUIw+B4KkWFaOZa43PxOCZFCM6neLztflu0kpSAqSNiTDZ0CQrHu67nYCBAgQIECAAAECBAjkIyBICpKCpBmozIAg2Xx8EvgYl2dAkBQkbUgGzYAgGR6jbDvmte04yPkUJPN5gcGRECBAgAABAgQIECBAoE5AkBSjKjEqejvP/cdvaAqSYlk5lrne/EwIkkExyuZjvpuP/Z5bQVKQtCEZPgOCZN3TdbcTIECAAAECBAgQIEAgHwFBUpAUJM1AZQYEyebjk8DHuDwDgqQgaUMyaAYEyfAYNchGne/Ja6tSkMznBQZHQoAAAQIECBAgQIAAgToBQVKMqsQoG4rxG4rR50CQFMvKscz15mdCkAyKUf1u0fm6fDcpBUlB0oZk+AwIknVP191OgAABAgQIECBAgACBfAQESUFSkDQDlRkQJJuPTwIf4/IMCJKCpA3JoBkQJMNjlG3HvLYdBzmfgmQ+LzA4EgIECBAgQIAAAQIECNQJCJJiVCVGRW/nuf/4DU1BUiwrxzLXm58JQTIoRtl8zHfzsd9zK0gKkjYkw2dAkKx7uu52AgQIECBAgAABAgQI5CMgSAqSgqQZqMyAINl8fBL4GJdnQJAUJG1IBs2AIBkeowbZqPM9eW1VCpL5vMDgSAgQIECAAAECBAgQIFAnIEiKUZUYZUMxfkMx+hwIkmJZOZa53vxMCJJBMarfLTpfl+8mpSApSNqQDJ8BQbLu6brbCRAgQIAAAQIECBAgkI+AIClICpJmoDIDgmTz8UngY1yeAUFSkLQhGTQDgmR4jLLtmNe24yDnU5DM5wUGR0KAAAECBAgQIECAAIE6AUFSjKrEqOjtPPcfv6EpSIpl5VjmevMzIUgGxSibj/luPvZ7bgVJQdKGZPgMCJJ1T9fdToAAAQIECBAgQIAAgXwEBElBUpA0A5UZECSbj08CH+PyDAiSgqQNyaAZECTDY9QgG3W+J6+tSkEynxcYHAkBAgQIECBAgAABAgTqBARJMaoSo2woxm8oRp8DQVIsK8cy15ufCUEyKEb1u0Xn6/LdpBQkBUkbkuEzIEjWPV13OwECBAgQIECAAAECBPIRECQFSUHSDFRmQJBsPj4JfIzLMyBICpI2JINmQJAMj1G2HfPadhzkfAqS+bzA4EgIECBAgAABAgQIECBQJyBIilGVGBW9nef+4zc0BUmxrBzLXG9+JgTJoBhl8zHfzcd+z60gKUjakAyfAUGy7um62wkQIECAAAECBAgQIJCPgCApSAqSZqAyA4Jk8/FJ4GNcngFBUpC0IRk0A4JkeIwaZKPO9+S1VSlI5vMCgyMhQIAAAQIECBAgQIBAnYAgKUZVYpQNxfgNxehzIEiKZeVY5nrzMyFIBsWofrfofF2+m5SCpCBpQzJ8BgTJuqfrbidAgAABAgQIECBAgEA+AoKkIClImoHKDAiSzccngY9xeQYESUHShmTQDAiS4THKtmNe246DnE9BMp8XGBwJAQIECBAgQIAAAQIE6gQESTGqEqOit/Pcf/yGpiAplpVjmevNz4QgGRSjbD7mu/nY77kVJAVJG5LhMyBI1j1ddzsBAgQIECBAgAABAgTyERAkBUlB0gxUZkCQbD4+CXyMyzMgSAqSNiSDZkCQDI9Rg2zU+Z68tioFyXxeYHAkBAgQIECAAAECBAgQqBMQJMWoSoyyoRi/oRh9DgRJsawcy1xvfiYEyaAY1e8Wna/Ld5NSkBQkbUiGz4AgWfd03e0ECBAgQIAAAQIECBDIR0CQFCQFSTNQmQFBsvn4JPAxLs+AIClI2pAMmgFBMjxG2XbMa9txkPMpSObzAoMjIUCAAAECBAgQIECAQJ2AIClGVWJU9Hae+4/f0BQkxbJyLHO9+ZkQJINilM3HfDcf+z23gqQgaUMyfAYEybqn624nQIAAAQIECBAgQIBAPgKCpCApSJqBygwIks3HJ4GPcXkGBElB0oZk0AwIkuExapCNOt+T11alIJnPCwyOhAABAgQIECBAgAABAnUCgqQYVYlRNhTjNxSjz4EgKZaVY5nrzc+EIBkUo/rdovN1+W5SCpKCpA3J8BkQJOuerrudAAECBAgQIECAAAEC+QgIkoKkIGkGKjMgSDYfnwQ+xuUZECQFSRuSQTMgSIbHKNuOeW07DnI+Bcl8XmBwJAQIECBAgAABAgQIEKgTECTFqEqMit7Oc//xG5qCpFhWjmWuNz8TgmRQjLL5mO/mY7/nVpAUJG1Ihs+AIFn3dN3tBAgQIECAAAECBAgQyEdAkBQkBUkzUJkBQbL5+CTwMS7PgCApSNqQDJoBQTI8Rg2yUed78tqqFCTzeYHBkRAgQIAAAQIECBAgQKBOQJAUoyoxyoZi/IZi9DkQJMWycixzvfmZECSDYlS/W3S+Lt9NSkFSkLQhGT4DgmTd03W3EyBAgAABAgQIECBAIB8BQVKQFCTNQGUGBMnm45PAx7g8A4KkIGlDMmgGBMnwGGXbMa9tx0HOpyCZzwsMjoQAAQIECBAgQIAAAQJ1AoKkGFWJUdHbee4/fkNTkBTLyrHM9eZnQpAMilE2H/PdfOz33AqSgqQNyfAZECTrnq67nQABAgQIECBAgAABAvkICJKCpCBpBiozIEg2H58EPsblGRAkBUkbkkEzIEiGx6hBNup8T15blYJkPi8wOBICBAgQIECAAAECBAjUCYxskHzHO96RNmzY0Lts27YtlS8nnj6Q5p6bqoQU23Xx23XOwfo/B4KkWFaOZa43PxOCZFCM6neLztflu0kpSAqSNiTDZ0CQrHu67nYCBAgQIECAAAECBAjkIzCyQfL6668XJG3uCc5BMyBINh+fBD7G5RkQJAVJG5JBMyBIhsco2455bTsOcj4FyXxeYHAkBAgQIECAAAECBAgQqBMY2SC5c+fO9Pjjj9uQDApSthzX/5bj1ZxDQVIsK8cy15ufCUEyKEbZfMx387HfcytICpI2JMNnQJCse7rudgIECBAgQIAAAQIECOQjMLJBcpW4eNvW8tu1Fte9ZWu3g9nVxDbfe+XZESSbj08CH+PyDAiSgqQNyaAZECTDY9QgG3W+J6+tSkFy9dmv3wkQIECAAAECBAgQIJCvgCBpA9HbopqBygwIkmJZOZa53vxMCJJBMarfLTpfl+8mpSApSNqQDJ8BQTLfFxwcGQECBAgQIECAAAECBFYFBEkxqhKjbBBeeYMwdyNBsvn4JPAxLs+AIClI2pAMmgFBMjxG2XbMa9txkPMpSK4+Pfc7AQIECBAgQIAAAQIE8hUQJAVJQdIMVGZAkBTLyrHM9eZnQpAMilE2H/PdfOz33AqSgqQNyfAZECTzfcHBkREgQIAAAQIECBAgQGBVQJAUoyoxKvftP8d35Q1QQbL5+CTwMS7PgCApSNqQDJoBQTI8Rg2yUed78tqqFCRXn577nQABAgQIECBAgAABAvkKCJKCpCBpBiozIEiKZeVY5nrzMyFIBsWofrfofF2+m5SCpCBpQzJ8BgTJfF9wcGQECBAgQIAAAQIECBBYFRAkxahKjLJBeOUNwtyNBMnm45PAx7g8A4KkIGlDMmgGBMnwGGXbMa9tx0HOpyC5+vTc7wQIECBAgAABAgQIEMhXYN0GyZPPHEjzz02l2T2TLgzMwJBnYHHvibT3iafTtm3bepcNGzaky13u/NP3pPMf/+906LYHXBiYgaucgZMfeShte8+/Xfaxds2f/HH6zd/97fTw87vTniKeuDAwA8Obgbnp9Nz8+fTDHY+99Pfe6t9/r/z9mVPH0g1/9u70Fw9+Md0+8bQLAzMwxBm44+J4euedt1/278BNmzbl+2zckREgQIAAAQIECBAgQKBDAus8SB4XooYcogRegbuYgaW+g+R708wd30mHb/+KCwMzcJUzcPqj/5Uefu+nL/ti7DVve8vLQXJuOu1xYWAGhjgD51eC5E93XDlI/vm7019+/Uvpw5M7XRiYgSHOwJ3zR9K77hIkO/Q6hEMlQIAAAQIECBAgQKCDAus2SG7/wY/Sjh9uT489+mMXBmZgyDNQPLZ++MgPXnph9nLbkcVt177xTen6a/8wvfWa33NhYAaucgbe9uY/SNe96bcuGyR/6Vd+Of3qr/9aeuDrD6ZHdzzmwsAMDHkGiu3I7z/88Et/771yM3L1n3+wfXv6o7e8Jf3G7/9OKraWXRiYgeHNwLXXvzW98dprLvt3oA3JDr5K4ZAJECBAgAABAgQIEMhSYN0GydUXh/y+8paaHDg0OQN1QdLtl38rWy5cmpiBN7zhDWnLli2vGUya/N8BP9vfM2ZgW7ruuusuG0yaeMz7mf4uMQMrMyBIZvk6hIMiQIAAAQIECBAgQKCDAiMfJF//+td74afm8/u8SOGFqrZm4HWve53HocehGQiegSJItvWYdz/+fjEDZsAMmIFRmQFBsoOvUjhkAgQIECBAgAABAgSyFBj5IPn2t7/dC7DBL4KPyosR/hxeGDMDZsAMmAEzYAbMgBkwA92aAUEyy9chHBQBAgQIECBAgAABAh0UGPkgecMNNwiSgqQZMANmwAyYATNgBsyAGTADZqCDM3D33Xd38Gm6QyZAgAABAgQIECBAgEB+AoJkB5/U+6/Ku/VflTvfzrcZMANmwAyYATNgBszAep0BQTK/FyEcEQECBAgQIECAAAEC3RQY+SC5b9++tGvXLhcGZsAMmAEzYAbMgBkwA2bADJiBjs3A1NRUN5+pO2oCBAgQIECAAAECBAhkJjDyQTIzb4dDgAABAgQIECBAgAABAgQIECBAgAABAgQIECBAoFMCgmSnTreDJUCAAAECBAgQIECAAAECBAgQIECAAAECBAgQINCugCDZrrd7I0CAAAECBAgQIECAAAECBAgQIECAAAECBAgQINApAUGyU6fbwRIgQIAAAQIECBAgQIAAAQIECBAgQIAAAQIECBBoV0CQbNfbvREgQIAAAQIECBAgQIAAAQIECBAgQIAAAQIECBDolIAg2anT7WAJECBAgAABAgQIECBAgAABAgQIECBAgAABAgQItCsgSLbr7d4IECBAgAABAgQIECBAgAABAgQIECBAgAABAgQIdEpAkOzU6XawBAgQIECAAAECBAgQIECAAAECBAgQIECAAAECBNoVECTb9XZvBAgQIECAAAECBAgQIECAAAECBAgQIECAAAECBDolIEh26nQ7WAIECBAgQIAAAQIECBAgQIAAAQIECBAgQIAAAQLtCgiS7Xq7NwIECBAgQIAAAQIECBAgQIAAAQIECBAgQIAAAQKdEhAkO3W6HSwBAgQIECBAgAABAgQIECBAgAABAgQIECBAgACBdgUEyXa93RsBAgQIECBAgAABAgQIECBAgAABAgQIECBAgACBTgkIkp063Q6WAAECBAgQIECAAAECBAgQIECAAAECBAgQIECAQLsCgmS73u6NAAECBAgQIECAAAECBAgQIECAAAECBAgQIECAQKcEBMlOnW4HS4AAAQIECBAgQIAAAQIECBAgQIAAAQIECBAgQKBdAUGyXW/3RoAAAQIECBAgQIAAAQIECBAgQIAAAQIECBAgQKBTAoJkp063gyVAgAABAgQIECBAgAABAgQIECBAgAABAgQIECDQroAg2a63eyNAgAABAgQIECBAgAABAgQIECBAgAABAgQIECDQKQFBslOn28ESIECAAAECBAgQIECAAAECBAgQIECAAAECBAgQaFdAkGzX270RIECAAAECBAgQIECAAAECBAgQIECAAAECBAgQ6JSAINmp0+1gCRAgQIAAAQIECBAgQIAAAQIECBAgQIAAAQIECLQrIEi26+3eCBAgQIAAAQIECBAgQIAAAQIECBAgQIAAAQIECHRKQJDs1Ol2sAQIECBAgAABAgQIECBAgAABAgQIECBAgAABAgTaFRAk2/V2bwQIECBAgAABAgQIECBAgAABAgQIECBAgAABAgQ6JSBIdup0O1gCBAgQIECAAAECBAgQIECAAAECBAgQIECAAAEC7QoIku16uzcCBAgQIECAAAECBAgQIECAAAECBAgQIECAAAECnRIQJDt1uh0sAQIECBAgQIAAAQIECBAgQIAAAQIECBAgQIAAgXYFBMl2vd0bAQIECBAgQIAAAQIECBAgQIAAAQIECBAgQIAAgU4JCJKdOt0OlgABAgQIECBAgAABAgQIECBAgAABAgQIECBAgEC7AoJku97ujQABAgQIECBAgAABAgQIECBAgAABAgQIECBAgECnBATJTp1uB0uAAAECBAgQIECAAAECBAgQIECAAAECBAgQIECgXQFBsl1v90aAAAECBAgQIECAAAECBAgQIECAAAECBAgQIECgUwKCZKdOt4MlQIAAAQIECBAgQIAAAQIECBAgQIAAAQIECBAg0K6AINmut3sjQIAAAQIECBAgQIAAAQIECBAgQIAAAQIECBAg0CkBQbJTp9vBEiBAgAABAgQIECBAgAABAgQIECBAgAABAgQIEGhXQJBs19u9ESBAgAABAgQIECBAgAABAgQIECBAgAABAgQIEOiUgCDZqdPtYAkQIECAAAECBAgQIECAAAECBAgQIECAAAECBAi0KyBItuvt3ggQIECAAAECBAgQIECAAAECBAgQIECAAAECBAh0SkCQ7NTpdrAECBAgQIAAAQIECBAgQIAAAQIECBAgQIAAAQIE2hUQJNv1dm8ECBAgQIAAAQIECBAgQIAAAQIECBAgQIAAAQIEOiUgSHbqdDtYAgQIECBAgAABAgQIECBAgAABAgQIECBAgAABAu0KCJLters3AgQIECBAgAABAgQIECBAgAABAgQIECBAgAABAp0SECQ7dbodLAECBAgQIECAAAECBAgQIECAAAECBAgQIECAAIF2BQTJdr3dGwECBAgQIECAAAECBAgQIECAAAECBAgQIECAAIFOCQiSnTrdDpYAAQIECBAgQIAAAQIECBAgQIAAAQIECBAgQIBAuwKCZLve7o0AAQIECBAgQIAAAQIECBAgQIAAAQIECBAgQIBApwQEyU6dbgdLgAABAgQIECBAgAABAgQIECBAgAABAgQIECBAoF0BQbJdb/dGgAABAgQIECBAgAABAgQIECBAgAABAgQIECBAoFMCgmSnTreDJUCAAAECBAgQIECAAAECBAgQIECAAAECBAgQINCuwP8DGwD2cKquwQ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image-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4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4" descr="image-5.pn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2"/>
          <a:srcRect l="10096" r="65747" b="59578"/>
          <a:stretch/>
        </p:blipFill>
        <p:spPr>
          <a:xfrm>
            <a:off x="612775" y="1074738"/>
            <a:ext cx="3558533" cy="31098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EA747A-5992-F4E4-6385-67776442DA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38" r="12185" b="50709"/>
          <a:stretch/>
        </p:blipFill>
        <p:spPr>
          <a:xfrm>
            <a:off x="4483881" y="2270589"/>
            <a:ext cx="7363079" cy="33922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C7B6A4-19EC-0D4A-8FE6-05DFE43A14AD}"/>
              </a:ext>
            </a:extLst>
          </p:cNvPr>
          <p:cNvSpPr txBox="1"/>
          <p:nvPr/>
        </p:nvSpPr>
        <p:spPr>
          <a:xfrm>
            <a:off x="4900774" y="1294544"/>
            <a:ext cx="6946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Линейная интерполяция – это просто новое значение на линии между двумя точками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1013BC-2798-84AE-B2AA-B11E2077B2C3}"/>
              </a:ext>
            </a:extLst>
          </p:cNvPr>
          <p:cNvSpPr txBox="1"/>
          <p:nvPr/>
        </p:nvSpPr>
        <p:spPr>
          <a:xfrm>
            <a:off x="4570289" y="5846544"/>
            <a:ext cx="6946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БиЛинейная</a:t>
            </a:r>
            <a:r>
              <a:rPr lang="ru-RU" dirty="0">
                <a:solidFill>
                  <a:schemeClr val="bg1"/>
                </a:solidFill>
              </a:rPr>
              <a:t> интерполяция – это просто набор новых значений на на четырехугольнике  образованном существующими точками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EBECB4D-1F41-8241-3AE6-EF3B8F1A0D61}"/>
              </a:ext>
            </a:extLst>
          </p:cNvPr>
          <p:cNvSpPr/>
          <p:nvPr/>
        </p:nvSpPr>
        <p:spPr>
          <a:xfrm>
            <a:off x="4483881" y="5039475"/>
            <a:ext cx="1298852" cy="330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2F98E03-7E12-D5B3-35F0-92932DB0169C}"/>
              </a:ext>
            </a:extLst>
          </p:cNvPr>
          <p:cNvSpPr/>
          <p:nvPr/>
        </p:nvSpPr>
        <p:spPr>
          <a:xfrm>
            <a:off x="4488097" y="2371682"/>
            <a:ext cx="1298852" cy="330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A98D21F-2DCD-9F4C-CEFD-CE9780FDD0CB}"/>
              </a:ext>
            </a:extLst>
          </p:cNvPr>
          <p:cNvSpPr/>
          <p:nvPr/>
        </p:nvSpPr>
        <p:spPr>
          <a:xfrm>
            <a:off x="3834455" y="1812289"/>
            <a:ext cx="336853" cy="21638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6BAF138-8B30-BC1F-CBC2-10FA182A10E2}"/>
              </a:ext>
            </a:extLst>
          </p:cNvPr>
          <p:cNvSpPr/>
          <p:nvPr/>
        </p:nvSpPr>
        <p:spPr>
          <a:xfrm>
            <a:off x="10396324" y="2270589"/>
            <a:ext cx="1298851" cy="7762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3F8044E-5503-E2EF-0558-F1F62C0386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96" r="12185" b="93927"/>
          <a:stretch/>
        </p:blipFill>
        <p:spPr>
          <a:xfrm>
            <a:off x="4787306" y="2264507"/>
            <a:ext cx="6749266" cy="4179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4A356C9-102E-1BBC-2914-ADCCFF1952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99" t="38155" r="56894" b="55615"/>
          <a:stretch/>
        </p:blipFill>
        <p:spPr>
          <a:xfrm>
            <a:off x="6168075" y="5234089"/>
            <a:ext cx="3730066" cy="4287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92232311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1761</TotalTime>
  <Words>3285</Words>
  <Application>Microsoft Office PowerPoint</Application>
  <PresentationFormat>Широкоэкранный</PresentationFormat>
  <Paragraphs>500</Paragraphs>
  <Slides>66</Slides>
  <Notes>0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66</vt:i4>
      </vt:variant>
    </vt:vector>
  </HeadingPairs>
  <TitlesOfParts>
    <vt:vector size="78" baseType="lpstr">
      <vt:lpstr>-apple-system</vt:lpstr>
      <vt:lpstr>Arial</vt:lpstr>
      <vt:lpstr>Calibri</vt:lpstr>
      <vt:lpstr>Calibri Light</vt:lpstr>
      <vt:lpstr>Cambria Math</vt:lpstr>
      <vt:lpstr>Mont Regular</vt:lpstr>
      <vt:lpstr>Times New Roman</vt:lpstr>
      <vt:lpstr>urw-din</vt:lpstr>
      <vt:lpstr>Тема Office</vt:lpstr>
      <vt:lpstr>1_Тема Office</vt:lpstr>
      <vt:lpstr>2_Тема Office</vt:lpstr>
      <vt:lpstr>3_Тема Office</vt:lpstr>
      <vt:lpstr>Презентация PowerPoint</vt:lpstr>
      <vt:lpstr>Задачи компьютерного зрения</vt:lpstr>
      <vt:lpstr>Особенности семантической сегментации</vt:lpstr>
      <vt:lpstr>Особенности функции потерь</vt:lpstr>
      <vt:lpstr>Функция потерь  межканальная классификация</vt:lpstr>
      <vt:lpstr>Функция потерь  межканальная классификация</vt:lpstr>
      <vt:lpstr>Функция потерь  межканальная классификация</vt:lpstr>
      <vt:lpstr>Методы повышающей интерполяции</vt:lpstr>
      <vt:lpstr>Билинейная интерполяция</vt:lpstr>
      <vt:lpstr>Билинейная интерполяция</vt:lpstr>
      <vt:lpstr>Транспонированная свертка</vt:lpstr>
      <vt:lpstr>Транспонированная свертка</vt:lpstr>
      <vt:lpstr>Свертка высокого разрешения</vt:lpstr>
      <vt:lpstr>Свертка высокого разрешения</vt:lpstr>
      <vt:lpstr>Задача сегментации – deep learning FCN</vt:lpstr>
      <vt:lpstr>Архитектура сегментации DeconvNet</vt:lpstr>
      <vt:lpstr>Сегментация SegNet</vt:lpstr>
      <vt:lpstr>Сегментация U-Net</vt:lpstr>
      <vt:lpstr>Сегментация FC-DenseNet  (TIRAMISU)</vt:lpstr>
      <vt:lpstr>Сегментация Dilated Convolution</vt:lpstr>
      <vt:lpstr>Сегментация DeepLab</vt:lpstr>
      <vt:lpstr>Сегментация DeepLab V2</vt:lpstr>
      <vt:lpstr>Сегментация PSPNet</vt:lpstr>
      <vt:lpstr>Сегментация DeepLab V3</vt:lpstr>
      <vt:lpstr>Сегментация DeepLab V3+</vt:lpstr>
      <vt:lpstr>Сегментация DeepLab V3+</vt:lpstr>
      <vt:lpstr>Архитектура Overfeat</vt:lpstr>
      <vt:lpstr>Архитектура Overfeat</vt:lpstr>
      <vt:lpstr>Архитектура Overfeat</vt:lpstr>
      <vt:lpstr>Алгоритм Non-Maximum Suppression (NMS)</vt:lpstr>
      <vt:lpstr>Regions with CNN features, R-CNN</vt:lpstr>
      <vt:lpstr>Regions with CNN features, R-CNN</vt:lpstr>
      <vt:lpstr>Regions with CNN features, R-CNN</vt:lpstr>
      <vt:lpstr>Spatial Pyramidal Pooling Net (SPPNet)</vt:lpstr>
      <vt:lpstr>Spatial Pyramidal Pooling Net (SPPNet)</vt:lpstr>
      <vt:lpstr>Spatial Pyramidal Pooling Net</vt:lpstr>
      <vt:lpstr>Архитектура Fast R-CNN</vt:lpstr>
      <vt:lpstr>Архитектура Fast-RCNN</vt:lpstr>
      <vt:lpstr>Архитектура Faster-R-CNN</vt:lpstr>
      <vt:lpstr>Архитектура Fast-RCNN</vt:lpstr>
      <vt:lpstr>Архитектура Faster-R-CNN</vt:lpstr>
      <vt:lpstr>Архитектура Mask R-CNN</vt:lpstr>
      <vt:lpstr>Архитектура Mask RCNN</vt:lpstr>
      <vt:lpstr>Feature Pyramidal Network </vt:lpstr>
      <vt:lpstr>Cascade R-CNN</vt:lpstr>
      <vt:lpstr>Feature Pyramidal Network напомним </vt:lpstr>
      <vt:lpstr>Архитектура YOLO (You Look Only Once)</vt:lpstr>
      <vt:lpstr>Архитектура YOLO (You Look Only Once)</vt:lpstr>
      <vt:lpstr>Архитектура YOLO (You Look Only Once)</vt:lpstr>
      <vt:lpstr>Архитектура YOLO (You Look Only Once)</vt:lpstr>
      <vt:lpstr>Архитектура YOLO (You Look Only Once)</vt:lpstr>
      <vt:lpstr>SSD (single short detector)</vt:lpstr>
      <vt:lpstr>SSD (single short detector)</vt:lpstr>
      <vt:lpstr>SSD (single short detector)</vt:lpstr>
      <vt:lpstr>SSD (single short detector)</vt:lpstr>
      <vt:lpstr>Feature Pyramidal Network напомним </vt:lpstr>
      <vt:lpstr>Архитектура RetinaNet</vt:lpstr>
      <vt:lpstr>Архитектура RetinaNet</vt:lpstr>
      <vt:lpstr>Архитектура RetinaNet</vt:lpstr>
      <vt:lpstr>Архитектура RetinaNet</vt:lpstr>
      <vt:lpstr>Архитектура YOLO V2</vt:lpstr>
      <vt:lpstr>Архитектура YOLO V2</vt:lpstr>
      <vt:lpstr>Архитектура YOLO V3</vt:lpstr>
      <vt:lpstr>Архитектура YOLO V3</vt:lpstr>
      <vt:lpstr>Архитектура YOLO V4</vt:lpstr>
      <vt:lpstr>Архитектура YOLO V5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семантической сегментации</dc:title>
  <dc:creator>Ронкин Михаил Владимирович</dc:creator>
  <cp:lastModifiedBy>Ронкин Михаил Владимирович</cp:lastModifiedBy>
  <cp:revision>113</cp:revision>
  <dcterms:created xsi:type="dcterms:W3CDTF">2021-12-17T14:01:26Z</dcterms:created>
  <dcterms:modified xsi:type="dcterms:W3CDTF">2024-08-02T13:04:41Z</dcterms:modified>
</cp:coreProperties>
</file>